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7" r:id="rId11"/>
    <p:sldId id="265" r:id="rId12"/>
    <p:sldId id="266"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9" r:id="rId49"/>
    <p:sldId id="310" r:id="rId50"/>
    <p:sldId id="311" r:id="rId51"/>
    <p:sldId id="387" r:id="rId52"/>
    <p:sldId id="312" r:id="rId53"/>
    <p:sldId id="316" r:id="rId54"/>
    <p:sldId id="385" r:id="rId55"/>
    <p:sldId id="317" r:id="rId56"/>
    <p:sldId id="318" r:id="rId57"/>
    <p:sldId id="319" r:id="rId58"/>
    <p:sldId id="386" r:id="rId59"/>
    <p:sldId id="320" r:id="rId60"/>
    <p:sldId id="321" r:id="rId61"/>
    <p:sldId id="322" r:id="rId62"/>
    <p:sldId id="323" r:id="rId63"/>
    <p:sldId id="324" r:id="rId64"/>
    <p:sldId id="325" r:id="rId65"/>
    <p:sldId id="326" r:id="rId66"/>
    <p:sldId id="327" r:id="rId67"/>
    <p:sldId id="328" r:id="rId68"/>
    <p:sldId id="329" r:id="rId69"/>
    <p:sldId id="330" r:id="rId70"/>
    <p:sldId id="331" r:id="rId71"/>
    <p:sldId id="332" r:id="rId72"/>
    <p:sldId id="333" r:id="rId73"/>
    <p:sldId id="334" r:id="rId74"/>
    <p:sldId id="335" r:id="rId75"/>
    <p:sldId id="336" r:id="rId76"/>
    <p:sldId id="337" r:id="rId77"/>
    <p:sldId id="338" r:id="rId78"/>
    <p:sldId id="339" r:id="rId79"/>
    <p:sldId id="340" r:id="rId80"/>
    <p:sldId id="341" r:id="rId81"/>
    <p:sldId id="342" r:id="rId82"/>
    <p:sldId id="343" r:id="rId83"/>
    <p:sldId id="344" r:id="rId84"/>
    <p:sldId id="345" r:id="rId85"/>
    <p:sldId id="346" r:id="rId86"/>
    <p:sldId id="347" r:id="rId87"/>
    <p:sldId id="348" r:id="rId88"/>
    <p:sldId id="349" r:id="rId89"/>
    <p:sldId id="350" r:id="rId90"/>
    <p:sldId id="351" r:id="rId91"/>
    <p:sldId id="352" r:id="rId92"/>
    <p:sldId id="353" r:id="rId93"/>
    <p:sldId id="354" r:id="rId94"/>
    <p:sldId id="355" r:id="rId95"/>
    <p:sldId id="356" r:id="rId96"/>
    <p:sldId id="357" r:id="rId97"/>
    <p:sldId id="358" r:id="rId98"/>
    <p:sldId id="359" r:id="rId99"/>
    <p:sldId id="360" r:id="rId100"/>
    <p:sldId id="361" r:id="rId101"/>
    <p:sldId id="362" r:id="rId102"/>
    <p:sldId id="363" r:id="rId103"/>
    <p:sldId id="364" r:id="rId104"/>
    <p:sldId id="365" r:id="rId105"/>
    <p:sldId id="366" r:id="rId106"/>
    <p:sldId id="367" r:id="rId107"/>
    <p:sldId id="368" r:id="rId108"/>
    <p:sldId id="369" r:id="rId109"/>
    <p:sldId id="370" r:id="rId110"/>
    <p:sldId id="371" r:id="rId111"/>
    <p:sldId id="372" r:id="rId112"/>
    <p:sldId id="373" r:id="rId113"/>
    <p:sldId id="374" r:id="rId114"/>
    <p:sldId id="375" r:id="rId115"/>
    <p:sldId id="376" r:id="rId116"/>
    <p:sldId id="377" r:id="rId117"/>
    <p:sldId id="378" r:id="rId118"/>
    <p:sldId id="379" r:id="rId119"/>
    <p:sldId id="380" r:id="rId120"/>
    <p:sldId id="381" r:id="rId121"/>
    <p:sldId id="382" r:id="rId122"/>
    <p:sldId id="383" r:id="rId123"/>
    <p:sldId id="384" r:id="rId124"/>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451F"/>
    <a:srgbClr val="B31B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65" d="100"/>
          <a:sy n="165" d="100"/>
        </p:scale>
        <p:origin x="100" y="188"/>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139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EEEDEC"/>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422148" y="152400"/>
            <a:ext cx="3438143" cy="1129283"/>
          </a:xfrm>
          <a:prstGeom prst="rect">
            <a:avLst/>
          </a:prstGeom>
        </p:spPr>
      </p:pic>
      <p:pic>
        <p:nvPicPr>
          <p:cNvPr id="18" name="bg object 18"/>
          <p:cNvPicPr/>
          <p:nvPr/>
        </p:nvPicPr>
        <p:blipFill>
          <a:blip r:embed="rId3" cstate="print"/>
          <a:stretch>
            <a:fillRect/>
          </a:stretch>
        </p:blipFill>
        <p:spPr>
          <a:xfrm>
            <a:off x="874776" y="5856732"/>
            <a:ext cx="651186" cy="694651"/>
          </a:xfrm>
          <a:prstGeom prst="rect">
            <a:avLst/>
          </a:prstGeom>
        </p:spPr>
      </p:pic>
      <p:sp>
        <p:nvSpPr>
          <p:cNvPr id="19" name="bg object 19"/>
          <p:cNvSpPr/>
          <p:nvPr/>
        </p:nvSpPr>
        <p:spPr>
          <a:xfrm>
            <a:off x="787908" y="5940552"/>
            <a:ext cx="807720" cy="713740"/>
          </a:xfrm>
          <a:custGeom>
            <a:avLst/>
            <a:gdLst/>
            <a:ahLst/>
            <a:cxnLst/>
            <a:rect l="l" t="t" r="r" b="b"/>
            <a:pathLst>
              <a:path w="807719" h="713740">
                <a:moveTo>
                  <a:pt x="807720" y="0"/>
                </a:moveTo>
                <a:lnTo>
                  <a:pt x="0" y="0"/>
                </a:lnTo>
                <a:lnTo>
                  <a:pt x="0" y="713232"/>
                </a:lnTo>
                <a:lnTo>
                  <a:pt x="807720" y="713232"/>
                </a:lnTo>
                <a:lnTo>
                  <a:pt x="807720" y="0"/>
                </a:lnTo>
                <a:close/>
              </a:path>
            </a:pathLst>
          </a:custGeom>
          <a:solidFill>
            <a:srgbClr val="EEEDEC"/>
          </a:solidFill>
        </p:spPr>
        <p:txBody>
          <a:bodyPr wrap="square" lIns="0" tIns="0" rIns="0" bIns="0" rtlCol="0"/>
          <a:lstStyle/>
          <a:p>
            <a:endParaRPr/>
          </a:p>
        </p:txBody>
      </p:sp>
      <p:sp>
        <p:nvSpPr>
          <p:cNvPr id="2" name="Holder 2"/>
          <p:cNvSpPr>
            <a:spLocks noGrp="1"/>
          </p:cNvSpPr>
          <p:nvPr>
            <p:ph type="ctrTitle"/>
          </p:nvPr>
        </p:nvSpPr>
        <p:spPr>
          <a:xfrm>
            <a:off x="762853" y="166556"/>
            <a:ext cx="10666293" cy="958215"/>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2/27/2024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A10714"/>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sz="2400" b="1" i="0">
                <a:solidFill>
                  <a:srgbClr val="CF451F"/>
                </a:solidFill>
                <a:latin typeface="Tahoma"/>
                <a:cs typeface="Tahom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2/27/2024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A10714"/>
                </a:solidFill>
                <a:latin typeface="Tahoma"/>
                <a:cs typeface="Tahoma"/>
              </a:defRPr>
            </a:lvl1pPr>
          </a:lstStyle>
          <a:p>
            <a:endParaRPr/>
          </a:p>
        </p:txBody>
      </p:sp>
      <p:sp>
        <p:nvSpPr>
          <p:cNvPr id="3" name="Holder 3"/>
          <p:cNvSpPr>
            <a:spLocks noGrp="1"/>
          </p:cNvSpPr>
          <p:nvPr>
            <p:ph sz="half" idx="2"/>
          </p:nvPr>
        </p:nvSpPr>
        <p:spPr>
          <a:xfrm>
            <a:off x="915035" y="1408013"/>
            <a:ext cx="4257040" cy="3927475"/>
          </a:xfrm>
          <a:prstGeom prst="rect">
            <a:avLst/>
          </a:prstGeom>
        </p:spPr>
        <p:txBody>
          <a:bodyPr wrap="square" lIns="0" tIns="0" rIns="0" bIns="0">
            <a:spAutoFit/>
          </a:bodyPr>
          <a:lstStyle>
            <a:lvl1pPr>
              <a:defRPr sz="2000" b="0" i="0">
                <a:solidFill>
                  <a:schemeClr val="tx1"/>
                </a:solidFill>
                <a:latin typeface="Calibri"/>
                <a:cs typeface="Calibri"/>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2/27/2024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A10714"/>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2/27/2024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2/27/2024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EEEDEC"/>
          </a:solidFill>
        </p:spPr>
        <p:txBody>
          <a:bodyPr wrap="square" lIns="0" tIns="0" rIns="0" bIns="0" rtlCol="0"/>
          <a:lstStyle/>
          <a:p>
            <a:endParaRPr/>
          </a:p>
        </p:txBody>
      </p:sp>
      <p:sp>
        <p:nvSpPr>
          <p:cNvPr id="2" name="Holder 2"/>
          <p:cNvSpPr>
            <a:spLocks noGrp="1"/>
          </p:cNvSpPr>
          <p:nvPr>
            <p:ph type="title"/>
          </p:nvPr>
        </p:nvSpPr>
        <p:spPr>
          <a:xfrm>
            <a:off x="2666841" y="257464"/>
            <a:ext cx="6858317" cy="452120"/>
          </a:xfrm>
          <a:prstGeom prst="rect">
            <a:avLst/>
          </a:prstGeom>
        </p:spPr>
        <p:txBody>
          <a:bodyPr wrap="square" lIns="0" tIns="0" rIns="0" bIns="0">
            <a:spAutoFit/>
          </a:bodyPr>
          <a:lstStyle>
            <a:lvl1pPr>
              <a:defRPr sz="2800" b="1" i="0">
                <a:solidFill>
                  <a:srgbClr val="A10714"/>
                </a:solidFill>
                <a:latin typeface="Tahoma"/>
                <a:cs typeface="Tahoma"/>
              </a:defRPr>
            </a:lvl1pPr>
          </a:lstStyle>
          <a:p>
            <a:endParaRPr/>
          </a:p>
        </p:txBody>
      </p:sp>
      <p:sp>
        <p:nvSpPr>
          <p:cNvPr id="3" name="Holder 3"/>
          <p:cNvSpPr>
            <a:spLocks noGrp="1"/>
          </p:cNvSpPr>
          <p:nvPr>
            <p:ph type="body" idx="1"/>
          </p:nvPr>
        </p:nvSpPr>
        <p:spPr>
          <a:xfrm>
            <a:off x="3027644" y="1120830"/>
            <a:ext cx="6136711" cy="2951479"/>
          </a:xfrm>
          <a:prstGeom prst="rect">
            <a:avLst/>
          </a:prstGeom>
        </p:spPr>
        <p:txBody>
          <a:bodyPr wrap="square" lIns="0" tIns="0" rIns="0" bIns="0">
            <a:spAutoFit/>
          </a:bodyPr>
          <a:lstStyle>
            <a:lvl1pPr>
              <a:defRPr sz="2400" b="1" i="0">
                <a:solidFill>
                  <a:srgbClr val="CF451F"/>
                </a:solidFill>
                <a:latin typeface="Tahoma"/>
                <a:cs typeface="Tahoma"/>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2/27/2024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housing.weill.cornell.edu/prospective-housing-residents/postdoctoral-associates/housing-options" TargetMode="External"/></Relationships>
</file>

<file path=ppt/slides/_rels/slide100.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www.nationalpostdoc.org/" TargetMode="External"/><Relationship Id="rId5" Type="http://schemas.openxmlformats.org/officeDocument/2006/relationships/hyperlink" Target="http://www.nyas.org/" TargetMode="External"/><Relationship Id="rId4" Type="http://schemas.openxmlformats.org/officeDocument/2006/relationships/image" Target="../media/image49.png"/></Relationships>
</file>

<file path=ppt/slides/_rels/slide10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3.png"/></Relationships>
</file>

<file path=ppt/slides/_rels/slide10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5.jpg"/></Relationships>
</file>

<file path=ppt/slides/_rels/slide106.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12" Type="http://schemas.openxmlformats.org/officeDocument/2006/relationships/image" Target="../media/image4.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60.png"/><Relationship Id="rId11" Type="http://schemas.openxmlformats.org/officeDocument/2006/relationships/hyperlink" Target="mailto:lek2014@med.cornell.edu" TargetMode="External"/><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png"/></Relationships>
</file>

<file path=ppt/slides/_rels/slide107.xml.rels><?xml version="1.0" encoding="UTF-8" standalone="yes"?>
<Relationships xmlns="http://schemas.openxmlformats.org/package/2006/relationships"><Relationship Id="rId3" Type="http://schemas.openxmlformats.org/officeDocument/2006/relationships/hyperlink" Target="mailto:lek2014@med.cornell.edu" TargetMode="External"/><Relationship Id="rId2" Type="http://schemas.openxmlformats.org/officeDocument/2006/relationships/hyperlink" Target="mailto:postdoclist@med.cornell.edu"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mailto:pda@med.cornell.edu" TargetMode="External"/></Relationships>
</file>

<file path=ppt/slides/_rels/slide108.xml.rels><?xml version="1.0" encoding="UTF-8" standalone="yes"?>
<Relationships xmlns="http://schemas.openxmlformats.org/package/2006/relationships"><Relationship Id="rId3" Type="http://schemas.openxmlformats.org/officeDocument/2006/relationships/hyperlink" Target="mailto:pda_board@med.cornell.edu" TargetMode="External"/><Relationship Id="rId2" Type="http://schemas.openxmlformats.org/officeDocument/2006/relationships/hyperlink" Target="https://postdocs.weill.cornell.edu/postdoc-association"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5.jpg"/></Relationships>
</file>

<file path=ppt/slides/_rels/slide109.xml.rels><?xml version="1.0" encoding="UTF-8" standalone="yes"?>
<Relationships xmlns="http://schemas.openxmlformats.org/package/2006/relationships"><Relationship Id="rId3" Type="http://schemas.openxmlformats.org/officeDocument/2006/relationships/hyperlink" Target="mailto:lek2014@med.cornell.edu" TargetMode="External"/><Relationship Id="rId2" Type="http://schemas.openxmlformats.org/officeDocument/2006/relationships/hyperlink" Target="mailto:postdocaffairs@med.cornell.edu"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eill.cornell.edu/postdocs/" TargetMode="External"/><Relationship Id="rId1" Type="http://schemas.openxmlformats.org/officeDocument/2006/relationships/slideLayout" Target="../slideLayouts/slideLayout4.xml"/><Relationship Id="rId4" Type="http://schemas.openxmlformats.org/officeDocument/2006/relationships/image" Target="../media/image66.jpg"/></Relationships>
</file>

<file path=ppt/slides/_rels/slide111.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3" Type="http://schemas.openxmlformats.org/officeDocument/2006/relationships/hyperlink" Target="http://web.mta.info/maps/submap.html" TargetMode="External"/><Relationship Id="rId7" Type="http://schemas.openxmlformats.org/officeDocument/2006/relationships/image" Target="../media/image17.png"/><Relationship Id="rId2" Type="http://schemas.openxmlformats.org/officeDocument/2006/relationships/hyperlink" Target="http://web.mta.info/metrocard/"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web.mta.info/apps/" TargetMode="External"/><Relationship Id="rId4" Type="http://schemas.openxmlformats.org/officeDocument/2006/relationships/hyperlink" Target="http://www.mta.info/" TargetMode="External"/></Relationships>
</file>

<file path=ppt/slides/_rels/slide113.xml.rels><?xml version="1.0" encoding="UTF-8" standalone="yes"?>
<Relationships xmlns="http://schemas.openxmlformats.org/package/2006/relationships"><Relationship Id="rId3" Type="http://schemas.openxmlformats.org/officeDocument/2006/relationships/hyperlink" Target="http://rioc.ny.gov/tramtransportation.htm" TargetMode="External"/><Relationship Id="rId2" Type="http://schemas.openxmlformats.org/officeDocument/2006/relationships/hyperlink" Target="http://web.mta.info/metrocard/" TargetMode="Externa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4.png"/><Relationship Id="rId4" Type="http://schemas.openxmlformats.org/officeDocument/2006/relationships/image" Target="../media/image29.jpg"/></Relationships>
</file>

<file path=ppt/slides/_rels/slide1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eill.cornell.edu/housing/building/southtown_movein.html?name1=465%2BMain%2BStreet&amp;type1=2Select&amp;name2=Moving-In%2BInformation&amp;type2=3Active" TargetMode="External"/><Relationship Id="rId1" Type="http://schemas.openxmlformats.org/officeDocument/2006/relationships/slideLayout" Target="../slideLayouts/slideLayout2.xml"/><Relationship Id="rId5" Type="http://schemas.openxmlformats.org/officeDocument/2006/relationships/image" Target="../media/image68.jpg"/><Relationship Id="rId4" Type="http://schemas.openxmlformats.org/officeDocument/2006/relationships/image" Target="../media/image13.png"/></Relationships>
</file>

<file path=ppt/slides/_rels/slide115.xml.rels><?xml version="1.0" encoding="UTF-8" standalone="yes"?>
<Relationships xmlns="http://schemas.openxmlformats.org/package/2006/relationships"><Relationship Id="rId3" Type="http://schemas.openxmlformats.org/officeDocument/2006/relationships/hyperlink" Target="https://www.google.com/maps/search/1st%2B%26%2B71st%2BStreet%2B1330%2BFirst%2BAve%2BNew%2BYork%2C%2BNY%2B10021/%4040.7669304%2C-73.9581708%2C17z/data%3D!3m1!4b1" TargetMode="External"/><Relationship Id="rId2" Type="http://schemas.openxmlformats.org/officeDocument/2006/relationships/hyperlink" Target="https://www.google.com/maps/search/1330%2BFirst%2BAve%2C%2BNew%2BYork%2C%2BNY%2B10021%2C%2BUSA/%4040.7672234%2C-73.9582309%2C17z/data%3D!3m1!4b1"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www.google.com/maps/search/731%2BLEXINGTON%2BAVE%2BNEW%2BYORK%2C%2BNY%2C%2B10022/%4040.7615934%2C-73.9698184%2C17z/data%3D!3m1!4b1" TargetMode="External"/><Relationship Id="rId4" Type="http://schemas.openxmlformats.org/officeDocument/2006/relationships/hyperlink" Target="https://www.google.com/maps/search/1295%2B2nd%2BAve%2C%2BNew%2BYork%2C%2BNY%2B10065/%4040.7660684%2C-73.9629516%2C17z/data%3D!3m1!4b1" TargetMode="External"/></Relationships>
</file>

<file path=ppt/slides/_rels/slide116.xml.rels><?xml version="1.0" encoding="UTF-8" standalone="yes"?>
<Relationships xmlns="http://schemas.openxmlformats.org/package/2006/relationships"><Relationship Id="rId3" Type="http://schemas.openxmlformats.org/officeDocument/2006/relationships/hyperlink" Target="https://www.usbank.com/credit-cards/secured-card.html" TargetMode="External"/><Relationship Id="rId2" Type="http://schemas.openxmlformats.org/officeDocument/2006/relationships/hyperlink" Target="https://www.wellsfargo.com/credit-cards/secured/"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8" Type="http://schemas.openxmlformats.org/officeDocument/2006/relationships/hyperlink" Target="http://www.villagevoice.com/" TargetMode="External"/><Relationship Id="rId13" Type="http://schemas.openxmlformats.org/officeDocument/2006/relationships/hyperlink" Target="http://www.nycgo.com/dora" TargetMode="External"/><Relationship Id="rId3" Type="http://schemas.openxmlformats.org/officeDocument/2006/relationships/hyperlink" Target="http://www.nyctourist.com/museums.htm" TargetMode="External"/><Relationship Id="rId7" Type="http://schemas.openxmlformats.org/officeDocument/2006/relationships/hyperlink" Target="http://www.timeout.com/newyork" TargetMode="External"/><Relationship Id="rId12" Type="http://schemas.openxmlformats.org/officeDocument/2006/relationships/hyperlink" Target="http://www.nycgo.com/slideshows/nyc-winter-guide-201516" TargetMode="External"/><Relationship Id="rId2" Type="http://schemas.openxmlformats.org/officeDocument/2006/relationships/hyperlink" Target="http://www1.nyc.gov/nyc-resources/categories.page" TargetMode="External"/><Relationship Id="rId16"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www1.nyc.gov/events/index.html" TargetMode="External"/><Relationship Id="rId11" Type="http://schemas.openxmlformats.org/officeDocument/2006/relationships/hyperlink" Target="http://www.nyc-arts.org/" TargetMode="External"/><Relationship Id="rId5" Type="http://schemas.openxmlformats.org/officeDocument/2006/relationships/hyperlink" Target="http://www.wcs.org/parks" TargetMode="External"/><Relationship Id="rId15" Type="http://schemas.openxmlformats.org/officeDocument/2006/relationships/hyperlink" Target="http://www.timeout.com/newyork/restaurants" TargetMode="External"/><Relationship Id="rId10" Type="http://schemas.openxmlformats.org/officeDocument/2006/relationships/hyperlink" Target="http://www.nycgovparks.org/" TargetMode="External"/><Relationship Id="rId4" Type="http://schemas.openxmlformats.org/officeDocument/2006/relationships/hyperlink" Target="http://www.nyc-arts.org/categories/museums?gclid=COGe8fO398gCFZUWHwodjxIOLQ" TargetMode="External"/><Relationship Id="rId9" Type="http://schemas.openxmlformats.org/officeDocument/2006/relationships/hyperlink" Target="http://www.centralparknyc.org/home/" TargetMode="External"/><Relationship Id="rId14" Type="http://schemas.openxmlformats.org/officeDocument/2006/relationships/hyperlink" Target="http://www.seriouseats.com/where-to-eat-in-new-york" TargetMode="External"/></Relationships>
</file>

<file path=ppt/slides/_rels/slide119.xml.rels><?xml version="1.0" encoding="UTF-8" standalone="yes"?>
<Relationships xmlns="http://schemas.openxmlformats.org/package/2006/relationships"><Relationship Id="rId8" Type="http://schemas.openxmlformats.org/officeDocument/2006/relationships/hyperlink" Target="http://www.metopera.org/Season/Tickets/Fridays-under-40/" TargetMode="External"/><Relationship Id="rId3" Type="http://schemas.openxmlformats.org/officeDocument/2006/relationships/hyperlink" Target="http://www.playbill.com/celebritybuzz/article/off-broadway-rush-standing-room-and-inexpensive-ticket-policies-173110" TargetMode="External"/><Relationship Id="rId7" Type="http://schemas.openxmlformats.org/officeDocument/2006/relationships/hyperlink" Target="http://www.metopera.org/Season/Tickets/Rush-Page/" TargetMode="External"/><Relationship Id="rId2" Type="http://schemas.openxmlformats.org/officeDocument/2006/relationships/hyperlink" Target="http://www.playbill.com/celebritybuzz/article/broadway-rush-lottery-and-standing-room-only-policies-116003" TargetMode="External"/><Relationship Id="rId1" Type="http://schemas.openxmlformats.org/officeDocument/2006/relationships/slideLayout" Target="../slideLayouts/slideLayout2.xml"/><Relationship Id="rId6" Type="http://schemas.openxmlformats.org/officeDocument/2006/relationships/hyperlink" Target="http://nyphil.org/concerts-tickets/subscriptions/myphil" TargetMode="External"/><Relationship Id="rId5" Type="http://schemas.openxmlformats.org/officeDocument/2006/relationships/hyperlink" Target="http://nyphil.org/concerts-tickets/explore/open-rehearsals" TargetMode="External"/><Relationship Id="rId10" Type="http://schemas.openxmlformats.org/officeDocument/2006/relationships/image" Target="../media/image4.png"/><Relationship Id="rId4" Type="http://schemas.openxmlformats.org/officeDocument/2006/relationships/hyperlink" Target="http://www.nycballet.com/Season-Tickets/Group-Sales/Student-Rush.aspx" TargetMode="External"/><Relationship Id="rId9" Type="http://schemas.openxmlformats.org/officeDocument/2006/relationships/hyperlink" Target="http://www.carnegiehall.org/Support/Notables/"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hyperlink" Target="http://www.ymcanyc.org/vanderbilt" TargetMode="External"/><Relationship Id="rId2" Type="http://schemas.openxmlformats.org/officeDocument/2006/relationships/hyperlink" Target="http://www.ymcanyc.org/association/international/elesair"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www.ymcanyc.org/westside" TargetMode="External"/></Relationships>
</file>

<file path=ppt/slides/_rels/slide1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9.png"/><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8" Type="http://schemas.openxmlformats.org/officeDocument/2006/relationships/hyperlink" Target="http://intranet.med.cornell.edu/" TargetMode="External"/><Relationship Id="rId13" Type="http://schemas.openxmlformats.org/officeDocument/2006/relationships/hyperlink" Target="http://weill.cornell.edu/ehs/" TargetMode="External"/><Relationship Id="rId3" Type="http://schemas.openxmlformats.org/officeDocument/2006/relationships/hyperlink" Target="http://weill.cornell.edu/postdocs/" TargetMode="External"/><Relationship Id="rId7" Type="http://schemas.openxmlformats.org/officeDocument/2006/relationships/hyperlink" Target="mailto:support@med.cornell.edu" TargetMode="External"/><Relationship Id="rId12" Type="http://schemas.openxmlformats.org/officeDocument/2006/relationships/hyperlink" Target="mailto:academic-staff-housing@med.cornell.edu" TargetMode="External"/><Relationship Id="rId2" Type="http://schemas.openxmlformats.org/officeDocument/2006/relationships/image" Target="../media/image4.png"/><Relationship Id="rId16" Type="http://schemas.openxmlformats.org/officeDocument/2006/relationships/hyperlink" Target="http://weill.cornell.edu/ofa/" TargetMode="External"/><Relationship Id="rId1" Type="http://schemas.openxmlformats.org/officeDocument/2006/relationships/slideLayout" Target="../slideLayouts/slideLayout2.xml"/><Relationship Id="rId6" Type="http://schemas.openxmlformats.org/officeDocument/2006/relationships/hyperlink" Target="http://myhelpdesk.weill.cornell.edu/" TargetMode="External"/><Relationship Id="rId11" Type="http://schemas.openxmlformats.org/officeDocument/2006/relationships/hyperlink" Target="http://weill.cornell.edu/housing/" TargetMode="External"/><Relationship Id="rId5" Type="http://schemas.openxmlformats.org/officeDocument/2006/relationships/hyperlink" Target="https://its.weill.cornell.edu/" TargetMode="External"/><Relationship Id="rId15" Type="http://schemas.openxmlformats.org/officeDocument/2006/relationships/hyperlink" Target="mailto:ehs@med.cornell.edu" TargetMode="External"/><Relationship Id="rId10" Type="http://schemas.openxmlformats.org/officeDocument/2006/relationships/hyperlink" Target="mailto:hrsc@med.cornell.edu" TargetMode="External"/><Relationship Id="rId4" Type="http://schemas.openxmlformats.org/officeDocument/2006/relationships/hyperlink" Target="mailto:postdocaffairs@med.cornell.edu" TargetMode="External"/><Relationship Id="rId9" Type="http://schemas.openxmlformats.org/officeDocument/2006/relationships/hyperlink" Target="http://hrsc.weill.cornell.edu/" TargetMode="External"/><Relationship Id="rId14" Type="http://schemas.openxmlformats.org/officeDocument/2006/relationships/hyperlink" Target="http://myEHS.med.cornell.edu/"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housing.weill.cornell.edu/incoming-residents/family-housing" TargetMode="External"/><Relationship Id="rId7" Type="http://schemas.openxmlformats.org/officeDocument/2006/relationships/image" Target="../media/image12.jpg"/><Relationship Id="rId2" Type="http://schemas.openxmlformats.org/officeDocument/2006/relationships/hyperlink" Target="https://housing.weill.cornell.edu/prospective-housing-residents/postdoctoral-associates/application-process" TargetMode="Externa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hyperlink" Target="mailto:academic-staff-housing@med.cornell.edu" TargetMode="External"/><Relationship Id="rId4" Type="http://schemas.openxmlformats.org/officeDocument/2006/relationships/hyperlink" Target="https://housing.weill.cornell.edu/prospective-housing-residents/students/student-family-housin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www.coned.com/en/services-and-outages/service-management-page" TargetMode="External"/><Relationship Id="rId5" Type="http://schemas.openxmlformats.org/officeDocument/2006/relationships/hyperlink" Target="https://www.spectrum.com/services/new-york/new-york" TargetMode="External"/><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hyperlink" Target="https://housing.weill.cornell.edu/current-housing-residents/pay-monthly-housing-fee" TargetMode="Externa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hyperlink" Target="https://housing.weill.cornell.edu/about-us/contact-us" TargetMode="External"/><Relationship Id="rId4" Type="http://schemas.openxmlformats.org/officeDocument/2006/relationships/hyperlink" Target="http://housing.weill.cornell.edu/resources/faqs?field_category_tid=15"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housing.weill.cornell.edu/resources/campus-housing-resources/nyc-apartment-rental-tips" TargetMode="External"/><Relationship Id="rId2" Type="http://schemas.openxmlformats.org/officeDocument/2006/relationships/hyperlink" Target="https://housing.weill.cornell.edu/resources/campus-housing-resources"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housing.weill.cornell.edu/about-us/contact-us" TargetMode="External"/><Relationship Id="rId4" Type="http://schemas.openxmlformats.org/officeDocument/2006/relationships/hyperlink" Target="mailto:academic-staff-housing@med.cornell.edu"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www.apartments.com/" TargetMode="External"/><Relationship Id="rId13" Type="http://schemas.openxmlformats.org/officeDocument/2006/relationships/hyperlink" Target="https://www.padmapper.com/apartments/new-york-ny" TargetMode="External"/><Relationship Id="rId3" Type="http://schemas.openxmlformats.org/officeDocument/2006/relationships/hyperlink" Target="https://www.cityrealty.com/" TargetMode="External"/><Relationship Id="rId7" Type="http://schemas.openxmlformats.org/officeDocument/2006/relationships/hyperlink" Target="http://www.nybits.com/" TargetMode="External"/><Relationship Id="rId12" Type="http://schemas.openxmlformats.org/officeDocument/2006/relationships/hyperlink" Target="https://www.apartmentlist.com/ny/new-york"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www.zillow.com/homes/for_rent/10065_rb/?fromHomePage=true&amp;shouldFireSellPageImplicitClaimGA=false" TargetMode="External"/><Relationship Id="rId11" Type="http://schemas.openxmlformats.org/officeDocument/2006/relationships/hyperlink" Target="http://streeteasy.com/rentals" TargetMode="External"/><Relationship Id="rId5" Type="http://schemas.openxmlformats.org/officeDocument/2006/relationships/hyperlink" Target="https://www.zumper.com/" TargetMode="External"/><Relationship Id="rId15" Type="http://schemas.openxmlformats.org/officeDocument/2006/relationships/hyperlink" Target="https://goldfarbproperties.com/" TargetMode="External"/><Relationship Id="rId10" Type="http://schemas.openxmlformats.org/officeDocument/2006/relationships/hyperlink" Target="https://hotpads.com/" TargetMode="External"/><Relationship Id="rId4" Type="http://schemas.openxmlformats.org/officeDocument/2006/relationships/hyperlink" Target="http://www.trulia.com/for_rent/New_York%2CNY/map" TargetMode="External"/><Relationship Id="rId9" Type="http://schemas.openxmlformats.org/officeDocument/2006/relationships/hyperlink" Target="http://www.renthop.com/" TargetMode="External"/><Relationship Id="rId14" Type="http://schemas.openxmlformats.org/officeDocument/2006/relationships/hyperlink" Target="http://eberhartbros.com/"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www.furnishedquarters.com/" TargetMode="External"/><Relationship Id="rId3" Type="http://schemas.openxmlformats.org/officeDocument/2006/relationships/hyperlink" Target="https://junehomes.com/residences/new-york-city-ny" TargetMode="External"/><Relationship Id="rId7" Type="http://schemas.openxmlformats.org/officeDocument/2006/relationships/hyperlink" Target="http://www.bridgesuites.com/" TargetMode="External"/><Relationship Id="rId12" Type="http://schemas.openxmlformats.org/officeDocument/2006/relationships/hyperlink" Target="https://www.nyhabitat.com/new-york-apartment.html"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www.corporatehousing.com/" TargetMode="External"/><Relationship Id="rId11" Type="http://schemas.openxmlformats.org/officeDocument/2006/relationships/hyperlink" Target="https://apartment.app/" TargetMode="External"/><Relationship Id="rId5" Type="http://schemas.openxmlformats.org/officeDocument/2006/relationships/hyperlink" Target="https://www.apartmentfinder.com/Short-Term-Housing/New-York/New-York" TargetMode="External"/><Relationship Id="rId10" Type="http://schemas.openxmlformats.org/officeDocument/2006/relationships/hyperlink" Target="https://www.leasebreak.com/" TargetMode="External"/><Relationship Id="rId4" Type="http://schemas.openxmlformats.org/officeDocument/2006/relationships/hyperlink" Target="https://www.apartments.com/new-york-ny/short-term/" TargetMode="External"/><Relationship Id="rId9" Type="http://schemas.openxmlformats.org/officeDocument/2006/relationships/hyperlink" Target="http://www.furnishedhousing.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rotatingroom.com/" TargetMode="Externa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8" Type="http://schemas.openxmlformats.org/officeDocument/2006/relationships/slide" Target="slide75.xml"/><Relationship Id="rId13" Type="http://schemas.openxmlformats.org/officeDocument/2006/relationships/image" Target="../media/image4.png"/><Relationship Id="rId3" Type="http://schemas.openxmlformats.org/officeDocument/2006/relationships/slide" Target="slide8.xml"/><Relationship Id="rId7" Type="http://schemas.openxmlformats.org/officeDocument/2006/relationships/slide" Target="slide48.xml"/><Relationship Id="rId12" Type="http://schemas.openxmlformats.org/officeDocument/2006/relationships/slide" Target="slide117.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47.xml"/><Relationship Id="rId11" Type="http://schemas.openxmlformats.org/officeDocument/2006/relationships/slide" Target="slide111.xml"/><Relationship Id="rId5" Type="http://schemas.openxmlformats.org/officeDocument/2006/relationships/slide" Target="slide31.xml"/><Relationship Id="rId10" Type="http://schemas.openxmlformats.org/officeDocument/2006/relationships/slide" Target="slide96.xml"/><Relationship Id="rId4" Type="http://schemas.openxmlformats.org/officeDocument/2006/relationships/slide" Target="slide21.xml"/><Relationship Id="rId9" Type="http://schemas.openxmlformats.org/officeDocument/2006/relationships/slide" Target="slide87.xml"/></Relationships>
</file>

<file path=ppt/slides/_rels/slide20.xml.rels><?xml version="1.0" encoding="UTF-8" standalone="yes"?>
<Relationships xmlns="http://schemas.openxmlformats.org/package/2006/relationships"><Relationship Id="rId3" Type="http://schemas.openxmlformats.org/officeDocument/2006/relationships/hyperlink" Target="https://www.facebook.com/groups/973006109422097/" TargetMode="External"/><Relationship Id="rId2" Type="http://schemas.openxmlformats.org/officeDocument/2006/relationships/hyperlink" Target="mailto:pda@med.cornell.edu"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weillcornell@brighthorizons.com" TargetMode="External"/><Relationship Id="rId2" Type="http://schemas.openxmlformats.org/officeDocument/2006/relationships/hyperlink" Target="http://child-care-preschool.brighthorizons.com/NY/NewYork/weillcornell"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mailto:weillcornell62@brighthorizons.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child-care-preschool.brighthorizons.com/NY/NewYork/weillcornel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child-care-preschool.brighthorizons.com/ny/newyork/weillcornell" TargetMode="External"/><Relationship Id="rId2" Type="http://schemas.openxmlformats.org/officeDocument/2006/relationships/hyperlink" Target="http://ridn.org/"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hyperlink" Target="http://schools.nyc.gov/ChoicesEnrollment/PreK/default.htm"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tools.nycenet.edu/snapshot/2018/02M217/PK/" TargetMode="External"/><Relationship Id="rId5" Type="http://schemas.openxmlformats.org/officeDocument/2006/relationships/hyperlink" Target="https://www.ridn.org/upk-at-ridn" TargetMode="External"/><Relationship Id="rId4" Type="http://schemas.openxmlformats.org/officeDocument/2006/relationships/hyperlink" Target="https://maps.nyc.gov/upk/#map-page"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maps.nyc.gov/upk/#map-page"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www.schools.nyc.gov/enrollment/enroll-grade-by-grade/3k"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paanyc.org/play-areas/" TargetMode="External"/><Relationship Id="rId2" Type="http://schemas.openxmlformats.org/officeDocument/2006/relationships/hyperlink" Target="https://www.paanyc.org/"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www.paanyc.org/about-our-classes/" TargetMode="External"/><Relationship Id="rId4" Type="http://schemas.openxmlformats.org/officeDocument/2006/relationships/hyperlink" Target="https://www.paanyc.org/play-and-learn/"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ssoportal.brighthorizons.com/prdsaauth/?SAMLRequest=lZJfT8IwFMW%2FytL3sY3AhIZhEGJcgroA%2BuCLKe2FNena2dvhn09vGUYxERIfe3LvPb97T0fIKlXTSeNKvYCXBtAF%2BSwjz4lIByJNh2EseC%2FsccZCxuEi7CWDfjIUqReABI9gURqdkW4nJkGO2ECu0THtvBR34zBOwniwSlKa9Gk8eCLBzDtIzVzbVTpXI40iRFMb65jqrK3clq40Vn4YjR1uqqi2AhnzgCS4NpZDy5qRDVPoCXIsGKLcwbdSWOMMN%2BpKaiH1NiON1dQwlEg1qwCp43Q5uZ1Tz0zXhyKkN6tVERb3yxUJJohg94BTj9BUYJdgd5LDw2L%2Bg7wuldlK%2FRfwfnh0ashlwazT%2FlnnIlsCb2y7EAneKqWRtnGcR66%2F9iPj0b6atle3R%2F3n2%2F21DmBk%2FL%2Fzj6Iju4N3Te%2F8%2FHxWGCX5%2Bz6eivnkT9knnaRVpAg3bSltNNbA5UaC8HdXyrxOLTDnw3S28VlG44Pr7x86%2FgQ%3D&amp;RelayState=https%3A%2F%2Fbackup.brighthorizons.com%3FredirectURL%3D%252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s://www.care.com/" TargetMode="External"/><Relationship Id="rId3" Type="http://schemas.openxmlformats.org/officeDocument/2006/relationships/hyperlink" Target="https://sharepoint.weill.cornell.edu/sites/caregiver/SitePages/Home.aspx" TargetMode="External"/><Relationship Id="rId7" Type="http://schemas.openxmlformats.org/officeDocument/2006/relationships/hyperlink" Target="http://www.nyc.gov/html/acs/html/child_care/for_parents.shtml" TargetMode="External"/><Relationship Id="rId2" Type="http://schemas.openxmlformats.org/officeDocument/2006/relationships/hyperlink" Target="http://schools.nyc.gov/ChoicesEnrollment/PreK/default.htm" TargetMode="External"/><Relationship Id="rId1" Type="http://schemas.openxmlformats.org/officeDocument/2006/relationships/slideLayout" Target="../slideLayouts/slideLayout2.xml"/><Relationship Id="rId6" Type="http://schemas.openxmlformats.org/officeDocument/2006/relationships/hyperlink" Target="http://www1.nyc.gov/site/acs/early-care/find-child-care.page" TargetMode="External"/><Relationship Id="rId5" Type="http://schemas.openxmlformats.org/officeDocument/2006/relationships/hyperlink" Target="https://a816-healthpsi.nyc.gov/ChildCare/SearchAction2.do" TargetMode="External"/><Relationship Id="rId4" Type="http://schemas.openxmlformats.org/officeDocument/2006/relationships/hyperlink" Target="https://a816-healthpsi.nyc.gov/ChildCare/ChildCareList.do" TargetMode="External"/><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hyperlink" Target="https://www.schools.nyc.gov/schools/M217" TargetMode="External"/><Relationship Id="rId13" Type="http://schemas.openxmlformats.org/officeDocument/2006/relationships/hyperlink" Target="http://www.greatschools.org/new-york/new-york/1877-Ps-290-Manhattan-New-School/" TargetMode="External"/><Relationship Id="rId3" Type="http://schemas.openxmlformats.org/officeDocument/2006/relationships/hyperlink" Target="mailto:admin@eduprofile.com" TargetMode="External"/><Relationship Id="rId7" Type="http://schemas.openxmlformats.org/officeDocument/2006/relationships/hyperlink" Target="http://www.schoolsearchsolutions.com/" TargetMode="External"/><Relationship Id="rId12" Type="http://schemas.openxmlformats.org/officeDocument/2006/relationships/hyperlink" Target="http://www.greatschools.org/new-york/new-york/2525-P.S.-158-Baylard-Taylor/" TargetMode="External"/><Relationship Id="rId17" Type="http://schemas.openxmlformats.org/officeDocument/2006/relationships/image" Target="../media/image4.png"/><Relationship Id="rId2" Type="http://schemas.openxmlformats.org/officeDocument/2006/relationships/hyperlink" Target="http://eduprofile.com/" TargetMode="External"/><Relationship Id="rId16" Type="http://schemas.openxmlformats.org/officeDocument/2006/relationships/hyperlink" Target="http://www.greatschools.org/new-york/new-york/6854-Eleanor-Roosevelt-High-School/" TargetMode="External"/><Relationship Id="rId1" Type="http://schemas.openxmlformats.org/officeDocument/2006/relationships/slideLayout" Target="../slideLayouts/slideLayout2.xml"/><Relationship Id="rId6" Type="http://schemas.openxmlformats.org/officeDocument/2006/relationships/hyperlink" Target="http://www.parentsleague.org/" TargetMode="External"/><Relationship Id="rId11" Type="http://schemas.openxmlformats.org/officeDocument/2006/relationships/hyperlink" Target="http://www.greatschools.org/new-york/new-york/2583-Ps-183-Robert-L-Stevenson/" TargetMode="External"/><Relationship Id="rId5" Type="http://schemas.openxmlformats.org/officeDocument/2006/relationships/hyperlink" Target="http://www.nycschoolhelp.com/" TargetMode="External"/><Relationship Id="rId15" Type="http://schemas.openxmlformats.org/officeDocument/2006/relationships/hyperlink" Target="http://www.greatschools.org/new-york/new-york/2551-Jhs-167-Robert-F-Wagner/" TargetMode="External"/><Relationship Id="rId10" Type="http://schemas.openxmlformats.org/officeDocument/2006/relationships/hyperlink" Target="http://www.greatschools.org/new-york/new-york/13501-East-Side-Elementary-School-PS-267/" TargetMode="External"/><Relationship Id="rId4" Type="http://schemas.openxmlformats.org/officeDocument/2006/relationships/hyperlink" Target="http://schools.nyc.gov/default.htm" TargetMode="External"/><Relationship Id="rId9" Type="http://schemas.openxmlformats.org/officeDocument/2006/relationships/hyperlink" Target="http://www.greatschools.org/new-york/new-york/2887-Ps-Is-217-Roosevelt-Island/" TargetMode="External"/><Relationship Id="rId14" Type="http://schemas.openxmlformats.org/officeDocument/2006/relationships/hyperlink" Target="http://www.greatschools.org/new-york/new-york/2227-Ps-59-Beekman-Hill-International/"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web.mta.info/maps/" TargetMode="External"/><Relationship Id="rId5" Type="http://schemas.openxmlformats.org/officeDocument/2006/relationships/hyperlink" Target="http://web.mta.info/metrocard/" TargetMode="External"/><Relationship Id="rId4" Type="http://schemas.openxmlformats.org/officeDocument/2006/relationships/hyperlink" Target="http://www.mta.info/"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1.nyc.gov/site/tlc/passengers/taxi-fare.page" TargetMode="Externa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g"/></Relationships>
</file>

<file path=ppt/slides/_rels/slide36.xml.rels><?xml version="1.0" encoding="UTF-8" standalone="yes"?>
<Relationships xmlns="http://schemas.openxmlformats.org/package/2006/relationships"><Relationship Id="rId3" Type="http://schemas.openxmlformats.org/officeDocument/2006/relationships/hyperlink" Target="https://www.nycairporter.com/ourservices/lga-to-manhattan/" TargetMode="External"/><Relationship Id="rId2" Type="http://schemas.openxmlformats.org/officeDocument/2006/relationships/hyperlink" Target="https://www.nycairporter.com/" TargetMode="External"/><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1.nyc.gov/site/tlc/passengers/taxi-fare.page" TargetMode="External"/><Relationship Id="rId2" Type="http://schemas.openxmlformats.org/officeDocument/2006/relationships/hyperlink" Target="https://jfkairport.com/to-from-airport/taxi-car-and-van-service"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www.nycairporter.com/ourservices/jfk-to-manhattan/" TargetMode="External"/><Relationship Id="rId4" Type="http://schemas.openxmlformats.org/officeDocument/2006/relationships/hyperlink" Target="https://www.nycairporter.com/"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jfkairport.com/to-from-airport/air-train" TargetMode="Externa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newarkairport.com/to-from-airport/air-train" TargetMode="Externa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42.xml.rels><?xml version="1.0" encoding="UTF-8" standalone="yes"?>
<Relationships xmlns="http://schemas.openxmlformats.org/package/2006/relationships"><Relationship Id="rId3" Type="http://schemas.openxmlformats.org/officeDocument/2006/relationships/hyperlink" Target="https://www.newarkairportexpress.com/" TargetMode="External"/><Relationship Id="rId2" Type="http://schemas.openxmlformats.org/officeDocument/2006/relationships/image" Target="../media/image27.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www.newarkairportexpress.com/shuttle-stop-information"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hyperlink" Target="http://web.mta.info/metrocard/" TargetMode="External"/><Relationship Id="rId7" Type="http://schemas.openxmlformats.org/officeDocument/2006/relationships/image" Target="../media/image30.png"/><Relationship Id="rId2" Type="http://schemas.openxmlformats.org/officeDocument/2006/relationships/hyperlink" Target="https://rioc.ny.gov/302/Tram" TargetMode="External"/><Relationship Id="rId1" Type="http://schemas.openxmlformats.org/officeDocument/2006/relationships/slideLayout" Target="../slideLayouts/slideLayout2.xml"/><Relationship Id="rId6" Type="http://schemas.openxmlformats.org/officeDocument/2006/relationships/image" Target="../media/image29.jpg"/><Relationship Id="rId5" Type="http://schemas.openxmlformats.org/officeDocument/2006/relationships/image" Target="../media/image4.png"/><Relationship Id="rId4" Type="http://schemas.openxmlformats.org/officeDocument/2006/relationships/hyperlink" Target="http://rioc.ny.gov/tramtransportation.htm"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apps.apple.com/us/app/find-my-ride/id1294170852" TargetMode="External"/><Relationship Id="rId2" Type="http://schemas.openxmlformats.org/officeDocument/2006/relationships/hyperlink" Target="https://play.google.com/store/apps/details?id=transittracker.nellc.com&amp;hl=en_US"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faculty.weill.cornell.edu/sites/default/files/appointment_and_promotion_of_non-faculty_academic_staff.pdf"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hr.weill.cornell.edu/benefits" TargetMode="External"/><Relationship Id="rId2" Type="http://schemas.openxmlformats.org/officeDocument/2006/relationships/hyperlink" Target="chrome-extension://efaidnbmnnnibpcajpcglclefindmkaj/https:/postdocs.weill.cornell.edu/sites/default/files/wcm_2024_benefits_guide.pdf" TargetMode="External"/><Relationship Id="rId1" Type="http://schemas.openxmlformats.org/officeDocument/2006/relationships/slideLayout" Target="../slideLayouts/slideLayout2.xml"/><Relationship Id="rId5" Type="http://schemas.openxmlformats.org/officeDocument/2006/relationships/hyperlink" Target="mailto:hrsc@med.cornell.edu" TargetMode="External"/><Relationship Id="rId4" Type="http://schemas.openxmlformats.org/officeDocument/2006/relationships/hyperlink" Target="http://hrsc.weill.cornell.edu/"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mailto:hrsc@med.cornell.edu" TargetMode="External"/><Relationship Id="rId2" Type="http://schemas.openxmlformats.org/officeDocument/2006/relationships/hyperlink" Target="http://hrsc.weill.cornell.edu/"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s://postdocs.weill.cornell.edu/sites/default/files/wcm_2024_benefits_guide_0.pdf"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s://faculty.weill.cornell.edu/sites/default/files/handbook_sections/leaves_and_termination_of_appointment_updated_8-26-19_1.pdf"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postdocs.weill.cornell.edu/policies/vacation-benefits"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hyperlink" Target="https://its.weill.cornell.edu/"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identity.weill.cornell.edu/activate"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sts.med.cornell.edu/adfs/ls/?wa=wsignin1.0&amp;wtrealm=urn%3Afederation%3AMicrosoftOnline&amp;wctx=MEST" TargetMode="External"/><Relationship Id="rId7" Type="http://schemas.openxmlformats.org/officeDocument/2006/relationships/image" Target="../media/image4.png"/><Relationship Id="rId2" Type="http://schemas.openxmlformats.org/officeDocument/2006/relationships/hyperlink" Target="mailto:CWID@med.cornell.edu" TargetMode="External"/><Relationship Id="rId1" Type="http://schemas.openxmlformats.org/officeDocument/2006/relationships/slideLayout" Target="../slideLayouts/slideLayout2.xml"/><Relationship Id="rId6" Type="http://schemas.openxmlformats.org/officeDocument/2006/relationships/hyperlink" Target="https://weillcornell.onthehub.com/" TargetMode="External"/><Relationship Id="rId5" Type="http://schemas.openxmlformats.org/officeDocument/2006/relationships/hyperlink" Target="https://its.weill.cornell.edu/how-to/downloads" TargetMode="External"/><Relationship Id="rId4" Type="http://schemas.openxmlformats.org/officeDocument/2006/relationships/hyperlink" Target="https://transfer.med.cornell.edu/"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its.weill.cornell.edu/services/it-security-privacy/device-encryption"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its.weill.cornell.edu/guides/how-to-connect-a-new-mobile-device-to-mobileiron"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hyperlink" Target="https://its.weill.cornell.edu/services/it-security-privacy"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guide.duo.com/" TargetMode="External"/><Relationship Id="rId5" Type="http://schemas.openxmlformats.org/officeDocument/2006/relationships/hyperlink" Target="https://myapps.weill.cornell.edu/Citrix/WCM_PRDWeb/" TargetMode="External"/><Relationship Id="rId4" Type="http://schemas.openxmlformats.org/officeDocument/2006/relationships/hyperlink" Target="https://its.weill.cornell.edu/services/it-security-privacy/duo-two-factor-authentication"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its.weill.cornell.edu/guides/how-to-install-and-use-cisco-anyconnect"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its.weill.cornell.edu/services/it-security-privacy/duo-two-factor-authentication"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s://its.weill.cornell.edu/how-to/downloads/windows-applications" TargetMode="External"/><Relationship Id="rId7" Type="http://schemas.openxmlformats.org/officeDocument/2006/relationships/hyperlink" Target="https://wcmcprd.service-now.com/myhelpdesk?id=kb_article&amp;sys_id=19fda9fedb3033c497e059b2ca9619bc"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library.weill.cornell.edu/research-support/research-tools/library-scientific-software-hub" TargetMode="External"/><Relationship Id="rId5" Type="http://schemas.openxmlformats.org/officeDocument/2006/relationships/hyperlink" Target="https://its.weill.cornell.edu/guides/how-to-download-office-2016-on-a-tagged-computer" TargetMode="External"/><Relationship Id="rId4" Type="http://schemas.openxmlformats.org/officeDocument/2006/relationships/hyperlink" Target="https://its.weill.cornell.edu/how-to/downloads/mac-os-x"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s://its.weill.cornell.edu/services/research-administrative-systems/weill-research-gateway" TargetMode="External"/><Relationship Id="rId7" Type="http://schemas.openxmlformats.org/officeDocument/2006/relationships/hyperlink" Target="https://helpfiles.med.cornell.edu/gm/PerformSearch?MH=200&amp;refresh=true&amp;P6=Shell-home&amp;source=HLP&amp;F6=transaction_code&amp;format=EU_SearchXML.shtml&amp;O1=iph&amp;mode=EU"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wbg.weill.cornell.edu/" TargetMode="External"/><Relationship Id="rId5" Type="http://schemas.openxmlformats.org/officeDocument/2006/relationships/hyperlink" Target="https://its.weill.cornell.edu/services/business-applications/weill-business-gateway" TargetMode="External"/><Relationship Id="rId4" Type="http://schemas.openxmlformats.org/officeDocument/2006/relationships/hyperlink" Target="https://wrg.weill.cornell.edu/"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s://myapps.weill.cornell.edu/"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its.weill.cornell.edu/services/it-security-privacy/duo-two-factor-authentication"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ess.weill.cornell.edu/" TargetMode="External"/><Relationship Id="rId2" Type="http://schemas.openxmlformats.org/officeDocument/2006/relationships/hyperlink" Target="https://myapps.weill.cornell.edu/Citrix/WCM_PRDWeb/"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hr.weill.cornell.edu/benefits/discounts"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eventbrite.com/e/wcgs-ticket-sales-tickets-19550441898"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postdocaffairs@med.cornell.edu" TargetMode="External"/><Relationship Id="rId2" Type="http://schemas.openxmlformats.org/officeDocument/2006/relationships/hyperlink" Target="mailto:lek2014@med.cornell.edu" TargetMode="Externa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8" Type="http://schemas.openxmlformats.org/officeDocument/2006/relationships/hyperlink" Target="http://www.cornellemergency.org/" TargetMode="External"/><Relationship Id="rId3" Type="http://schemas.openxmlformats.org/officeDocument/2006/relationships/hyperlink" Target="http://cornellemergency.org/" TargetMode="External"/><Relationship Id="rId7" Type="http://schemas.openxmlformats.org/officeDocument/2006/relationships/hyperlink" Target="http://cornellemergency.org/UpdateWCA" TargetMode="External"/><Relationship Id="rId2" Type="http://schemas.openxmlformats.org/officeDocument/2006/relationships/hyperlink" Target="https://directory.weill.cornell.edu/" TargetMode="External"/><Relationship Id="rId1" Type="http://schemas.openxmlformats.org/officeDocument/2006/relationships/slideLayout" Target="../slideLayouts/slideLayout2.xml"/><Relationship Id="rId6" Type="http://schemas.openxmlformats.org/officeDocument/2006/relationships/hyperlink" Target="mailto:alerts@med.cornell.edu" TargetMode="External"/><Relationship Id="rId5" Type="http://schemas.openxmlformats.org/officeDocument/2006/relationships/hyperlink" Target="http://cornellemergency.org/WCA" TargetMode="External"/><Relationship Id="rId10" Type="http://schemas.openxmlformats.org/officeDocument/2006/relationships/image" Target="../media/image4.png"/><Relationship Id="rId4" Type="http://schemas.openxmlformats.org/officeDocument/2006/relationships/hyperlink" Target="http://cornellemergency.org/contacts" TargetMode="External"/><Relationship Id="rId9" Type="http://schemas.openxmlformats.org/officeDocument/2006/relationships/image" Target="../media/image35.jpg"/></Relationships>
</file>

<file path=ppt/slides/_rels/slide71.xml.rels><?xml version="1.0" encoding="UTF-8" standalone="yes"?>
<Relationships xmlns="http://schemas.openxmlformats.org/package/2006/relationships"><Relationship Id="rId3" Type="http://schemas.openxmlformats.org/officeDocument/2006/relationships/hyperlink" Target="http://www.youreapc.us/" TargetMode="External"/><Relationship Id="rId2" Type="http://schemas.openxmlformats.org/officeDocument/2006/relationships/hyperlink" Target="mailto:EAPC@med.cornell.edu"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6.jpg"/></Relationships>
</file>

<file path=ppt/slides/_rels/slide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eill.cornell.edu/ehs/training/" TargetMode="Externa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intranet.med.cornell.edu/hr/" TargetMode="Externa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hyperlink" Target="mailto:hrsc@med.cornell.edu" TargetMode="External"/><Relationship Id="rId4" Type="http://schemas.openxmlformats.org/officeDocument/2006/relationships/hyperlink" Target="http://hrsc.weill.cornell.edu/" TargetMode="External"/></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research.weill.cornell.edu/research-compliance"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helpfiles.med.cornell.edu/gm/folder-1.11.298319?mode=EU&amp;originalContext=1.11.282960"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myapps.weill.cornell.edu/Citrix/WCM_PRDWeb/"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s://research.weill.cornell.edu/research-compliance"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mailto:research_compliance@med.cornell.edu" TargetMode="External"/></Relationships>
</file>

<file path=ppt/slides/_rels/slide82.xml.rels><?xml version="1.0" encoding="UTF-8" standalone="yes"?>
<Relationships xmlns="http://schemas.openxmlformats.org/package/2006/relationships"><Relationship Id="rId3" Type="http://schemas.openxmlformats.org/officeDocument/2006/relationships/hyperlink" Target="https://ehs.weill.cornell.edu/training/radiation-safety" TargetMode="External"/><Relationship Id="rId2" Type="http://schemas.openxmlformats.org/officeDocument/2006/relationships/hyperlink" Target="https://ehs.weill.cornell.edu/training/training-registration-instructions"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ehs.weill.cornell.edu/training/biological-material-dry-ice-shipments" TargetMode="External"/></Relationships>
</file>

<file path=ppt/slides/_rels/slide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ehs.weill.cornell.edu/training/c-14-laboratory-certificate-fitness-fdny"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http://intranet.med.cornell.edu/research/rarc/edu_tra/training.html" TargetMode="External"/><Relationship Id="rId2" Type="http://schemas.openxmlformats.org/officeDocument/2006/relationships/hyperlink" Target="http://intranet.med.cornell.edu/research/rarc/ani_ser/ahs.html"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intranet.med.cornell.edu/research/rarc/edu_tra/training_faq.html?name1=Training%2BFAQ&amp;type1=2Active" TargetMode="External"/><Relationship Id="rId4" Type="http://schemas.openxmlformats.org/officeDocument/2006/relationships/hyperlink" Target="http://intranet.med.cornell.edu/research/rarc/edu_tra/WCMC_UG_2015/index.html" TargetMode="External"/></Relationships>
</file>

<file path=ppt/slides/_rels/slide85.xml.rels><?xml version="1.0" encoding="UTF-8" standalone="yes"?>
<Relationships xmlns="http://schemas.openxmlformats.org/package/2006/relationships"><Relationship Id="rId3" Type="http://schemas.openxmlformats.org/officeDocument/2006/relationships/hyperlink" Target="https://www.mskcc.org/research-advantage/support/rtm/compliance-review-and-oversight/education" TargetMode="Externa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hyperlink" Target="mailto:lek2014@med.cornell.edu" TargetMode="External"/><Relationship Id="rId4" Type="http://schemas.openxmlformats.org/officeDocument/2006/relationships/hyperlink" Target="mailto:greenet@mskcc.org" TargetMode="External"/></Relationships>
</file>

<file path=ppt/slides/_rels/slide8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hyperlink" Target="https://housing.weill.cornell.edu/sites/default/files/policy_on_postdoctoral_trainee_housing.pdf" TargetMode="External"/><Relationship Id="rId7" Type="http://schemas.openxmlformats.org/officeDocument/2006/relationships/image" Target="../media/image4.png"/><Relationship Id="rId2" Type="http://schemas.openxmlformats.org/officeDocument/2006/relationships/hyperlink" Target="https://housing.weill.cornell.edu/prospective-housing-residents/postdoctoral-associates" TargetMode="External"/><Relationship Id="rId1" Type="http://schemas.openxmlformats.org/officeDocument/2006/relationships/slideLayout" Target="../slideLayouts/slideLayout2.xml"/><Relationship Id="rId6" Type="http://schemas.openxmlformats.org/officeDocument/2006/relationships/hyperlink" Target="https://housing.weill.cornell.edu/sites/default/files/terms_conditons.pdf" TargetMode="External"/><Relationship Id="rId5" Type="http://schemas.openxmlformats.org/officeDocument/2006/relationships/hyperlink" Target="https://housing.weill.cornell.edu/prospective-housing-residents/postdoctoral-associates/housing-options" TargetMode="External"/><Relationship Id="rId4" Type="http://schemas.openxmlformats.org/officeDocument/2006/relationships/hyperlink" Target="https://housing.weill.cornell.edu/sites/default/files/family_housing_postdoc.pdf" TargetMode="External"/></Relationships>
</file>

<file path=ppt/slides/_rels/slide9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hyperlink" Target="mailto:jal2058@med.cornell.edu" TargetMode="External"/><Relationship Id="rId2" Type="http://schemas.openxmlformats.org/officeDocument/2006/relationships/hyperlink" Target="mailto:anc2035@med.cornell.edu" TargetMode="External"/><Relationship Id="rId1" Type="http://schemas.openxmlformats.org/officeDocument/2006/relationships/slideLayout" Target="../slideLayouts/slideLayout3.xml"/><Relationship Id="rId5" Type="http://schemas.openxmlformats.org/officeDocument/2006/relationships/hyperlink" Target="mailto:pwilner@med.cornell.edu" TargetMode="External"/><Relationship Id="rId4" Type="http://schemas.openxmlformats.org/officeDocument/2006/relationships/image" Target="../media/image4.png"/></Relationships>
</file>

<file path=ppt/slides/_rels/slide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45.png"/></Relationships>
</file>

<file path=ppt/slides/_rels/slide99.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37337" y="249303"/>
            <a:ext cx="6115685" cy="1001394"/>
          </a:xfrm>
          <a:prstGeom prst="rect">
            <a:avLst/>
          </a:prstGeom>
        </p:spPr>
        <p:txBody>
          <a:bodyPr vert="horz" wrap="square" lIns="0" tIns="12700" rIns="0" bIns="0" rtlCol="0">
            <a:spAutoFit/>
          </a:bodyPr>
          <a:lstStyle/>
          <a:p>
            <a:pPr marL="12700" marR="5080" indent="504190">
              <a:lnSpc>
                <a:spcPct val="100000"/>
              </a:lnSpc>
              <a:spcBef>
                <a:spcPts val="100"/>
              </a:spcBef>
            </a:pPr>
            <a:r>
              <a:rPr sz="3200" spc="20" dirty="0">
                <a:solidFill>
                  <a:srgbClr val="B31B1B"/>
                </a:solidFill>
              </a:rPr>
              <a:t>Welcome </a:t>
            </a:r>
            <a:r>
              <a:rPr sz="3200" spc="-35" dirty="0">
                <a:solidFill>
                  <a:srgbClr val="B31B1B"/>
                </a:solidFill>
              </a:rPr>
              <a:t>Guide </a:t>
            </a:r>
            <a:r>
              <a:rPr sz="3200" spc="55" dirty="0">
                <a:solidFill>
                  <a:srgbClr val="B31B1B"/>
                </a:solidFill>
              </a:rPr>
              <a:t>from </a:t>
            </a:r>
            <a:r>
              <a:rPr sz="3200" spc="-20" dirty="0">
                <a:solidFill>
                  <a:srgbClr val="B31B1B"/>
                </a:solidFill>
              </a:rPr>
              <a:t>the </a:t>
            </a:r>
            <a:r>
              <a:rPr sz="3200" spc="-15" dirty="0">
                <a:solidFill>
                  <a:srgbClr val="B31B1B"/>
                </a:solidFill>
              </a:rPr>
              <a:t> </a:t>
            </a:r>
            <a:r>
              <a:rPr sz="3200" spc="45" dirty="0">
                <a:solidFill>
                  <a:srgbClr val="B31B1B"/>
                </a:solidFill>
              </a:rPr>
              <a:t>Office</a:t>
            </a:r>
            <a:r>
              <a:rPr sz="3200" spc="-5" dirty="0">
                <a:solidFill>
                  <a:srgbClr val="B31B1B"/>
                </a:solidFill>
              </a:rPr>
              <a:t> </a:t>
            </a:r>
            <a:r>
              <a:rPr sz="3200" spc="75" dirty="0">
                <a:solidFill>
                  <a:srgbClr val="B31B1B"/>
                </a:solidFill>
              </a:rPr>
              <a:t>of</a:t>
            </a:r>
            <a:r>
              <a:rPr sz="3200" dirty="0">
                <a:solidFill>
                  <a:srgbClr val="B31B1B"/>
                </a:solidFill>
              </a:rPr>
              <a:t> </a:t>
            </a:r>
            <a:r>
              <a:rPr sz="3200" spc="40" dirty="0">
                <a:solidFill>
                  <a:srgbClr val="B31B1B"/>
                </a:solidFill>
              </a:rPr>
              <a:t>Postdoctoral</a:t>
            </a:r>
            <a:r>
              <a:rPr sz="3200" spc="-5" dirty="0">
                <a:solidFill>
                  <a:srgbClr val="B31B1B"/>
                </a:solidFill>
              </a:rPr>
              <a:t> </a:t>
            </a:r>
            <a:r>
              <a:rPr sz="3200" spc="80" dirty="0">
                <a:solidFill>
                  <a:srgbClr val="B31B1B"/>
                </a:solidFill>
              </a:rPr>
              <a:t>Affairs</a:t>
            </a:r>
            <a:endParaRPr sz="3200" dirty="0">
              <a:solidFill>
                <a:srgbClr val="B31B1B"/>
              </a:solidFill>
            </a:endParaRPr>
          </a:p>
        </p:txBody>
      </p:sp>
      <p:sp>
        <p:nvSpPr>
          <p:cNvPr id="3" name="object 3"/>
          <p:cNvSpPr txBox="1"/>
          <p:nvPr/>
        </p:nvSpPr>
        <p:spPr>
          <a:xfrm>
            <a:off x="4993136" y="1604699"/>
            <a:ext cx="2204085" cy="3459280"/>
          </a:xfrm>
          <a:prstGeom prst="rect">
            <a:avLst/>
          </a:prstGeom>
        </p:spPr>
        <p:txBody>
          <a:bodyPr vert="horz" wrap="square" lIns="0" tIns="12065" rIns="0" bIns="0" rtlCol="0">
            <a:spAutoFit/>
          </a:bodyPr>
          <a:lstStyle/>
          <a:p>
            <a:pPr marL="12700" marR="5080" indent="635" algn="ctr">
              <a:lnSpc>
                <a:spcPct val="100000"/>
              </a:lnSpc>
              <a:spcBef>
                <a:spcPts val="95"/>
              </a:spcBef>
            </a:pPr>
            <a:r>
              <a:rPr sz="2800" b="1" spc="-5" dirty="0">
                <a:solidFill>
                  <a:srgbClr val="B31B1B"/>
                </a:solidFill>
                <a:latin typeface="Yu Gothic"/>
                <a:cs typeface="Yu Gothic"/>
              </a:rPr>
              <a:t>歡迎 </a:t>
            </a:r>
            <a:r>
              <a:rPr sz="2800" b="1" spc="45" dirty="0">
                <a:solidFill>
                  <a:srgbClr val="B31B1B"/>
                </a:solidFill>
                <a:latin typeface="Tahoma"/>
                <a:cs typeface="Tahoma"/>
              </a:rPr>
              <a:t>W</a:t>
            </a:r>
            <a:r>
              <a:rPr sz="2800" b="1" spc="-105" dirty="0">
                <a:solidFill>
                  <a:srgbClr val="B31B1B"/>
                </a:solidFill>
                <a:latin typeface="Tahoma"/>
                <a:cs typeface="Tahoma"/>
              </a:rPr>
              <a:t>ill</a:t>
            </a:r>
            <a:r>
              <a:rPr sz="2800" b="1" spc="-200" dirty="0">
                <a:solidFill>
                  <a:srgbClr val="B31B1B"/>
                </a:solidFill>
                <a:latin typeface="Tahoma"/>
                <a:cs typeface="Tahoma"/>
              </a:rPr>
              <a:t>k</a:t>
            </a:r>
            <a:r>
              <a:rPr sz="2800" b="1" spc="20" dirty="0">
                <a:solidFill>
                  <a:srgbClr val="B31B1B"/>
                </a:solidFill>
                <a:latin typeface="Tahoma"/>
                <a:cs typeface="Tahoma"/>
              </a:rPr>
              <a:t>o</a:t>
            </a:r>
            <a:r>
              <a:rPr sz="2800" b="1" spc="15" dirty="0">
                <a:solidFill>
                  <a:srgbClr val="B31B1B"/>
                </a:solidFill>
                <a:latin typeface="Tahoma"/>
                <a:cs typeface="Tahoma"/>
              </a:rPr>
              <a:t>mme</a:t>
            </a:r>
            <a:r>
              <a:rPr sz="2800" b="1" spc="-65" dirty="0">
                <a:solidFill>
                  <a:srgbClr val="B31B1B"/>
                </a:solidFill>
                <a:latin typeface="Tahoma"/>
                <a:cs typeface="Tahoma"/>
              </a:rPr>
              <a:t>n  </a:t>
            </a:r>
            <a:r>
              <a:rPr sz="2800" b="1" spc="-5" dirty="0">
                <a:solidFill>
                  <a:srgbClr val="B31B1B"/>
                </a:solidFill>
                <a:latin typeface="Malgun Gothic"/>
                <a:cs typeface="Malgun Gothic"/>
              </a:rPr>
              <a:t>환영 </a:t>
            </a:r>
            <a:r>
              <a:rPr sz="2800" b="1" dirty="0">
                <a:solidFill>
                  <a:srgbClr val="B31B1B"/>
                </a:solidFill>
                <a:latin typeface="Malgun Gothic"/>
                <a:cs typeface="Malgun Gothic"/>
              </a:rPr>
              <a:t> </a:t>
            </a:r>
            <a:r>
              <a:rPr sz="2800" b="1" spc="-50" dirty="0">
                <a:solidFill>
                  <a:srgbClr val="B31B1B"/>
                </a:solidFill>
                <a:latin typeface="Tahoma"/>
                <a:cs typeface="Tahoma"/>
              </a:rPr>
              <a:t>Bienvenue </a:t>
            </a:r>
            <a:r>
              <a:rPr sz="2800" b="1" spc="-45" dirty="0">
                <a:solidFill>
                  <a:srgbClr val="B31B1B"/>
                </a:solidFill>
                <a:latin typeface="Tahoma"/>
                <a:cs typeface="Tahoma"/>
              </a:rPr>
              <a:t> </a:t>
            </a:r>
            <a:r>
              <a:rPr sz="2800" b="1" spc="-5" dirty="0">
                <a:solidFill>
                  <a:srgbClr val="B31B1B"/>
                </a:solidFill>
                <a:latin typeface="Yu Gothic"/>
                <a:cs typeface="Yu Gothic"/>
              </a:rPr>
              <a:t>ようこそ</a:t>
            </a:r>
            <a:endParaRPr sz="2800" dirty="0">
              <a:solidFill>
                <a:srgbClr val="B31B1B"/>
              </a:solidFill>
              <a:latin typeface="Yu Gothic"/>
              <a:cs typeface="Yu Gothic"/>
            </a:endParaRPr>
          </a:p>
          <a:p>
            <a:pPr marL="635" algn="ctr">
              <a:lnSpc>
                <a:spcPct val="100000"/>
              </a:lnSpc>
              <a:spcBef>
                <a:spcPts val="10"/>
              </a:spcBef>
            </a:pPr>
            <a:r>
              <a:rPr sz="2800" b="1" spc="-5" dirty="0">
                <a:solidFill>
                  <a:srgbClr val="B31B1B"/>
                </a:solidFill>
                <a:latin typeface="Microsoft JhengHei"/>
                <a:cs typeface="Microsoft JhengHei"/>
              </a:rPr>
              <a:t>欢迎</a:t>
            </a:r>
            <a:endParaRPr sz="2800" dirty="0">
              <a:solidFill>
                <a:srgbClr val="B31B1B"/>
              </a:solidFill>
              <a:latin typeface="Microsoft JhengHei"/>
              <a:cs typeface="Microsoft JhengHei"/>
            </a:endParaRPr>
          </a:p>
          <a:p>
            <a:pPr algn="ctr">
              <a:lnSpc>
                <a:spcPct val="100000"/>
              </a:lnSpc>
            </a:pPr>
            <a:r>
              <a:rPr sz="2800" b="1" dirty="0" err="1">
                <a:solidFill>
                  <a:srgbClr val="B31B1B"/>
                </a:solidFill>
                <a:latin typeface="Arial"/>
                <a:cs typeface="Arial"/>
              </a:rPr>
              <a:t>םולש</a:t>
            </a:r>
            <a:endParaRPr sz="2800" dirty="0">
              <a:solidFill>
                <a:srgbClr val="B31B1B"/>
              </a:solidFill>
              <a:latin typeface="Arial"/>
              <a:cs typeface="Arial"/>
            </a:endParaRPr>
          </a:p>
          <a:p>
            <a:pPr algn="ctr">
              <a:lnSpc>
                <a:spcPct val="100000"/>
              </a:lnSpc>
            </a:pPr>
            <a:r>
              <a:rPr sz="2800" b="1" spc="-40" dirty="0">
                <a:solidFill>
                  <a:srgbClr val="B31B1B"/>
                </a:solidFill>
                <a:latin typeface="Tahoma"/>
                <a:cs typeface="Tahoma"/>
              </a:rPr>
              <a:t>Bienvenida</a:t>
            </a:r>
            <a:endParaRPr sz="2800" dirty="0">
              <a:solidFill>
                <a:srgbClr val="B31B1B"/>
              </a:solidFill>
              <a:latin typeface="Tahoma"/>
              <a:cs typeface="Tahoma"/>
            </a:endParaRPr>
          </a:p>
        </p:txBody>
      </p:sp>
      <p:pic>
        <p:nvPicPr>
          <p:cNvPr id="4" name="object 4"/>
          <p:cNvPicPr/>
          <p:nvPr/>
        </p:nvPicPr>
        <p:blipFill>
          <a:blip r:embed="rId2" cstate="print"/>
          <a:stretch>
            <a:fillRect/>
          </a:stretch>
        </p:blipFill>
        <p:spPr>
          <a:xfrm>
            <a:off x="2240279" y="5049011"/>
            <a:ext cx="7711439" cy="158191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76830" y="257464"/>
            <a:ext cx="1436370" cy="452120"/>
          </a:xfrm>
          <a:prstGeom prst="rect">
            <a:avLst/>
          </a:prstGeom>
        </p:spPr>
        <p:txBody>
          <a:bodyPr vert="horz" wrap="square" lIns="0" tIns="12065" rIns="0" bIns="0" rtlCol="0">
            <a:spAutoFit/>
          </a:bodyPr>
          <a:lstStyle/>
          <a:p>
            <a:pPr marL="12700">
              <a:lnSpc>
                <a:spcPct val="100000"/>
              </a:lnSpc>
              <a:spcBef>
                <a:spcPts val="95"/>
              </a:spcBef>
            </a:pPr>
            <a:r>
              <a:rPr spc="-160" dirty="0"/>
              <a:t>H</a:t>
            </a:r>
            <a:r>
              <a:rPr spc="20" dirty="0"/>
              <a:t>o</a:t>
            </a:r>
            <a:r>
              <a:rPr dirty="0"/>
              <a:t>u</a:t>
            </a:r>
            <a:r>
              <a:rPr spc="10" dirty="0"/>
              <a:t>s</a:t>
            </a:r>
            <a:r>
              <a:rPr spc="-95" dirty="0"/>
              <a:t>ing</a:t>
            </a:r>
          </a:p>
        </p:txBody>
      </p:sp>
      <p:grpSp>
        <p:nvGrpSpPr>
          <p:cNvPr id="3" name="object 3"/>
          <p:cNvGrpSpPr/>
          <p:nvPr/>
        </p:nvGrpSpPr>
        <p:grpSpPr>
          <a:xfrm>
            <a:off x="8092440" y="9143"/>
            <a:ext cx="4099560" cy="2885440"/>
            <a:chOff x="8092440" y="9143"/>
            <a:chExt cx="4099560" cy="2885440"/>
          </a:xfrm>
        </p:grpSpPr>
        <p:pic>
          <p:nvPicPr>
            <p:cNvPr id="4" name="object 4"/>
            <p:cNvPicPr/>
            <p:nvPr/>
          </p:nvPicPr>
          <p:blipFill>
            <a:blip r:embed="rId2" cstate="print"/>
            <a:stretch>
              <a:fillRect/>
            </a:stretch>
          </p:blipFill>
          <p:spPr>
            <a:xfrm>
              <a:off x="8345424" y="9143"/>
              <a:ext cx="3846575" cy="2884931"/>
            </a:xfrm>
            <a:prstGeom prst="rect">
              <a:avLst/>
            </a:prstGeom>
          </p:spPr>
        </p:pic>
        <p:sp>
          <p:nvSpPr>
            <p:cNvPr id="5" name="object 5"/>
            <p:cNvSpPr/>
            <p:nvPr/>
          </p:nvSpPr>
          <p:spPr>
            <a:xfrm>
              <a:off x="8092440" y="1367027"/>
              <a:ext cx="414655" cy="0"/>
            </a:xfrm>
            <a:custGeom>
              <a:avLst/>
              <a:gdLst/>
              <a:ahLst/>
              <a:cxnLst/>
              <a:rect l="l" t="t" r="r" b="b"/>
              <a:pathLst>
                <a:path w="414654">
                  <a:moveTo>
                    <a:pt x="0" y="0"/>
                  </a:moveTo>
                  <a:lnTo>
                    <a:pt x="414299" y="0"/>
                  </a:lnTo>
                </a:path>
              </a:pathLst>
            </a:custGeom>
            <a:ln w="76200">
              <a:solidFill>
                <a:srgbClr val="CF451F"/>
              </a:solidFill>
            </a:ln>
          </p:spPr>
          <p:txBody>
            <a:bodyPr wrap="square" lIns="0" tIns="0" rIns="0" bIns="0" rtlCol="0"/>
            <a:lstStyle/>
            <a:p>
              <a:endParaRPr/>
            </a:p>
          </p:txBody>
        </p:sp>
        <p:sp>
          <p:nvSpPr>
            <p:cNvPr id="6" name="object 6"/>
            <p:cNvSpPr/>
            <p:nvPr/>
          </p:nvSpPr>
          <p:spPr>
            <a:xfrm>
              <a:off x="8468638" y="1252717"/>
              <a:ext cx="229235" cy="228600"/>
            </a:xfrm>
            <a:custGeom>
              <a:avLst/>
              <a:gdLst/>
              <a:ahLst/>
              <a:cxnLst/>
              <a:rect l="l" t="t" r="r" b="b"/>
              <a:pathLst>
                <a:path w="229234" h="228600">
                  <a:moveTo>
                    <a:pt x="12" y="0"/>
                  </a:moveTo>
                  <a:lnTo>
                    <a:pt x="0" y="228600"/>
                  </a:lnTo>
                  <a:lnTo>
                    <a:pt x="228612" y="114312"/>
                  </a:lnTo>
                  <a:lnTo>
                    <a:pt x="12" y="0"/>
                  </a:lnTo>
                  <a:close/>
                </a:path>
              </a:pathLst>
            </a:custGeom>
            <a:solidFill>
              <a:srgbClr val="CF451F"/>
            </a:solidFill>
          </p:spPr>
          <p:txBody>
            <a:bodyPr wrap="square" lIns="0" tIns="0" rIns="0" bIns="0" rtlCol="0"/>
            <a:lstStyle/>
            <a:p>
              <a:endParaRPr/>
            </a:p>
          </p:txBody>
        </p:sp>
      </p:grpSp>
      <p:grpSp>
        <p:nvGrpSpPr>
          <p:cNvPr id="7" name="object 7"/>
          <p:cNvGrpSpPr/>
          <p:nvPr/>
        </p:nvGrpSpPr>
        <p:grpSpPr>
          <a:xfrm>
            <a:off x="0" y="0"/>
            <a:ext cx="4114165" cy="2903220"/>
            <a:chOff x="0" y="0"/>
            <a:chExt cx="4114165" cy="2903220"/>
          </a:xfrm>
        </p:grpSpPr>
        <p:pic>
          <p:nvPicPr>
            <p:cNvPr id="8" name="object 8"/>
            <p:cNvPicPr/>
            <p:nvPr/>
          </p:nvPicPr>
          <p:blipFill>
            <a:blip r:embed="rId3" cstate="print"/>
            <a:stretch>
              <a:fillRect/>
            </a:stretch>
          </p:blipFill>
          <p:spPr>
            <a:xfrm>
              <a:off x="0" y="0"/>
              <a:ext cx="3870959" cy="2903219"/>
            </a:xfrm>
            <a:prstGeom prst="rect">
              <a:avLst/>
            </a:prstGeom>
          </p:spPr>
        </p:pic>
        <p:sp>
          <p:nvSpPr>
            <p:cNvPr id="9" name="object 9"/>
            <p:cNvSpPr/>
            <p:nvPr/>
          </p:nvSpPr>
          <p:spPr>
            <a:xfrm>
              <a:off x="3703322" y="1807464"/>
              <a:ext cx="410845" cy="0"/>
            </a:xfrm>
            <a:custGeom>
              <a:avLst/>
              <a:gdLst/>
              <a:ahLst/>
              <a:cxnLst/>
              <a:rect l="l" t="t" r="r" b="b"/>
              <a:pathLst>
                <a:path w="410845">
                  <a:moveTo>
                    <a:pt x="410654" y="0"/>
                  </a:moveTo>
                  <a:lnTo>
                    <a:pt x="0" y="0"/>
                  </a:lnTo>
                </a:path>
              </a:pathLst>
            </a:custGeom>
            <a:ln w="76200">
              <a:solidFill>
                <a:srgbClr val="CF451F"/>
              </a:solidFill>
            </a:ln>
          </p:spPr>
          <p:txBody>
            <a:bodyPr wrap="square" lIns="0" tIns="0" rIns="0" bIns="0" rtlCol="0"/>
            <a:lstStyle/>
            <a:p>
              <a:endParaRPr/>
            </a:p>
          </p:txBody>
        </p:sp>
        <p:sp>
          <p:nvSpPr>
            <p:cNvPr id="10" name="object 10"/>
            <p:cNvSpPr/>
            <p:nvPr/>
          </p:nvSpPr>
          <p:spPr>
            <a:xfrm>
              <a:off x="3512813" y="1693153"/>
              <a:ext cx="229235" cy="228600"/>
            </a:xfrm>
            <a:custGeom>
              <a:avLst/>
              <a:gdLst/>
              <a:ahLst/>
              <a:cxnLst/>
              <a:rect l="l" t="t" r="r" b="b"/>
              <a:pathLst>
                <a:path w="229235" h="228600">
                  <a:moveTo>
                    <a:pt x="228600" y="0"/>
                  </a:moveTo>
                  <a:lnTo>
                    <a:pt x="0" y="114312"/>
                  </a:lnTo>
                  <a:lnTo>
                    <a:pt x="228612" y="228600"/>
                  </a:lnTo>
                  <a:lnTo>
                    <a:pt x="228600" y="0"/>
                  </a:lnTo>
                  <a:close/>
                </a:path>
              </a:pathLst>
            </a:custGeom>
            <a:solidFill>
              <a:srgbClr val="CF451F"/>
            </a:solidFill>
          </p:spPr>
          <p:txBody>
            <a:bodyPr wrap="square" lIns="0" tIns="0" rIns="0" bIns="0" rtlCol="0"/>
            <a:lstStyle/>
            <a:p>
              <a:endParaRPr/>
            </a:p>
          </p:txBody>
        </p:sp>
      </p:grpSp>
      <p:sp>
        <p:nvSpPr>
          <p:cNvPr id="11" name="object 11"/>
          <p:cNvSpPr txBox="1"/>
          <p:nvPr/>
        </p:nvSpPr>
        <p:spPr>
          <a:xfrm>
            <a:off x="209406" y="3671949"/>
            <a:ext cx="10870565" cy="2251899"/>
          </a:xfrm>
          <a:prstGeom prst="rect">
            <a:avLst/>
          </a:prstGeom>
        </p:spPr>
        <p:txBody>
          <a:bodyPr vert="horz" wrap="square" lIns="0" tIns="12700" rIns="0" bIns="0" rtlCol="0">
            <a:spAutoFit/>
          </a:bodyPr>
          <a:lstStyle/>
          <a:p>
            <a:pPr marL="299085" marR="5080" indent="-287020">
              <a:lnSpc>
                <a:spcPct val="100000"/>
              </a:lnSpc>
              <a:spcBef>
                <a:spcPts val="100"/>
              </a:spcBef>
              <a:buChar char="•"/>
              <a:tabLst>
                <a:tab pos="299085" algn="l"/>
                <a:tab pos="299720" algn="l"/>
              </a:tabLst>
            </a:pPr>
            <a:r>
              <a:rPr sz="1800" spc="25" dirty="0">
                <a:latin typeface="Tahoma" panose="020B0604030504040204" pitchFamily="34" charset="0"/>
                <a:ea typeface="Tahoma" panose="020B0604030504040204" pitchFamily="34" charset="0"/>
                <a:cs typeface="Tahoma" panose="020B0604030504040204" pitchFamily="34" charset="0"/>
              </a:rPr>
              <a:t>Weill</a:t>
            </a:r>
            <a:r>
              <a:rPr sz="1800" spc="-5" dirty="0">
                <a:latin typeface="Tahoma" panose="020B0604030504040204" pitchFamily="34" charset="0"/>
                <a:ea typeface="Tahoma" panose="020B0604030504040204" pitchFamily="34" charset="0"/>
                <a:cs typeface="Tahoma" panose="020B0604030504040204" pitchFamily="34" charset="0"/>
              </a:rPr>
              <a:t> </a:t>
            </a:r>
            <a:r>
              <a:rPr sz="1800" spc="50" dirty="0">
                <a:latin typeface="Tahoma" panose="020B0604030504040204" pitchFamily="34" charset="0"/>
                <a:ea typeface="Tahoma" panose="020B0604030504040204" pitchFamily="34" charset="0"/>
                <a:cs typeface="Tahoma" panose="020B0604030504040204" pitchFamily="34" charset="0"/>
              </a:rPr>
              <a:t>Cornell</a:t>
            </a:r>
            <a:r>
              <a:rPr sz="1800" spc="25" dirty="0">
                <a:latin typeface="Tahoma" panose="020B0604030504040204" pitchFamily="34" charset="0"/>
                <a:ea typeface="Tahoma" panose="020B0604030504040204" pitchFamily="34" charset="0"/>
                <a:cs typeface="Tahoma" panose="020B0604030504040204" pitchFamily="34" charset="0"/>
              </a:rPr>
              <a:t> </a:t>
            </a:r>
            <a:r>
              <a:rPr sz="1800" spc="70" dirty="0">
                <a:latin typeface="Tahoma" panose="020B0604030504040204" pitchFamily="34" charset="0"/>
                <a:ea typeface="Tahoma" panose="020B0604030504040204" pitchFamily="34" charset="0"/>
                <a:cs typeface="Tahoma" panose="020B0604030504040204" pitchFamily="34" charset="0"/>
              </a:rPr>
              <a:t>housing</a:t>
            </a:r>
            <a:r>
              <a:rPr sz="1800" spc="25" dirty="0">
                <a:latin typeface="Tahoma" panose="020B0604030504040204" pitchFamily="34" charset="0"/>
                <a:ea typeface="Tahoma" panose="020B0604030504040204" pitchFamily="34" charset="0"/>
                <a:cs typeface="Tahoma" panose="020B0604030504040204" pitchFamily="34" charset="0"/>
              </a:rPr>
              <a:t> </a:t>
            </a:r>
            <a:r>
              <a:rPr sz="1800" spc="150" dirty="0">
                <a:latin typeface="Tahoma" panose="020B0604030504040204" pitchFamily="34" charset="0"/>
                <a:ea typeface="Tahoma" panose="020B0604030504040204" pitchFamily="34" charset="0"/>
                <a:cs typeface="Tahoma" panose="020B0604030504040204" pitchFamily="34" charset="0"/>
              </a:rPr>
              <a:t>for</a:t>
            </a:r>
            <a:r>
              <a:rPr sz="1800" spc="15" dirty="0">
                <a:latin typeface="Tahoma" panose="020B0604030504040204" pitchFamily="34" charset="0"/>
                <a:ea typeface="Tahoma" panose="020B0604030504040204" pitchFamily="34" charset="0"/>
                <a:cs typeface="Tahoma" panose="020B0604030504040204" pitchFamily="34" charset="0"/>
              </a:rPr>
              <a:t> </a:t>
            </a:r>
            <a:r>
              <a:rPr sz="1800" spc="120" dirty="0">
                <a:latin typeface="Tahoma" panose="020B0604030504040204" pitchFamily="34" charset="0"/>
                <a:ea typeface="Tahoma" panose="020B0604030504040204" pitchFamily="34" charset="0"/>
                <a:cs typeface="Tahoma" panose="020B0604030504040204" pitchFamily="34" charset="0"/>
              </a:rPr>
              <a:t>postdoctoral</a:t>
            </a:r>
            <a:r>
              <a:rPr sz="1800" spc="30" dirty="0">
                <a:latin typeface="Tahoma" panose="020B0604030504040204" pitchFamily="34" charset="0"/>
                <a:ea typeface="Tahoma" panose="020B0604030504040204" pitchFamily="34" charset="0"/>
                <a:cs typeface="Tahoma" panose="020B0604030504040204" pitchFamily="34" charset="0"/>
              </a:rPr>
              <a:t> </a:t>
            </a:r>
            <a:r>
              <a:rPr sz="1800" spc="85" dirty="0">
                <a:latin typeface="Tahoma" panose="020B0604030504040204" pitchFamily="34" charset="0"/>
                <a:ea typeface="Tahoma" panose="020B0604030504040204" pitchFamily="34" charset="0"/>
                <a:cs typeface="Tahoma" panose="020B0604030504040204" pitchFamily="34" charset="0"/>
              </a:rPr>
              <a:t>scholars</a:t>
            </a:r>
            <a:r>
              <a:rPr sz="1800" spc="20" dirty="0">
                <a:latin typeface="Tahoma" panose="020B0604030504040204" pitchFamily="34" charset="0"/>
                <a:ea typeface="Tahoma" panose="020B0604030504040204" pitchFamily="34" charset="0"/>
                <a:cs typeface="Tahoma" panose="020B0604030504040204" pitchFamily="34" charset="0"/>
              </a:rPr>
              <a:t> </a:t>
            </a:r>
            <a:r>
              <a:rPr sz="1800" spc="30" dirty="0">
                <a:latin typeface="Tahoma" panose="020B0604030504040204" pitchFamily="34" charset="0"/>
                <a:ea typeface="Tahoma" panose="020B0604030504040204" pitchFamily="34" charset="0"/>
                <a:cs typeface="Tahoma" panose="020B0604030504040204" pitchFamily="34" charset="0"/>
              </a:rPr>
              <a:t>is</a:t>
            </a:r>
            <a:r>
              <a:rPr sz="1800" spc="5" dirty="0">
                <a:latin typeface="Tahoma" panose="020B0604030504040204" pitchFamily="34" charset="0"/>
                <a:ea typeface="Tahoma" panose="020B0604030504040204" pitchFamily="34" charset="0"/>
                <a:cs typeface="Tahoma" panose="020B0604030504040204" pitchFamily="34" charset="0"/>
              </a:rPr>
              <a:t> </a:t>
            </a:r>
            <a:r>
              <a:rPr sz="1800" spc="95" dirty="0">
                <a:latin typeface="Tahoma" panose="020B0604030504040204" pitchFamily="34" charset="0"/>
                <a:ea typeface="Tahoma" panose="020B0604030504040204" pitchFamily="34" charset="0"/>
                <a:cs typeface="Tahoma" panose="020B0604030504040204" pitchFamily="34" charset="0"/>
              </a:rPr>
              <a:t>primarily</a:t>
            </a:r>
            <a:r>
              <a:rPr sz="1800" dirty="0">
                <a:latin typeface="Tahoma" panose="020B0604030504040204" pitchFamily="34" charset="0"/>
                <a:ea typeface="Tahoma" panose="020B0604030504040204" pitchFamily="34" charset="0"/>
                <a:cs typeface="Tahoma" panose="020B0604030504040204" pitchFamily="34" charset="0"/>
              </a:rPr>
              <a:t> </a:t>
            </a:r>
            <a:r>
              <a:rPr sz="1800" spc="100" dirty="0">
                <a:latin typeface="Tahoma" panose="020B0604030504040204" pitchFamily="34" charset="0"/>
                <a:ea typeface="Tahoma" panose="020B0604030504040204" pitchFamily="34" charset="0"/>
                <a:cs typeface="Tahoma" panose="020B0604030504040204" pitchFamily="34" charset="0"/>
              </a:rPr>
              <a:t>located</a:t>
            </a:r>
            <a:r>
              <a:rPr sz="1800" spc="20" dirty="0">
                <a:latin typeface="Tahoma" panose="020B0604030504040204" pitchFamily="34" charset="0"/>
                <a:ea typeface="Tahoma" panose="020B0604030504040204" pitchFamily="34" charset="0"/>
                <a:cs typeface="Tahoma" panose="020B0604030504040204" pitchFamily="34" charset="0"/>
              </a:rPr>
              <a:t> </a:t>
            </a:r>
            <a:r>
              <a:rPr sz="1800" spc="160" dirty="0">
                <a:latin typeface="Tahoma" panose="020B0604030504040204" pitchFamily="34" charset="0"/>
                <a:ea typeface="Tahoma" panose="020B0604030504040204" pitchFamily="34" charset="0"/>
                <a:cs typeface="Tahoma" panose="020B0604030504040204" pitchFamily="34" charset="0"/>
              </a:rPr>
              <a:t>at</a:t>
            </a:r>
            <a:r>
              <a:rPr sz="1800" spc="5" dirty="0">
                <a:latin typeface="Tahoma" panose="020B0604030504040204" pitchFamily="34" charset="0"/>
                <a:ea typeface="Tahoma" panose="020B0604030504040204" pitchFamily="34" charset="0"/>
                <a:cs typeface="Tahoma" panose="020B0604030504040204" pitchFamily="34" charset="0"/>
              </a:rPr>
              <a:t> </a:t>
            </a:r>
            <a:r>
              <a:rPr sz="1800" spc="114" dirty="0">
                <a:latin typeface="Tahoma" panose="020B0604030504040204" pitchFamily="34" charset="0"/>
                <a:ea typeface="Tahoma" panose="020B0604030504040204" pitchFamily="34" charset="0"/>
                <a:cs typeface="Tahoma" panose="020B0604030504040204" pitchFamily="34" charset="0"/>
              </a:rPr>
              <a:t>455</a:t>
            </a:r>
            <a:r>
              <a:rPr sz="1800" spc="10" dirty="0">
                <a:latin typeface="Tahoma" panose="020B0604030504040204" pitchFamily="34" charset="0"/>
                <a:ea typeface="Tahoma" panose="020B0604030504040204" pitchFamily="34" charset="0"/>
                <a:cs typeface="Tahoma" panose="020B0604030504040204" pitchFamily="34" charset="0"/>
              </a:rPr>
              <a:t> </a:t>
            </a:r>
            <a:r>
              <a:rPr sz="1800" spc="175" dirty="0">
                <a:latin typeface="Tahoma" panose="020B0604030504040204" pitchFamily="34" charset="0"/>
                <a:ea typeface="Tahoma" panose="020B0604030504040204" pitchFamily="34" charset="0"/>
                <a:cs typeface="Tahoma" panose="020B0604030504040204" pitchFamily="34" charset="0"/>
              </a:rPr>
              <a:t>&amp;</a:t>
            </a:r>
            <a:r>
              <a:rPr sz="1800" spc="20" dirty="0">
                <a:latin typeface="Tahoma" panose="020B0604030504040204" pitchFamily="34" charset="0"/>
                <a:ea typeface="Tahoma" panose="020B0604030504040204" pitchFamily="34" charset="0"/>
                <a:cs typeface="Tahoma" panose="020B0604030504040204" pitchFamily="34" charset="0"/>
              </a:rPr>
              <a:t> </a:t>
            </a:r>
            <a:r>
              <a:rPr sz="1800" spc="130" dirty="0">
                <a:latin typeface="Tahoma" panose="020B0604030504040204" pitchFamily="34" charset="0"/>
                <a:ea typeface="Tahoma" panose="020B0604030504040204" pitchFamily="34" charset="0"/>
                <a:cs typeface="Tahoma" panose="020B0604030504040204" pitchFamily="34" charset="0"/>
              </a:rPr>
              <a:t>465</a:t>
            </a:r>
            <a:r>
              <a:rPr sz="1800" spc="5" dirty="0">
                <a:latin typeface="Tahoma" panose="020B0604030504040204" pitchFamily="34" charset="0"/>
                <a:ea typeface="Tahoma" panose="020B0604030504040204" pitchFamily="34" charset="0"/>
                <a:cs typeface="Tahoma" panose="020B0604030504040204" pitchFamily="34" charset="0"/>
              </a:rPr>
              <a:t> </a:t>
            </a:r>
            <a:r>
              <a:rPr sz="1800" spc="35" dirty="0">
                <a:latin typeface="Tahoma" panose="020B0604030504040204" pitchFamily="34" charset="0"/>
                <a:ea typeface="Tahoma" panose="020B0604030504040204" pitchFamily="34" charset="0"/>
                <a:cs typeface="Tahoma" panose="020B0604030504040204" pitchFamily="34" charset="0"/>
              </a:rPr>
              <a:t>Main</a:t>
            </a:r>
            <a:r>
              <a:rPr sz="1800" spc="15" dirty="0">
                <a:latin typeface="Tahoma" panose="020B0604030504040204" pitchFamily="34" charset="0"/>
                <a:ea typeface="Tahoma" panose="020B0604030504040204" pitchFamily="34" charset="0"/>
                <a:cs typeface="Tahoma" panose="020B0604030504040204" pitchFamily="34" charset="0"/>
              </a:rPr>
              <a:t> </a:t>
            </a:r>
            <a:r>
              <a:rPr sz="1800" spc="105" dirty="0">
                <a:latin typeface="Tahoma" panose="020B0604030504040204" pitchFamily="34" charset="0"/>
                <a:ea typeface="Tahoma" panose="020B0604030504040204" pitchFamily="34" charset="0"/>
                <a:cs typeface="Tahoma" panose="020B0604030504040204" pitchFamily="34" charset="0"/>
              </a:rPr>
              <a:t>Street</a:t>
            </a:r>
            <a:r>
              <a:rPr sz="1800" spc="40" dirty="0">
                <a:latin typeface="Tahoma" panose="020B0604030504040204" pitchFamily="34" charset="0"/>
                <a:ea typeface="Tahoma" panose="020B0604030504040204" pitchFamily="34" charset="0"/>
                <a:cs typeface="Tahoma" panose="020B0604030504040204" pitchFamily="34" charset="0"/>
              </a:rPr>
              <a:t> </a:t>
            </a:r>
            <a:r>
              <a:rPr sz="1800" spc="95" dirty="0">
                <a:latin typeface="Tahoma" panose="020B0604030504040204" pitchFamily="34" charset="0"/>
                <a:ea typeface="Tahoma" panose="020B0604030504040204" pitchFamily="34" charset="0"/>
                <a:cs typeface="Tahoma" panose="020B0604030504040204" pitchFamily="34" charset="0"/>
              </a:rPr>
              <a:t>on </a:t>
            </a:r>
            <a:r>
              <a:rPr sz="1800" spc="-484" dirty="0">
                <a:latin typeface="Tahoma" panose="020B0604030504040204" pitchFamily="34" charset="0"/>
                <a:ea typeface="Tahoma" panose="020B0604030504040204" pitchFamily="34" charset="0"/>
                <a:cs typeface="Tahoma" panose="020B0604030504040204" pitchFamily="34" charset="0"/>
              </a:rPr>
              <a:t> </a:t>
            </a:r>
            <a:r>
              <a:rPr sz="1800" spc="75" dirty="0">
                <a:latin typeface="Tahoma" panose="020B0604030504040204" pitchFamily="34" charset="0"/>
                <a:ea typeface="Tahoma" panose="020B0604030504040204" pitchFamily="34" charset="0"/>
                <a:cs typeface="Tahoma" panose="020B0604030504040204" pitchFamily="34" charset="0"/>
              </a:rPr>
              <a:t>Roosevelt</a:t>
            </a:r>
            <a:r>
              <a:rPr sz="1800" spc="15" dirty="0">
                <a:latin typeface="Tahoma" panose="020B0604030504040204" pitchFamily="34" charset="0"/>
                <a:ea typeface="Tahoma" panose="020B0604030504040204" pitchFamily="34" charset="0"/>
                <a:cs typeface="Tahoma" panose="020B0604030504040204" pitchFamily="34" charset="0"/>
              </a:rPr>
              <a:t> </a:t>
            </a:r>
            <a:r>
              <a:rPr sz="1800" spc="40" dirty="0">
                <a:latin typeface="Tahoma" panose="020B0604030504040204" pitchFamily="34" charset="0"/>
                <a:ea typeface="Tahoma" panose="020B0604030504040204" pitchFamily="34" charset="0"/>
                <a:cs typeface="Tahoma" panose="020B0604030504040204" pitchFamily="34" charset="0"/>
              </a:rPr>
              <a:t>Island</a:t>
            </a:r>
            <a:endParaRPr lang="en-US" sz="1800" spc="40" dirty="0">
              <a:latin typeface="Tahoma" panose="020B0604030504040204" pitchFamily="34" charset="0"/>
              <a:ea typeface="Tahoma" panose="020B0604030504040204" pitchFamily="34" charset="0"/>
              <a:cs typeface="Tahoma" panose="020B0604030504040204" pitchFamily="34" charset="0"/>
            </a:endParaRPr>
          </a:p>
          <a:p>
            <a:pPr marL="299085" marR="5080" indent="-287020">
              <a:lnSpc>
                <a:spcPct val="100000"/>
              </a:lnSpc>
              <a:spcBef>
                <a:spcPts val="100"/>
              </a:spcBef>
              <a:buChar char="•"/>
              <a:tabLst>
                <a:tab pos="299085" algn="l"/>
                <a:tab pos="299720" algn="l"/>
              </a:tabLst>
            </a:pPr>
            <a:endParaRPr sz="1800" dirty="0">
              <a:latin typeface="Tahoma" panose="020B0604030504040204" pitchFamily="34" charset="0"/>
              <a:ea typeface="Tahoma" panose="020B0604030504040204" pitchFamily="34" charset="0"/>
              <a:cs typeface="Tahoma" panose="020B0604030504040204" pitchFamily="34" charset="0"/>
            </a:endParaRPr>
          </a:p>
          <a:p>
            <a:pPr marL="299085" indent="-287020">
              <a:lnSpc>
                <a:spcPct val="100000"/>
              </a:lnSpc>
              <a:buChar char="•"/>
              <a:tabLst>
                <a:tab pos="299085" algn="l"/>
                <a:tab pos="299720" algn="l"/>
              </a:tabLst>
            </a:pPr>
            <a:r>
              <a:rPr sz="1800" spc="100" dirty="0">
                <a:latin typeface="Tahoma" panose="020B0604030504040204" pitchFamily="34" charset="0"/>
                <a:ea typeface="Tahoma" panose="020B0604030504040204" pitchFamily="34" charset="0"/>
                <a:cs typeface="Tahoma" panose="020B0604030504040204" pitchFamily="34" charset="0"/>
              </a:rPr>
              <a:t>Current</a:t>
            </a:r>
            <a:r>
              <a:rPr sz="1800" spc="45" dirty="0">
                <a:latin typeface="Tahoma" panose="020B0604030504040204" pitchFamily="34" charset="0"/>
                <a:ea typeface="Tahoma" panose="020B0604030504040204" pitchFamily="34" charset="0"/>
                <a:cs typeface="Tahoma" panose="020B0604030504040204" pitchFamily="34" charset="0"/>
              </a:rPr>
              <a:t> </a:t>
            </a:r>
            <a:r>
              <a:rPr sz="1800" spc="70" dirty="0">
                <a:latin typeface="Tahoma" panose="020B0604030504040204" pitchFamily="34" charset="0"/>
                <a:ea typeface="Tahoma" panose="020B0604030504040204" pitchFamily="34" charset="0"/>
                <a:cs typeface="Tahoma" panose="020B0604030504040204" pitchFamily="34" charset="0"/>
              </a:rPr>
              <a:t>housing</a:t>
            </a:r>
            <a:r>
              <a:rPr sz="1800" spc="20" dirty="0">
                <a:latin typeface="Tahoma" panose="020B0604030504040204" pitchFamily="34" charset="0"/>
                <a:ea typeface="Tahoma" panose="020B0604030504040204" pitchFamily="34" charset="0"/>
                <a:cs typeface="Tahoma" panose="020B0604030504040204" pitchFamily="34" charset="0"/>
              </a:rPr>
              <a:t> </a:t>
            </a:r>
            <a:r>
              <a:rPr sz="1800" spc="114" dirty="0">
                <a:latin typeface="Tahoma" panose="020B0604030504040204" pitchFamily="34" charset="0"/>
                <a:ea typeface="Tahoma" panose="020B0604030504040204" pitchFamily="34" charset="0"/>
                <a:cs typeface="Tahoma" panose="020B0604030504040204" pitchFamily="34" charset="0"/>
              </a:rPr>
              <a:t>rates</a:t>
            </a:r>
            <a:r>
              <a:rPr sz="1800" spc="30" dirty="0">
                <a:latin typeface="Tahoma" panose="020B0604030504040204" pitchFamily="34" charset="0"/>
                <a:ea typeface="Tahoma" panose="020B0604030504040204" pitchFamily="34" charset="0"/>
                <a:cs typeface="Tahoma" panose="020B0604030504040204" pitchFamily="34" charset="0"/>
              </a:rPr>
              <a:t> </a:t>
            </a:r>
            <a:r>
              <a:rPr sz="1800" spc="100" dirty="0">
                <a:latin typeface="Tahoma" panose="020B0604030504040204" pitchFamily="34" charset="0"/>
                <a:ea typeface="Tahoma" panose="020B0604030504040204" pitchFamily="34" charset="0"/>
                <a:cs typeface="Tahoma" panose="020B0604030504040204" pitchFamily="34" charset="0"/>
              </a:rPr>
              <a:t>are</a:t>
            </a:r>
            <a:r>
              <a:rPr sz="1800" spc="10" dirty="0">
                <a:latin typeface="Tahoma" panose="020B0604030504040204" pitchFamily="34" charset="0"/>
                <a:ea typeface="Tahoma" panose="020B0604030504040204" pitchFamily="34" charset="0"/>
                <a:cs typeface="Tahoma" panose="020B0604030504040204" pitchFamily="34" charset="0"/>
              </a:rPr>
              <a:t> </a:t>
            </a:r>
            <a:r>
              <a:rPr sz="1800" spc="65" dirty="0">
                <a:latin typeface="Tahoma" panose="020B0604030504040204" pitchFamily="34" charset="0"/>
                <a:ea typeface="Tahoma" panose="020B0604030504040204" pitchFamily="34" charset="0"/>
                <a:cs typeface="Tahoma" panose="020B0604030504040204" pitchFamily="34" charset="0"/>
              </a:rPr>
              <a:t>available</a:t>
            </a:r>
            <a:r>
              <a:rPr sz="1800" spc="5" dirty="0">
                <a:latin typeface="Tahoma" panose="020B0604030504040204" pitchFamily="34" charset="0"/>
                <a:ea typeface="Tahoma" panose="020B0604030504040204" pitchFamily="34" charset="0"/>
                <a:cs typeface="Tahoma" panose="020B0604030504040204" pitchFamily="34" charset="0"/>
              </a:rPr>
              <a:t> </a:t>
            </a:r>
            <a:r>
              <a:rPr sz="1800" spc="90" dirty="0">
                <a:latin typeface="Tahoma" panose="020B0604030504040204" pitchFamily="34" charset="0"/>
                <a:ea typeface="Tahoma" panose="020B0604030504040204" pitchFamily="34" charset="0"/>
                <a:cs typeface="Tahoma" panose="020B0604030504040204" pitchFamily="34" charset="0"/>
              </a:rPr>
              <a:t>on</a:t>
            </a:r>
            <a:r>
              <a:rPr sz="1800" spc="10" dirty="0">
                <a:latin typeface="Tahoma" panose="020B0604030504040204" pitchFamily="34" charset="0"/>
                <a:ea typeface="Tahoma" panose="020B0604030504040204" pitchFamily="34" charset="0"/>
                <a:cs typeface="Tahoma" panose="020B0604030504040204" pitchFamily="34" charset="0"/>
              </a:rPr>
              <a:t> </a:t>
            </a:r>
            <a:r>
              <a:rPr sz="1800" spc="114" dirty="0">
                <a:latin typeface="Tahoma" panose="020B0604030504040204" pitchFamily="34" charset="0"/>
                <a:ea typeface="Tahoma" panose="020B0604030504040204" pitchFamily="34" charset="0"/>
                <a:cs typeface="Tahoma" panose="020B0604030504040204" pitchFamily="34" charset="0"/>
              </a:rPr>
              <a:t>the</a:t>
            </a:r>
            <a:r>
              <a:rPr sz="1800" spc="10" dirty="0">
                <a:solidFill>
                  <a:srgbClr val="0562C1"/>
                </a:solidFill>
                <a:latin typeface="Tahoma" panose="020B0604030504040204" pitchFamily="34" charset="0"/>
                <a:ea typeface="Tahoma" panose="020B0604030504040204" pitchFamily="34" charset="0"/>
                <a:cs typeface="Tahoma" panose="020B0604030504040204" pitchFamily="34" charset="0"/>
              </a:rPr>
              <a:t> </a:t>
            </a:r>
            <a:r>
              <a:rPr sz="1800" u="sng" spc="50" dirty="0">
                <a:solidFill>
                  <a:srgbClr val="0562C1"/>
                </a:solidFill>
                <a:uFill>
                  <a:solidFill>
                    <a:srgbClr val="0562C1"/>
                  </a:solidFill>
                </a:uFill>
                <a:latin typeface="Tahoma" panose="020B0604030504040204" pitchFamily="34" charset="0"/>
                <a:ea typeface="Tahoma" panose="020B0604030504040204" pitchFamily="34" charset="0"/>
                <a:cs typeface="Tahoma" panose="020B0604030504040204" pitchFamily="34" charset="0"/>
                <a:hlinkClick r:id="rId4"/>
              </a:rPr>
              <a:t>Housing</a:t>
            </a:r>
            <a:r>
              <a:rPr sz="1800" u="sng" spc="20" dirty="0">
                <a:solidFill>
                  <a:srgbClr val="0562C1"/>
                </a:solidFill>
                <a:uFill>
                  <a:solidFill>
                    <a:srgbClr val="0562C1"/>
                  </a:solidFill>
                </a:uFill>
                <a:latin typeface="Tahoma" panose="020B0604030504040204" pitchFamily="34" charset="0"/>
                <a:ea typeface="Tahoma" panose="020B0604030504040204" pitchFamily="34" charset="0"/>
                <a:cs typeface="Tahoma" panose="020B0604030504040204" pitchFamily="34" charset="0"/>
                <a:hlinkClick r:id="rId4"/>
              </a:rPr>
              <a:t> </a:t>
            </a:r>
            <a:r>
              <a:rPr sz="1800" u="sng" spc="90" dirty="0">
                <a:solidFill>
                  <a:srgbClr val="0562C1"/>
                </a:solidFill>
                <a:uFill>
                  <a:solidFill>
                    <a:srgbClr val="0562C1"/>
                  </a:solidFill>
                </a:uFill>
                <a:latin typeface="Tahoma" panose="020B0604030504040204" pitchFamily="34" charset="0"/>
                <a:ea typeface="Tahoma" panose="020B0604030504040204" pitchFamily="34" charset="0"/>
                <a:cs typeface="Tahoma" panose="020B0604030504040204" pitchFamily="34" charset="0"/>
                <a:hlinkClick r:id="rId4"/>
              </a:rPr>
              <a:t>Office</a:t>
            </a:r>
            <a:r>
              <a:rPr sz="1800" u="sng" spc="20" dirty="0">
                <a:solidFill>
                  <a:srgbClr val="0562C1"/>
                </a:solidFill>
                <a:uFill>
                  <a:solidFill>
                    <a:srgbClr val="0562C1"/>
                  </a:solidFill>
                </a:uFill>
                <a:latin typeface="Tahoma" panose="020B0604030504040204" pitchFamily="34" charset="0"/>
                <a:ea typeface="Tahoma" panose="020B0604030504040204" pitchFamily="34" charset="0"/>
                <a:cs typeface="Tahoma" panose="020B0604030504040204" pitchFamily="34" charset="0"/>
                <a:hlinkClick r:id="rId4"/>
              </a:rPr>
              <a:t> </a:t>
            </a:r>
            <a:r>
              <a:rPr sz="1800" u="sng" spc="90" dirty="0">
                <a:solidFill>
                  <a:srgbClr val="0562C1"/>
                </a:solidFill>
                <a:uFill>
                  <a:solidFill>
                    <a:srgbClr val="0562C1"/>
                  </a:solidFill>
                </a:uFill>
                <a:latin typeface="Tahoma" panose="020B0604030504040204" pitchFamily="34" charset="0"/>
                <a:ea typeface="Tahoma" panose="020B0604030504040204" pitchFamily="34" charset="0"/>
                <a:cs typeface="Tahoma" panose="020B0604030504040204" pitchFamily="34" charset="0"/>
                <a:hlinkClick r:id="rId4"/>
              </a:rPr>
              <a:t>website</a:t>
            </a:r>
            <a:endParaRPr sz="1800" dirty="0">
              <a:latin typeface="Tahoma" panose="020B0604030504040204" pitchFamily="34" charset="0"/>
              <a:ea typeface="Tahoma" panose="020B0604030504040204" pitchFamily="34" charset="0"/>
              <a:cs typeface="Tahoma" panose="020B0604030504040204" pitchFamily="34" charset="0"/>
            </a:endParaRPr>
          </a:p>
          <a:p>
            <a:pPr marL="299085" indent="-287020">
              <a:lnSpc>
                <a:spcPct val="100000"/>
              </a:lnSpc>
              <a:spcBef>
                <a:spcPts val="2160"/>
              </a:spcBef>
              <a:buChar char="•"/>
              <a:tabLst>
                <a:tab pos="299085" algn="l"/>
                <a:tab pos="299720" algn="l"/>
              </a:tabLst>
            </a:pPr>
            <a:r>
              <a:rPr sz="1800" spc="55" dirty="0">
                <a:latin typeface="Tahoma" panose="020B0604030504040204" pitchFamily="34" charset="0"/>
                <a:ea typeface="Tahoma" panose="020B0604030504040204" pitchFamily="34" charset="0"/>
                <a:cs typeface="Tahoma" panose="020B0604030504040204" pitchFamily="34" charset="0"/>
              </a:rPr>
              <a:t>Google</a:t>
            </a:r>
            <a:r>
              <a:rPr sz="1800" spc="-5" dirty="0">
                <a:solidFill>
                  <a:srgbClr val="0562C1"/>
                </a:solidFill>
                <a:latin typeface="Tahoma" panose="020B0604030504040204" pitchFamily="34" charset="0"/>
                <a:ea typeface="Tahoma" panose="020B0604030504040204" pitchFamily="34" charset="0"/>
                <a:cs typeface="Tahoma" panose="020B0604030504040204" pitchFamily="34" charset="0"/>
              </a:rPr>
              <a:t> </a:t>
            </a:r>
            <a:r>
              <a:rPr sz="1800" u="sng" spc="70" dirty="0">
                <a:solidFill>
                  <a:srgbClr val="0562C1"/>
                </a:solidFill>
                <a:uFill>
                  <a:solidFill>
                    <a:srgbClr val="0562C1"/>
                  </a:solidFill>
                </a:uFill>
                <a:latin typeface="Tahoma" panose="020B0604030504040204" pitchFamily="34" charset="0"/>
                <a:ea typeface="Tahoma" panose="020B0604030504040204" pitchFamily="34" charset="0"/>
                <a:cs typeface="Tahoma" panose="020B0604030504040204" pitchFamily="34" charset="0"/>
              </a:rPr>
              <a:t>Map</a:t>
            </a:r>
            <a:r>
              <a:rPr sz="1800" spc="10" dirty="0">
                <a:solidFill>
                  <a:srgbClr val="0562C1"/>
                </a:solidFill>
                <a:latin typeface="Tahoma" panose="020B0604030504040204" pitchFamily="34" charset="0"/>
                <a:ea typeface="Tahoma" panose="020B0604030504040204" pitchFamily="34" charset="0"/>
                <a:cs typeface="Tahoma" panose="020B0604030504040204" pitchFamily="34" charset="0"/>
              </a:rPr>
              <a:t> </a:t>
            </a:r>
            <a:r>
              <a:rPr sz="1800" spc="155" dirty="0">
                <a:latin typeface="Tahoma" panose="020B0604030504040204" pitchFamily="34" charset="0"/>
                <a:ea typeface="Tahoma" panose="020B0604030504040204" pitchFamily="34" charset="0"/>
                <a:cs typeface="Tahoma" panose="020B0604030504040204" pitchFamily="34" charset="0"/>
              </a:rPr>
              <a:t>of</a:t>
            </a:r>
            <a:r>
              <a:rPr sz="1800" spc="5" dirty="0">
                <a:latin typeface="Tahoma" panose="020B0604030504040204" pitchFamily="34" charset="0"/>
                <a:ea typeface="Tahoma" panose="020B0604030504040204" pitchFamily="34" charset="0"/>
                <a:cs typeface="Tahoma" panose="020B0604030504040204" pitchFamily="34" charset="0"/>
              </a:rPr>
              <a:t> </a:t>
            </a:r>
            <a:r>
              <a:rPr sz="1800" spc="114" dirty="0">
                <a:latin typeface="Tahoma" panose="020B0604030504040204" pitchFamily="34" charset="0"/>
                <a:ea typeface="Tahoma" panose="020B0604030504040204" pitchFamily="34" charset="0"/>
                <a:cs typeface="Tahoma" panose="020B0604030504040204" pitchFamily="34" charset="0"/>
              </a:rPr>
              <a:t>the</a:t>
            </a:r>
            <a:r>
              <a:rPr sz="1800" spc="-5" dirty="0">
                <a:latin typeface="Tahoma" panose="020B0604030504040204" pitchFamily="34" charset="0"/>
                <a:ea typeface="Tahoma" panose="020B0604030504040204" pitchFamily="34" charset="0"/>
                <a:cs typeface="Tahoma" panose="020B0604030504040204" pitchFamily="34" charset="0"/>
              </a:rPr>
              <a:t> </a:t>
            </a:r>
            <a:r>
              <a:rPr sz="1800" spc="130" dirty="0">
                <a:latin typeface="Tahoma" panose="020B0604030504040204" pitchFamily="34" charset="0"/>
                <a:ea typeface="Tahoma" panose="020B0604030504040204" pitchFamily="34" charset="0"/>
                <a:cs typeface="Tahoma" panose="020B0604030504040204" pitchFamily="34" charset="0"/>
              </a:rPr>
              <a:t>apartments</a:t>
            </a:r>
            <a:endParaRPr sz="1800" dirty="0">
              <a:latin typeface="Tahoma" panose="020B0604030504040204" pitchFamily="34" charset="0"/>
              <a:ea typeface="Tahoma" panose="020B0604030504040204" pitchFamily="34" charset="0"/>
              <a:cs typeface="Tahoma" panose="020B0604030504040204" pitchFamily="34" charset="0"/>
            </a:endParaRPr>
          </a:p>
          <a:p>
            <a:pPr marL="299085" indent="-287020">
              <a:lnSpc>
                <a:spcPct val="100000"/>
              </a:lnSpc>
              <a:spcBef>
                <a:spcPts val="2160"/>
              </a:spcBef>
              <a:buChar char="•"/>
              <a:tabLst>
                <a:tab pos="299085" algn="l"/>
                <a:tab pos="299720" algn="l"/>
              </a:tabLst>
            </a:pPr>
            <a:r>
              <a:rPr sz="1800" spc="100" dirty="0">
                <a:latin typeface="Tahoma" panose="020B0604030504040204" pitchFamily="34" charset="0"/>
                <a:ea typeface="Tahoma" panose="020B0604030504040204" pitchFamily="34" charset="0"/>
                <a:cs typeface="Tahoma" panose="020B0604030504040204" pitchFamily="34" charset="0"/>
              </a:rPr>
              <a:t>Information</a:t>
            </a:r>
            <a:r>
              <a:rPr sz="1800" spc="15" dirty="0">
                <a:latin typeface="Tahoma" panose="020B0604030504040204" pitchFamily="34" charset="0"/>
                <a:ea typeface="Tahoma" panose="020B0604030504040204" pitchFamily="34" charset="0"/>
                <a:cs typeface="Tahoma" panose="020B0604030504040204" pitchFamily="34" charset="0"/>
              </a:rPr>
              <a:t> </a:t>
            </a:r>
            <a:r>
              <a:rPr sz="1800" spc="90" dirty="0">
                <a:latin typeface="Tahoma" panose="020B0604030504040204" pitchFamily="34" charset="0"/>
                <a:ea typeface="Tahoma" panose="020B0604030504040204" pitchFamily="34" charset="0"/>
                <a:cs typeface="Tahoma" panose="020B0604030504040204" pitchFamily="34" charset="0"/>
              </a:rPr>
              <a:t>on</a:t>
            </a:r>
            <a:r>
              <a:rPr sz="1800" spc="10" dirty="0">
                <a:latin typeface="Tahoma" panose="020B0604030504040204" pitchFamily="34" charset="0"/>
                <a:ea typeface="Tahoma" panose="020B0604030504040204" pitchFamily="34" charset="0"/>
                <a:cs typeface="Tahoma" panose="020B0604030504040204" pitchFamily="34" charset="0"/>
              </a:rPr>
              <a:t> </a:t>
            </a:r>
            <a:r>
              <a:rPr sz="1800" spc="114" dirty="0">
                <a:latin typeface="Tahoma" panose="020B0604030504040204" pitchFamily="34" charset="0"/>
                <a:ea typeface="Tahoma" panose="020B0604030504040204" pitchFamily="34" charset="0"/>
                <a:cs typeface="Tahoma" panose="020B0604030504040204" pitchFamily="34" charset="0"/>
              </a:rPr>
              <a:t>the</a:t>
            </a:r>
            <a:r>
              <a:rPr sz="1800" spc="5" dirty="0">
                <a:latin typeface="Tahoma" panose="020B0604030504040204" pitchFamily="34" charset="0"/>
                <a:ea typeface="Tahoma" panose="020B0604030504040204" pitchFamily="34" charset="0"/>
                <a:cs typeface="Tahoma" panose="020B0604030504040204" pitchFamily="34" charset="0"/>
              </a:rPr>
              <a:t> </a:t>
            </a:r>
            <a:r>
              <a:rPr sz="1800" spc="60" dirty="0">
                <a:latin typeface="Tahoma" panose="020B0604030504040204" pitchFamily="34" charset="0"/>
                <a:ea typeface="Tahoma" panose="020B0604030504040204" pitchFamily="34" charset="0"/>
                <a:cs typeface="Tahoma" panose="020B0604030504040204" pitchFamily="34" charset="0"/>
              </a:rPr>
              <a:t>buildings</a:t>
            </a:r>
            <a:r>
              <a:rPr sz="1800" spc="25" dirty="0">
                <a:latin typeface="Tahoma" panose="020B0604030504040204" pitchFamily="34" charset="0"/>
                <a:ea typeface="Tahoma" panose="020B0604030504040204" pitchFamily="34" charset="0"/>
                <a:cs typeface="Tahoma" panose="020B0604030504040204" pitchFamily="34" charset="0"/>
              </a:rPr>
              <a:t> </a:t>
            </a:r>
            <a:r>
              <a:rPr sz="1800" spc="30" dirty="0">
                <a:latin typeface="Tahoma" panose="020B0604030504040204" pitchFamily="34" charset="0"/>
                <a:ea typeface="Tahoma" panose="020B0604030504040204" pitchFamily="34" charset="0"/>
                <a:cs typeface="Tahoma" panose="020B0604030504040204" pitchFamily="34" charset="0"/>
              </a:rPr>
              <a:t>is</a:t>
            </a:r>
            <a:r>
              <a:rPr sz="1800" spc="-5" dirty="0">
                <a:solidFill>
                  <a:srgbClr val="0562C1"/>
                </a:solidFill>
                <a:latin typeface="Tahoma" panose="020B0604030504040204" pitchFamily="34" charset="0"/>
                <a:ea typeface="Tahoma" panose="020B0604030504040204" pitchFamily="34" charset="0"/>
                <a:cs typeface="Tahoma" panose="020B0604030504040204" pitchFamily="34" charset="0"/>
              </a:rPr>
              <a:t> </a:t>
            </a:r>
            <a:r>
              <a:rPr sz="1800" u="sng" spc="40" dirty="0">
                <a:solidFill>
                  <a:srgbClr val="0562C1"/>
                </a:solidFill>
                <a:uFill>
                  <a:solidFill>
                    <a:srgbClr val="0562C1"/>
                  </a:solidFill>
                </a:uFill>
                <a:latin typeface="Tahoma" panose="020B0604030504040204" pitchFamily="34" charset="0"/>
                <a:ea typeface="Tahoma" panose="020B0604030504040204" pitchFamily="34" charset="0"/>
                <a:cs typeface="Tahoma" panose="020B0604030504040204" pitchFamily="34" charset="0"/>
                <a:hlinkClick r:id="rId4"/>
              </a:rPr>
              <a:t>here</a:t>
            </a:r>
            <a:r>
              <a:rPr sz="1800" spc="40" dirty="0">
                <a:latin typeface="Tahoma" panose="020B0604030504040204" pitchFamily="34" charset="0"/>
                <a:ea typeface="Tahoma" panose="020B0604030504040204" pitchFamily="34" charset="0"/>
                <a:cs typeface="Tahoma" panose="020B0604030504040204" pitchFamily="34" charset="0"/>
              </a:rPr>
              <a:t>.</a:t>
            </a:r>
            <a:endParaRPr sz="1800" dirty="0">
              <a:latin typeface="Tahoma" panose="020B0604030504040204" pitchFamily="34" charset="0"/>
              <a:ea typeface="Tahoma" panose="020B0604030504040204" pitchFamily="34" charset="0"/>
              <a:cs typeface="Tahoma" panose="020B0604030504040204" pitchFamily="34" charset="0"/>
            </a:endParaRPr>
          </a:p>
        </p:txBody>
      </p:sp>
      <p:pic>
        <p:nvPicPr>
          <p:cNvPr id="12" name="object 12"/>
          <p:cNvPicPr/>
          <p:nvPr/>
        </p:nvPicPr>
        <p:blipFill>
          <a:blip r:embed="rId5" cstate="print"/>
          <a:stretch>
            <a:fillRect/>
          </a:stretch>
        </p:blipFill>
        <p:spPr>
          <a:xfrm>
            <a:off x="9982200" y="6269735"/>
            <a:ext cx="2066543" cy="423671"/>
          </a:xfrm>
          <a:prstGeom prst="rect">
            <a:avLst/>
          </a:prstGeom>
        </p:spPr>
      </p:pic>
      <p:sp>
        <p:nvSpPr>
          <p:cNvPr id="13" name="object 13"/>
          <p:cNvSpPr txBox="1"/>
          <p:nvPr/>
        </p:nvSpPr>
        <p:spPr>
          <a:xfrm>
            <a:off x="4232724" y="1050459"/>
            <a:ext cx="3804920" cy="949960"/>
          </a:xfrm>
          <a:prstGeom prst="rect">
            <a:avLst/>
          </a:prstGeom>
        </p:spPr>
        <p:txBody>
          <a:bodyPr vert="horz" wrap="square" lIns="0" tIns="47625" rIns="0" bIns="0" rtlCol="0">
            <a:spAutoFit/>
          </a:bodyPr>
          <a:lstStyle/>
          <a:p>
            <a:pPr marL="1922145">
              <a:lnSpc>
                <a:spcPct val="100000"/>
              </a:lnSpc>
              <a:spcBef>
                <a:spcPts val="375"/>
              </a:spcBef>
            </a:pPr>
            <a:r>
              <a:rPr sz="2800" spc="160" dirty="0">
                <a:solidFill>
                  <a:srgbClr val="CF451F"/>
                </a:solidFill>
                <a:latin typeface="Arial"/>
                <a:cs typeface="Arial"/>
              </a:rPr>
              <a:t>Southtown</a:t>
            </a:r>
            <a:endParaRPr sz="2800">
              <a:latin typeface="Arial"/>
              <a:cs typeface="Arial"/>
            </a:endParaRPr>
          </a:p>
          <a:p>
            <a:pPr marL="12700">
              <a:lnSpc>
                <a:spcPct val="100000"/>
              </a:lnSpc>
              <a:spcBef>
                <a:spcPts val="280"/>
              </a:spcBef>
            </a:pPr>
            <a:r>
              <a:rPr sz="2800" spc="95" dirty="0">
                <a:solidFill>
                  <a:srgbClr val="CF451F"/>
                </a:solidFill>
                <a:latin typeface="Arial"/>
                <a:cs typeface="Arial"/>
              </a:rPr>
              <a:t>Riverwalk</a:t>
            </a:r>
            <a:endParaRPr sz="2800">
              <a:latin typeface="Arial"/>
              <a:cs typeface="Arial"/>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08431" y="947927"/>
            <a:ext cx="2525267" cy="1219199"/>
          </a:xfrm>
          <a:prstGeom prst="rect">
            <a:avLst/>
          </a:prstGeom>
        </p:spPr>
      </p:pic>
      <p:pic>
        <p:nvPicPr>
          <p:cNvPr id="3" name="object 3"/>
          <p:cNvPicPr/>
          <p:nvPr/>
        </p:nvPicPr>
        <p:blipFill>
          <a:blip r:embed="rId3" cstate="print"/>
          <a:stretch>
            <a:fillRect/>
          </a:stretch>
        </p:blipFill>
        <p:spPr>
          <a:xfrm>
            <a:off x="9502140" y="947928"/>
            <a:ext cx="2285999" cy="1522475"/>
          </a:xfrm>
          <a:prstGeom prst="rect">
            <a:avLst/>
          </a:prstGeom>
        </p:spPr>
      </p:pic>
      <p:sp>
        <p:nvSpPr>
          <p:cNvPr id="4" name="object 4"/>
          <p:cNvSpPr txBox="1"/>
          <p:nvPr/>
        </p:nvSpPr>
        <p:spPr>
          <a:xfrm>
            <a:off x="600395" y="2845028"/>
            <a:ext cx="4712970" cy="2769235"/>
          </a:xfrm>
          <a:prstGeom prst="rect">
            <a:avLst/>
          </a:prstGeom>
        </p:spPr>
        <p:txBody>
          <a:bodyPr vert="horz" wrap="square" lIns="0" tIns="13335" rIns="0" bIns="0" rtlCol="0">
            <a:spAutoFit/>
          </a:bodyPr>
          <a:lstStyle/>
          <a:p>
            <a:pPr marL="355600" indent="-342900">
              <a:lnSpc>
                <a:spcPct val="100000"/>
              </a:lnSpc>
              <a:spcBef>
                <a:spcPts val="105"/>
              </a:spcBef>
              <a:buFont typeface="Arial"/>
              <a:buChar char="•"/>
              <a:tabLst>
                <a:tab pos="354965" algn="l"/>
                <a:tab pos="355600" algn="l"/>
              </a:tabLst>
            </a:pPr>
            <a:r>
              <a:rPr sz="2000" spc="90" dirty="0">
                <a:latin typeface="Arial"/>
                <a:cs typeface="Arial"/>
              </a:rPr>
              <a:t>Preparing</a:t>
            </a:r>
            <a:r>
              <a:rPr sz="2000" spc="-10" dirty="0">
                <a:latin typeface="Arial"/>
                <a:cs typeface="Arial"/>
              </a:rPr>
              <a:t> </a:t>
            </a:r>
            <a:r>
              <a:rPr sz="2000" spc="165" dirty="0">
                <a:latin typeface="Arial"/>
                <a:cs typeface="Arial"/>
              </a:rPr>
              <a:t>for</a:t>
            </a:r>
            <a:r>
              <a:rPr sz="2000" spc="-10" dirty="0">
                <a:latin typeface="Arial"/>
                <a:cs typeface="Arial"/>
              </a:rPr>
              <a:t> </a:t>
            </a:r>
            <a:r>
              <a:rPr sz="2000" spc="110" dirty="0">
                <a:latin typeface="Arial"/>
                <a:cs typeface="Arial"/>
              </a:rPr>
              <a:t>a</a:t>
            </a:r>
            <a:r>
              <a:rPr sz="2000" spc="5" dirty="0">
                <a:latin typeface="Arial"/>
                <a:cs typeface="Arial"/>
              </a:rPr>
              <a:t> </a:t>
            </a:r>
            <a:r>
              <a:rPr sz="2000" spc="114" dirty="0">
                <a:latin typeface="Arial"/>
                <a:cs typeface="Arial"/>
              </a:rPr>
              <a:t>career</a:t>
            </a:r>
            <a:r>
              <a:rPr sz="2000" spc="-10" dirty="0">
                <a:latin typeface="Arial"/>
                <a:cs typeface="Arial"/>
              </a:rPr>
              <a:t> </a:t>
            </a:r>
            <a:r>
              <a:rPr sz="2000" spc="30" dirty="0">
                <a:latin typeface="Arial"/>
                <a:cs typeface="Arial"/>
              </a:rPr>
              <a:t>in</a:t>
            </a:r>
            <a:r>
              <a:rPr sz="2000" dirty="0">
                <a:latin typeface="Arial"/>
                <a:cs typeface="Arial"/>
              </a:rPr>
              <a:t> </a:t>
            </a:r>
            <a:r>
              <a:rPr sz="2000" spc="110" dirty="0">
                <a:latin typeface="Arial"/>
                <a:cs typeface="Arial"/>
              </a:rPr>
              <a:t>Academia</a:t>
            </a:r>
            <a:endParaRPr sz="2000">
              <a:latin typeface="Arial"/>
              <a:cs typeface="Arial"/>
            </a:endParaRPr>
          </a:p>
          <a:p>
            <a:pPr marL="355600" indent="-342900">
              <a:lnSpc>
                <a:spcPct val="100000"/>
              </a:lnSpc>
              <a:spcBef>
                <a:spcPts val="2395"/>
              </a:spcBef>
              <a:buChar char="•"/>
              <a:tabLst>
                <a:tab pos="354965" algn="l"/>
                <a:tab pos="355600" algn="l"/>
              </a:tabLst>
            </a:pPr>
            <a:r>
              <a:rPr sz="2000" spc="110" dirty="0">
                <a:latin typeface="Arial"/>
                <a:cs typeface="Arial"/>
              </a:rPr>
              <a:t>Alternative</a:t>
            </a:r>
            <a:r>
              <a:rPr sz="2000" spc="-45" dirty="0">
                <a:latin typeface="Arial"/>
                <a:cs typeface="Arial"/>
              </a:rPr>
              <a:t> </a:t>
            </a:r>
            <a:r>
              <a:rPr sz="2000" spc="114" dirty="0">
                <a:latin typeface="Arial"/>
                <a:cs typeface="Arial"/>
              </a:rPr>
              <a:t>career</a:t>
            </a:r>
            <a:r>
              <a:rPr sz="2000" spc="-20" dirty="0">
                <a:latin typeface="Arial"/>
                <a:cs typeface="Arial"/>
              </a:rPr>
              <a:t> </a:t>
            </a:r>
            <a:r>
              <a:rPr sz="2000" spc="100" dirty="0">
                <a:latin typeface="Arial"/>
                <a:cs typeface="Arial"/>
              </a:rPr>
              <a:t>seminars</a:t>
            </a:r>
            <a:endParaRPr sz="2000">
              <a:latin typeface="Arial"/>
              <a:cs typeface="Arial"/>
            </a:endParaRPr>
          </a:p>
          <a:p>
            <a:pPr marL="355600" indent="-342900">
              <a:lnSpc>
                <a:spcPct val="100000"/>
              </a:lnSpc>
              <a:spcBef>
                <a:spcPts val="2400"/>
              </a:spcBef>
              <a:buChar char="•"/>
              <a:tabLst>
                <a:tab pos="354965" algn="l"/>
                <a:tab pos="355600" algn="l"/>
              </a:tabLst>
            </a:pPr>
            <a:r>
              <a:rPr sz="2000" spc="100" dirty="0">
                <a:latin typeface="Arial"/>
                <a:cs typeface="Arial"/>
              </a:rPr>
              <a:t>Networking</a:t>
            </a:r>
            <a:r>
              <a:rPr sz="2000" spc="-60" dirty="0">
                <a:latin typeface="Arial"/>
                <a:cs typeface="Arial"/>
              </a:rPr>
              <a:t> </a:t>
            </a:r>
            <a:r>
              <a:rPr sz="2000" spc="114" dirty="0">
                <a:latin typeface="Arial"/>
                <a:cs typeface="Arial"/>
              </a:rPr>
              <a:t>events</a:t>
            </a:r>
            <a:endParaRPr sz="2000">
              <a:latin typeface="Arial"/>
              <a:cs typeface="Arial"/>
            </a:endParaRPr>
          </a:p>
          <a:p>
            <a:pPr marL="355600" indent="-342900">
              <a:lnSpc>
                <a:spcPct val="100000"/>
              </a:lnSpc>
              <a:spcBef>
                <a:spcPts val="2400"/>
              </a:spcBef>
              <a:buChar char="•"/>
              <a:tabLst>
                <a:tab pos="354965" algn="l"/>
                <a:tab pos="355600" algn="l"/>
              </a:tabLst>
            </a:pPr>
            <a:r>
              <a:rPr sz="2000" spc="80" dirty="0">
                <a:latin typeface="Arial"/>
                <a:cs typeface="Arial"/>
              </a:rPr>
              <a:t>Interviewing</a:t>
            </a:r>
            <a:r>
              <a:rPr sz="2000" spc="-25" dirty="0">
                <a:latin typeface="Arial"/>
                <a:cs typeface="Arial"/>
              </a:rPr>
              <a:t> </a:t>
            </a:r>
            <a:r>
              <a:rPr sz="2000" spc="195" dirty="0">
                <a:latin typeface="Arial"/>
                <a:cs typeface="Arial"/>
              </a:rPr>
              <a:t>&amp;</a:t>
            </a:r>
            <a:r>
              <a:rPr sz="2000" dirty="0">
                <a:latin typeface="Arial"/>
                <a:cs typeface="Arial"/>
              </a:rPr>
              <a:t> </a:t>
            </a:r>
            <a:r>
              <a:rPr sz="2000" spc="100" dirty="0">
                <a:latin typeface="Arial"/>
                <a:cs typeface="Arial"/>
              </a:rPr>
              <a:t>Presentation</a:t>
            </a:r>
            <a:r>
              <a:rPr sz="2000" spc="-30" dirty="0">
                <a:latin typeface="Arial"/>
                <a:cs typeface="Arial"/>
              </a:rPr>
              <a:t> </a:t>
            </a:r>
            <a:r>
              <a:rPr sz="2000" spc="10" dirty="0">
                <a:latin typeface="Arial"/>
                <a:cs typeface="Arial"/>
              </a:rPr>
              <a:t>Skills</a:t>
            </a:r>
            <a:endParaRPr sz="2000">
              <a:latin typeface="Arial"/>
              <a:cs typeface="Arial"/>
            </a:endParaRPr>
          </a:p>
          <a:p>
            <a:pPr marL="355600" indent="-342900">
              <a:lnSpc>
                <a:spcPct val="100000"/>
              </a:lnSpc>
              <a:spcBef>
                <a:spcPts val="2400"/>
              </a:spcBef>
              <a:buChar char="•"/>
              <a:tabLst>
                <a:tab pos="354965" algn="l"/>
                <a:tab pos="355600" algn="l"/>
              </a:tabLst>
            </a:pPr>
            <a:r>
              <a:rPr sz="2000" spc="105" dirty="0">
                <a:latin typeface="Arial"/>
                <a:cs typeface="Arial"/>
              </a:rPr>
              <a:t>Grantsmanship</a:t>
            </a:r>
            <a:endParaRPr sz="2000">
              <a:latin typeface="Arial"/>
              <a:cs typeface="Arial"/>
            </a:endParaRPr>
          </a:p>
        </p:txBody>
      </p:sp>
      <p:sp>
        <p:nvSpPr>
          <p:cNvPr id="5" name="object 5"/>
          <p:cNvSpPr txBox="1"/>
          <p:nvPr/>
        </p:nvSpPr>
        <p:spPr>
          <a:xfrm>
            <a:off x="600395" y="5893028"/>
            <a:ext cx="6162040" cy="330835"/>
          </a:xfrm>
          <a:prstGeom prst="rect">
            <a:avLst/>
          </a:prstGeom>
        </p:spPr>
        <p:txBody>
          <a:bodyPr vert="horz" wrap="square" lIns="0" tIns="12700" rIns="0" bIns="0" rtlCol="0">
            <a:spAutoFit/>
          </a:bodyPr>
          <a:lstStyle/>
          <a:p>
            <a:pPr marL="355600" indent="-342900">
              <a:lnSpc>
                <a:spcPct val="100000"/>
              </a:lnSpc>
              <a:spcBef>
                <a:spcPts val="100"/>
              </a:spcBef>
              <a:buChar char="•"/>
              <a:tabLst>
                <a:tab pos="354965" algn="l"/>
                <a:tab pos="355600" algn="l"/>
              </a:tabLst>
            </a:pPr>
            <a:r>
              <a:rPr sz="2000" spc="75" dirty="0">
                <a:latin typeface="Arial"/>
                <a:cs typeface="Arial"/>
              </a:rPr>
              <a:t>Research</a:t>
            </a:r>
            <a:r>
              <a:rPr sz="2000" spc="-15" dirty="0">
                <a:latin typeface="Arial"/>
                <a:cs typeface="Arial"/>
              </a:rPr>
              <a:t> </a:t>
            </a:r>
            <a:r>
              <a:rPr sz="2000" spc="195" dirty="0">
                <a:latin typeface="Arial"/>
                <a:cs typeface="Arial"/>
              </a:rPr>
              <a:t>&amp;</a:t>
            </a:r>
            <a:r>
              <a:rPr sz="2000" dirty="0">
                <a:latin typeface="Arial"/>
                <a:cs typeface="Arial"/>
              </a:rPr>
              <a:t> </a:t>
            </a:r>
            <a:r>
              <a:rPr sz="2000" spc="100" dirty="0">
                <a:latin typeface="Arial"/>
                <a:cs typeface="Arial"/>
              </a:rPr>
              <a:t>teaching</a:t>
            </a:r>
            <a:r>
              <a:rPr sz="2000" spc="-5" dirty="0">
                <a:latin typeface="Arial"/>
                <a:cs typeface="Arial"/>
              </a:rPr>
              <a:t> </a:t>
            </a:r>
            <a:r>
              <a:rPr sz="2000" spc="175" dirty="0">
                <a:latin typeface="Arial"/>
                <a:cs typeface="Arial"/>
              </a:rPr>
              <a:t>at</a:t>
            </a:r>
            <a:r>
              <a:rPr sz="2000" spc="10" dirty="0">
                <a:latin typeface="Arial"/>
                <a:cs typeface="Arial"/>
              </a:rPr>
              <a:t> </a:t>
            </a:r>
            <a:r>
              <a:rPr sz="2000" spc="110" dirty="0">
                <a:latin typeface="Arial"/>
                <a:cs typeface="Arial"/>
              </a:rPr>
              <a:t>a</a:t>
            </a:r>
            <a:r>
              <a:rPr sz="2000" spc="5" dirty="0">
                <a:latin typeface="Arial"/>
                <a:cs typeface="Arial"/>
              </a:rPr>
              <a:t> </a:t>
            </a:r>
            <a:r>
              <a:rPr sz="2000" spc="60" dirty="0">
                <a:latin typeface="Arial"/>
                <a:cs typeface="Arial"/>
              </a:rPr>
              <a:t>liberal</a:t>
            </a:r>
            <a:r>
              <a:rPr sz="2000" spc="20" dirty="0">
                <a:latin typeface="Arial"/>
                <a:cs typeface="Arial"/>
              </a:rPr>
              <a:t> </a:t>
            </a:r>
            <a:r>
              <a:rPr sz="2000" spc="145" dirty="0">
                <a:latin typeface="Arial"/>
                <a:cs typeface="Arial"/>
              </a:rPr>
              <a:t>arts</a:t>
            </a:r>
            <a:r>
              <a:rPr sz="2000" spc="-5" dirty="0">
                <a:latin typeface="Arial"/>
                <a:cs typeface="Arial"/>
              </a:rPr>
              <a:t> </a:t>
            </a:r>
            <a:r>
              <a:rPr sz="2000" spc="100" dirty="0">
                <a:latin typeface="Arial"/>
                <a:cs typeface="Arial"/>
              </a:rPr>
              <a:t>institution</a:t>
            </a:r>
            <a:endParaRPr sz="2000">
              <a:latin typeface="Arial"/>
              <a:cs typeface="Arial"/>
            </a:endParaRPr>
          </a:p>
        </p:txBody>
      </p:sp>
      <p:sp>
        <p:nvSpPr>
          <p:cNvPr id="6" name="object 6"/>
          <p:cNvSpPr txBox="1"/>
          <p:nvPr/>
        </p:nvSpPr>
        <p:spPr>
          <a:xfrm>
            <a:off x="5592466" y="2845028"/>
            <a:ext cx="4210050" cy="2769235"/>
          </a:xfrm>
          <a:prstGeom prst="rect">
            <a:avLst/>
          </a:prstGeom>
        </p:spPr>
        <p:txBody>
          <a:bodyPr vert="horz" wrap="square" lIns="0" tIns="13335" rIns="0" bIns="0" rtlCol="0">
            <a:spAutoFit/>
          </a:bodyPr>
          <a:lstStyle/>
          <a:p>
            <a:pPr marL="355600" indent="-342900">
              <a:lnSpc>
                <a:spcPct val="100000"/>
              </a:lnSpc>
              <a:spcBef>
                <a:spcPts val="105"/>
              </a:spcBef>
              <a:buChar char="•"/>
              <a:tabLst>
                <a:tab pos="354965" algn="l"/>
                <a:tab pos="355600" algn="l"/>
              </a:tabLst>
            </a:pPr>
            <a:r>
              <a:rPr sz="2000" spc="95" dirty="0">
                <a:latin typeface="Arial"/>
                <a:cs typeface="Arial"/>
              </a:rPr>
              <a:t>Preparing</a:t>
            </a:r>
            <a:r>
              <a:rPr sz="2000" spc="-25" dirty="0">
                <a:latin typeface="Arial"/>
                <a:cs typeface="Arial"/>
              </a:rPr>
              <a:t> </a:t>
            </a:r>
            <a:r>
              <a:rPr sz="2000" spc="-60" dirty="0">
                <a:latin typeface="Arial"/>
                <a:cs typeface="Arial"/>
              </a:rPr>
              <a:t>NIH</a:t>
            </a:r>
            <a:r>
              <a:rPr sz="2000" spc="-35" dirty="0">
                <a:latin typeface="Arial"/>
                <a:cs typeface="Arial"/>
              </a:rPr>
              <a:t> </a:t>
            </a:r>
            <a:r>
              <a:rPr sz="2000" spc="135" dirty="0">
                <a:latin typeface="Arial"/>
                <a:cs typeface="Arial"/>
              </a:rPr>
              <a:t>award</a:t>
            </a:r>
            <a:r>
              <a:rPr sz="2000" spc="-15" dirty="0">
                <a:latin typeface="Arial"/>
                <a:cs typeface="Arial"/>
              </a:rPr>
              <a:t> </a:t>
            </a:r>
            <a:r>
              <a:rPr sz="2000" spc="105" dirty="0">
                <a:latin typeface="Arial"/>
                <a:cs typeface="Arial"/>
              </a:rPr>
              <a:t>proposals</a:t>
            </a:r>
            <a:endParaRPr sz="2000">
              <a:latin typeface="Arial"/>
              <a:cs typeface="Arial"/>
            </a:endParaRPr>
          </a:p>
          <a:p>
            <a:pPr marL="355600" indent="-342900">
              <a:lnSpc>
                <a:spcPct val="100000"/>
              </a:lnSpc>
              <a:spcBef>
                <a:spcPts val="2395"/>
              </a:spcBef>
              <a:buChar char="•"/>
              <a:tabLst>
                <a:tab pos="354965" algn="l"/>
                <a:tab pos="355600" algn="l"/>
              </a:tabLst>
            </a:pPr>
            <a:r>
              <a:rPr sz="2000" spc="110" dirty="0">
                <a:latin typeface="Arial"/>
                <a:cs typeface="Arial"/>
              </a:rPr>
              <a:t>Lab</a:t>
            </a:r>
            <a:r>
              <a:rPr sz="2000" spc="-20" dirty="0">
                <a:latin typeface="Arial"/>
                <a:cs typeface="Arial"/>
              </a:rPr>
              <a:t> </a:t>
            </a:r>
            <a:r>
              <a:rPr sz="2000" spc="135" dirty="0">
                <a:latin typeface="Arial"/>
                <a:cs typeface="Arial"/>
              </a:rPr>
              <a:t>management</a:t>
            </a:r>
            <a:endParaRPr sz="2000">
              <a:latin typeface="Arial"/>
              <a:cs typeface="Arial"/>
            </a:endParaRPr>
          </a:p>
          <a:p>
            <a:pPr marL="355600" indent="-342900">
              <a:lnSpc>
                <a:spcPct val="100000"/>
              </a:lnSpc>
              <a:spcBef>
                <a:spcPts val="2400"/>
              </a:spcBef>
              <a:buChar char="•"/>
              <a:tabLst>
                <a:tab pos="354965" algn="l"/>
                <a:tab pos="355600" algn="l"/>
              </a:tabLst>
            </a:pPr>
            <a:r>
              <a:rPr sz="2000" spc="85" dirty="0">
                <a:latin typeface="Arial"/>
                <a:cs typeface="Arial"/>
              </a:rPr>
              <a:t>Optimizing</a:t>
            </a:r>
            <a:r>
              <a:rPr sz="2000" spc="-20" dirty="0">
                <a:latin typeface="Arial"/>
                <a:cs typeface="Arial"/>
              </a:rPr>
              <a:t> </a:t>
            </a:r>
            <a:r>
              <a:rPr sz="2000" spc="130" dirty="0">
                <a:latin typeface="Arial"/>
                <a:cs typeface="Arial"/>
              </a:rPr>
              <a:t>your</a:t>
            </a:r>
            <a:r>
              <a:rPr sz="2000" spc="-25" dirty="0">
                <a:latin typeface="Arial"/>
                <a:cs typeface="Arial"/>
              </a:rPr>
              <a:t> </a:t>
            </a:r>
            <a:r>
              <a:rPr sz="2000" spc="30" dirty="0">
                <a:latin typeface="Arial"/>
                <a:cs typeface="Arial"/>
              </a:rPr>
              <a:t>CV</a:t>
            </a:r>
            <a:endParaRPr sz="2000">
              <a:latin typeface="Arial"/>
              <a:cs typeface="Arial"/>
            </a:endParaRPr>
          </a:p>
          <a:p>
            <a:pPr marL="355600" indent="-342900">
              <a:lnSpc>
                <a:spcPct val="100000"/>
              </a:lnSpc>
              <a:spcBef>
                <a:spcPts val="2400"/>
              </a:spcBef>
              <a:buChar char="•"/>
              <a:tabLst>
                <a:tab pos="354965" algn="l"/>
                <a:tab pos="355600" algn="l"/>
              </a:tabLst>
            </a:pPr>
            <a:r>
              <a:rPr sz="2000" spc="70" dirty="0">
                <a:latin typeface="Arial"/>
                <a:cs typeface="Arial"/>
              </a:rPr>
              <a:t>Develop</a:t>
            </a:r>
            <a:r>
              <a:rPr sz="2000" spc="-5" dirty="0">
                <a:latin typeface="Arial"/>
                <a:cs typeface="Arial"/>
              </a:rPr>
              <a:t> </a:t>
            </a:r>
            <a:r>
              <a:rPr sz="2000" spc="130" dirty="0">
                <a:latin typeface="Arial"/>
                <a:cs typeface="Arial"/>
              </a:rPr>
              <a:t>your</a:t>
            </a:r>
            <a:r>
              <a:rPr sz="2000" spc="-15" dirty="0">
                <a:latin typeface="Arial"/>
                <a:cs typeface="Arial"/>
              </a:rPr>
              <a:t> </a:t>
            </a:r>
            <a:r>
              <a:rPr sz="2000" spc="100" dirty="0">
                <a:latin typeface="Arial"/>
                <a:cs typeface="Arial"/>
              </a:rPr>
              <a:t>teaching</a:t>
            </a:r>
            <a:r>
              <a:rPr sz="2000" spc="-15" dirty="0">
                <a:latin typeface="Arial"/>
                <a:cs typeface="Arial"/>
              </a:rPr>
              <a:t> </a:t>
            </a:r>
            <a:r>
              <a:rPr sz="2000" spc="35" dirty="0">
                <a:latin typeface="Arial"/>
                <a:cs typeface="Arial"/>
              </a:rPr>
              <a:t>skills</a:t>
            </a:r>
            <a:endParaRPr sz="2000">
              <a:latin typeface="Arial"/>
              <a:cs typeface="Arial"/>
            </a:endParaRPr>
          </a:p>
          <a:p>
            <a:pPr marL="355600" indent="-342900">
              <a:lnSpc>
                <a:spcPct val="100000"/>
              </a:lnSpc>
              <a:spcBef>
                <a:spcPts val="2400"/>
              </a:spcBef>
              <a:buChar char="•"/>
              <a:tabLst>
                <a:tab pos="354965" algn="l"/>
                <a:tab pos="355600" algn="l"/>
              </a:tabLst>
            </a:pPr>
            <a:r>
              <a:rPr sz="2000" spc="95" dirty="0">
                <a:latin typeface="Arial"/>
                <a:cs typeface="Arial"/>
              </a:rPr>
              <a:t>Understanding</a:t>
            </a:r>
            <a:r>
              <a:rPr sz="2000" spc="-50" dirty="0">
                <a:latin typeface="Arial"/>
                <a:cs typeface="Arial"/>
              </a:rPr>
              <a:t> </a:t>
            </a:r>
            <a:r>
              <a:rPr sz="2000" spc="75" dirty="0">
                <a:latin typeface="Arial"/>
                <a:cs typeface="Arial"/>
              </a:rPr>
              <a:t>science</a:t>
            </a:r>
            <a:r>
              <a:rPr sz="2000" spc="-25" dirty="0">
                <a:latin typeface="Arial"/>
                <a:cs typeface="Arial"/>
              </a:rPr>
              <a:t> </a:t>
            </a:r>
            <a:r>
              <a:rPr sz="2000" spc="85" dirty="0">
                <a:latin typeface="Arial"/>
                <a:cs typeface="Arial"/>
              </a:rPr>
              <a:t>policy</a:t>
            </a:r>
            <a:endParaRPr sz="2000">
              <a:latin typeface="Arial"/>
              <a:cs typeface="Arial"/>
            </a:endParaRPr>
          </a:p>
        </p:txBody>
      </p:sp>
      <p:pic>
        <p:nvPicPr>
          <p:cNvPr id="7" name="object 7"/>
          <p:cNvPicPr/>
          <p:nvPr/>
        </p:nvPicPr>
        <p:blipFill>
          <a:blip r:embed="rId4" cstate="print"/>
          <a:stretch>
            <a:fillRect/>
          </a:stretch>
        </p:blipFill>
        <p:spPr>
          <a:xfrm>
            <a:off x="9982200" y="6269735"/>
            <a:ext cx="2066543" cy="423671"/>
          </a:xfrm>
          <a:prstGeom prst="rect">
            <a:avLst/>
          </a:prstGeom>
        </p:spPr>
      </p:pic>
      <p:sp>
        <p:nvSpPr>
          <p:cNvPr id="8" name="object 8"/>
          <p:cNvSpPr txBox="1">
            <a:spLocks noGrp="1"/>
          </p:cNvSpPr>
          <p:nvPr>
            <p:ph type="title"/>
          </p:nvPr>
        </p:nvSpPr>
        <p:spPr>
          <a:xfrm>
            <a:off x="1769913" y="209009"/>
            <a:ext cx="8651875" cy="2159635"/>
          </a:xfrm>
          <a:prstGeom prst="rect">
            <a:avLst/>
          </a:prstGeom>
        </p:spPr>
        <p:txBody>
          <a:bodyPr vert="horz" wrap="square" lIns="0" tIns="12700" rIns="0" bIns="0" rtlCol="0">
            <a:spAutoFit/>
          </a:bodyPr>
          <a:lstStyle/>
          <a:p>
            <a:pPr marL="1661160" marR="5080" indent="-1649095">
              <a:lnSpc>
                <a:spcPct val="150000"/>
              </a:lnSpc>
              <a:spcBef>
                <a:spcPts val="100"/>
              </a:spcBef>
            </a:pPr>
            <a:r>
              <a:rPr spc="50" dirty="0"/>
              <a:t>Career</a:t>
            </a:r>
            <a:r>
              <a:rPr spc="65" dirty="0"/>
              <a:t> </a:t>
            </a:r>
            <a:r>
              <a:rPr spc="-5" dirty="0"/>
              <a:t>development</a:t>
            </a:r>
            <a:r>
              <a:rPr spc="75" dirty="0"/>
              <a:t> </a:t>
            </a:r>
            <a:r>
              <a:rPr dirty="0"/>
              <a:t>activities</a:t>
            </a:r>
            <a:r>
              <a:rPr spc="60" dirty="0"/>
              <a:t> </a:t>
            </a:r>
            <a:r>
              <a:rPr spc="25" dirty="0"/>
              <a:t>sponsored</a:t>
            </a:r>
            <a:r>
              <a:rPr spc="45" dirty="0"/>
              <a:t> </a:t>
            </a:r>
            <a:r>
              <a:rPr spc="35" dirty="0"/>
              <a:t>by</a:t>
            </a:r>
            <a:r>
              <a:rPr spc="25" dirty="0"/>
              <a:t> </a:t>
            </a:r>
            <a:r>
              <a:rPr spc="-25" dirty="0"/>
              <a:t>the </a:t>
            </a:r>
            <a:r>
              <a:rPr spc="-805" dirty="0"/>
              <a:t> </a:t>
            </a:r>
            <a:r>
              <a:rPr spc="35" dirty="0"/>
              <a:t>Office</a:t>
            </a:r>
            <a:r>
              <a:rPr spc="45" dirty="0"/>
              <a:t> </a:t>
            </a:r>
            <a:r>
              <a:rPr spc="65" dirty="0"/>
              <a:t>of</a:t>
            </a:r>
            <a:r>
              <a:rPr spc="40" dirty="0"/>
              <a:t> </a:t>
            </a:r>
            <a:r>
              <a:rPr spc="30" dirty="0"/>
              <a:t>Postdoctoral</a:t>
            </a:r>
            <a:r>
              <a:rPr spc="25" dirty="0"/>
              <a:t> </a:t>
            </a:r>
            <a:r>
              <a:rPr spc="65" dirty="0"/>
              <a:t>Affairs</a:t>
            </a:r>
          </a:p>
          <a:p>
            <a:pPr marL="2073275" marR="2063750" indent="2112010">
              <a:lnSpc>
                <a:spcPct val="100000"/>
              </a:lnSpc>
            </a:pPr>
            <a:r>
              <a:rPr spc="30" dirty="0"/>
              <a:t>&amp; </a:t>
            </a:r>
            <a:r>
              <a:rPr spc="35" dirty="0"/>
              <a:t> </a:t>
            </a:r>
            <a:r>
              <a:rPr spc="30" dirty="0"/>
              <a:t>Postdoctoral</a:t>
            </a:r>
            <a:r>
              <a:rPr spc="15" dirty="0"/>
              <a:t> </a:t>
            </a:r>
            <a:r>
              <a:rPr spc="30" dirty="0"/>
              <a:t>Association</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29574" y="2768706"/>
            <a:ext cx="9862820" cy="2159635"/>
          </a:xfrm>
          <a:prstGeom prst="rect">
            <a:avLst/>
          </a:prstGeom>
        </p:spPr>
        <p:txBody>
          <a:bodyPr vert="horz" wrap="square" lIns="0" tIns="13335" rIns="0" bIns="0" rtlCol="0">
            <a:spAutoFit/>
          </a:bodyPr>
          <a:lstStyle/>
          <a:p>
            <a:pPr marL="355600" indent="-342900">
              <a:lnSpc>
                <a:spcPct val="100000"/>
              </a:lnSpc>
              <a:spcBef>
                <a:spcPts val="105"/>
              </a:spcBef>
              <a:buFont typeface="Arial"/>
              <a:buChar char="•"/>
              <a:tabLst>
                <a:tab pos="354965" algn="l"/>
                <a:tab pos="355600" algn="l"/>
              </a:tabLst>
            </a:pPr>
            <a:r>
              <a:rPr sz="2000" spc="60" dirty="0">
                <a:latin typeface="Arial"/>
                <a:cs typeface="Arial"/>
              </a:rPr>
              <a:t>Discussion</a:t>
            </a:r>
            <a:r>
              <a:rPr sz="2000" spc="-20" dirty="0">
                <a:latin typeface="Arial"/>
                <a:cs typeface="Arial"/>
              </a:rPr>
              <a:t> </a:t>
            </a:r>
            <a:r>
              <a:rPr sz="2000" spc="165" dirty="0">
                <a:latin typeface="Arial"/>
                <a:cs typeface="Arial"/>
              </a:rPr>
              <a:t>of</a:t>
            </a:r>
            <a:r>
              <a:rPr sz="2000" spc="15" dirty="0">
                <a:latin typeface="Arial"/>
                <a:cs typeface="Arial"/>
              </a:rPr>
              <a:t> </a:t>
            </a:r>
            <a:r>
              <a:rPr sz="2000" spc="105" dirty="0">
                <a:latin typeface="Arial"/>
                <a:cs typeface="Arial"/>
              </a:rPr>
              <a:t>workplace</a:t>
            </a:r>
            <a:r>
              <a:rPr sz="2000" dirty="0">
                <a:latin typeface="Arial"/>
                <a:cs typeface="Arial"/>
              </a:rPr>
              <a:t> </a:t>
            </a:r>
            <a:r>
              <a:rPr sz="2000" spc="60" dirty="0">
                <a:latin typeface="Arial"/>
                <a:cs typeface="Arial"/>
              </a:rPr>
              <a:t>issues</a:t>
            </a:r>
            <a:r>
              <a:rPr sz="2000" spc="-20" dirty="0">
                <a:latin typeface="Arial"/>
                <a:cs typeface="Arial"/>
              </a:rPr>
              <a:t> </a:t>
            </a:r>
            <a:r>
              <a:rPr sz="2000" spc="140" dirty="0">
                <a:latin typeface="Arial"/>
                <a:cs typeface="Arial"/>
              </a:rPr>
              <a:t>–</a:t>
            </a:r>
            <a:r>
              <a:rPr sz="2000" dirty="0">
                <a:latin typeface="Arial"/>
                <a:cs typeface="Arial"/>
              </a:rPr>
              <a:t> </a:t>
            </a:r>
            <a:r>
              <a:rPr sz="2000" spc="65" dirty="0">
                <a:latin typeface="Arial"/>
                <a:cs typeface="Arial"/>
              </a:rPr>
              <a:t>including</a:t>
            </a:r>
            <a:r>
              <a:rPr sz="2000" spc="-5" dirty="0">
                <a:latin typeface="Arial"/>
                <a:cs typeface="Arial"/>
              </a:rPr>
              <a:t> </a:t>
            </a:r>
            <a:r>
              <a:rPr sz="2000" spc="60" dirty="0">
                <a:latin typeface="Arial"/>
                <a:cs typeface="Arial"/>
              </a:rPr>
              <a:t>Title</a:t>
            </a:r>
            <a:r>
              <a:rPr sz="2000" spc="20" dirty="0">
                <a:latin typeface="Arial"/>
                <a:cs typeface="Arial"/>
              </a:rPr>
              <a:t> </a:t>
            </a:r>
            <a:r>
              <a:rPr sz="2000" spc="-30" dirty="0">
                <a:latin typeface="Arial"/>
                <a:cs typeface="Arial"/>
              </a:rPr>
              <a:t>IX</a:t>
            </a:r>
            <a:r>
              <a:rPr sz="2000" spc="5" dirty="0">
                <a:latin typeface="Arial"/>
                <a:cs typeface="Arial"/>
              </a:rPr>
              <a:t> </a:t>
            </a:r>
            <a:r>
              <a:rPr sz="2000" spc="195" dirty="0">
                <a:latin typeface="Arial"/>
                <a:cs typeface="Arial"/>
              </a:rPr>
              <a:t>&amp;</a:t>
            </a:r>
            <a:r>
              <a:rPr sz="2000" spc="5" dirty="0">
                <a:latin typeface="Arial"/>
                <a:cs typeface="Arial"/>
              </a:rPr>
              <a:t> </a:t>
            </a:r>
            <a:r>
              <a:rPr sz="2000" spc="105" dirty="0">
                <a:latin typeface="Arial"/>
                <a:cs typeface="Arial"/>
              </a:rPr>
              <a:t>workplace</a:t>
            </a:r>
            <a:r>
              <a:rPr sz="2000" spc="-5" dirty="0">
                <a:latin typeface="Arial"/>
                <a:cs typeface="Arial"/>
              </a:rPr>
              <a:t> </a:t>
            </a:r>
            <a:r>
              <a:rPr sz="2000" spc="95" dirty="0">
                <a:latin typeface="Arial"/>
                <a:cs typeface="Arial"/>
              </a:rPr>
              <a:t>discrimination</a:t>
            </a:r>
            <a:endParaRPr sz="2000">
              <a:latin typeface="Arial"/>
              <a:cs typeface="Arial"/>
            </a:endParaRPr>
          </a:p>
          <a:p>
            <a:pPr marL="355600" indent="-342900">
              <a:lnSpc>
                <a:spcPct val="100000"/>
              </a:lnSpc>
              <a:spcBef>
                <a:spcPts val="2400"/>
              </a:spcBef>
              <a:buChar char="•"/>
              <a:tabLst>
                <a:tab pos="354965" algn="l"/>
                <a:tab pos="355600" algn="l"/>
              </a:tabLst>
            </a:pPr>
            <a:r>
              <a:rPr sz="2000" spc="100" dirty="0">
                <a:latin typeface="Arial"/>
                <a:cs typeface="Arial"/>
              </a:rPr>
              <a:t>Manuscript</a:t>
            </a:r>
            <a:r>
              <a:rPr sz="2000" spc="-60" dirty="0">
                <a:latin typeface="Arial"/>
                <a:cs typeface="Arial"/>
              </a:rPr>
              <a:t> </a:t>
            </a:r>
            <a:r>
              <a:rPr sz="2000" spc="105" dirty="0">
                <a:latin typeface="Arial"/>
                <a:cs typeface="Arial"/>
              </a:rPr>
              <a:t>writing</a:t>
            </a:r>
            <a:endParaRPr sz="2000">
              <a:latin typeface="Arial"/>
              <a:cs typeface="Arial"/>
            </a:endParaRPr>
          </a:p>
          <a:p>
            <a:pPr marL="355600" indent="-342900">
              <a:lnSpc>
                <a:spcPct val="100000"/>
              </a:lnSpc>
              <a:spcBef>
                <a:spcPts val="2400"/>
              </a:spcBef>
              <a:buChar char="•"/>
              <a:tabLst>
                <a:tab pos="354965" algn="l"/>
                <a:tab pos="355600" algn="l"/>
              </a:tabLst>
            </a:pPr>
            <a:r>
              <a:rPr sz="2000" spc="70" dirty="0">
                <a:latin typeface="Arial"/>
                <a:cs typeface="Arial"/>
              </a:rPr>
              <a:t>Harnessing</a:t>
            </a:r>
            <a:r>
              <a:rPr sz="2000" spc="-45" dirty="0">
                <a:latin typeface="Arial"/>
                <a:cs typeface="Arial"/>
              </a:rPr>
              <a:t> </a:t>
            </a:r>
            <a:r>
              <a:rPr sz="2000" spc="45" dirty="0">
                <a:latin typeface="Arial"/>
                <a:cs typeface="Arial"/>
              </a:rPr>
              <a:t>Social</a:t>
            </a:r>
            <a:r>
              <a:rPr sz="2000" spc="5" dirty="0">
                <a:latin typeface="Arial"/>
                <a:cs typeface="Arial"/>
              </a:rPr>
              <a:t> </a:t>
            </a:r>
            <a:r>
              <a:rPr sz="2000" spc="55" dirty="0">
                <a:latin typeface="Arial"/>
                <a:cs typeface="Arial"/>
              </a:rPr>
              <a:t>Media</a:t>
            </a:r>
            <a:endParaRPr sz="2000">
              <a:latin typeface="Arial"/>
              <a:cs typeface="Arial"/>
            </a:endParaRPr>
          </a:p>
          <a:p>
            <a:pPr marL="355600" indent="-342900">
              <a:lnSpc>
                <a:spcPct val="100000"/>
              </a:lnSpc>
              <a:spcBef>
                <a:spcPts val="2400"/>
              </a:spcBef>
              <a:buChar char="•"/>
              <a:tabLst>
                <a:tab pos="354965" algn="l"/>
                <a:tab pos="355600" algn="l"/>
              </a:tabLst>
            </a:pPr>
            <a:r>
              <a:rPr sz="2000" spc="95" dirty="0">
                <a:latin typeface="Arial"/>
                <a:cs typeface="Arial"/>
              </a:rPr>
              <a:t>Understanding</a:t>
            </a:r>
            <a:r>
              <a:rPr sz="2000" spc="-35" dirty="0">
                <a:latin typeface="Arial"/>
                <a:cs typeface="Arial"/>
              </a:rPr>
              <a:t> </a:t>
            </a:r>
            <a:r>
              <a:rPr sz="2000" spc="95" dirty="0">
                <a:latin typeface="Arial"/>
                <a:cs typeface="Arial"/>
              </a:rPr>
              <a:t>Benefits</a:t>
            </a:r>
            <a:r>
              <a:rPr sz="2000" spc="-15" dirty="0">
                <a:latin typeface="Arial"/>
                <a:cs typeface="Arial"/>
              </a:rPr>
              <a:t> </a:t>
            </a:r>
            <a:r>
              <a:rPr sz="2000" spc="185" dirty="0">
                <a:latin typeface="Arial"/>
                <a:cs typeface="Arial"/>
              </a:rPr>
              <a:t>from</a:t>
            </a:r>
            <a:r>
              <a:rPr sz="2000" spc="-5" dirty="0">
                <a:latin typeface="Arial"/>
                <a:cs typeface="Arial"/>
              </a:rPr>
              <a:t> </a:t>
            </a:r>
            <a:r>
              <a:rPr sz="2000" spc="25" dirty="0">
                <a:latin typeface="Arial"/>
                <a:cs typeface="Arial"/>
              </a:rPr>
              <a:t>Weill</a:t>
            </a:r>
            <a:r>
              <a:rPr sz="2000" dirty="0">
                <a:latin typeface="Arial"/>
                <a:cs typeface="Arial"/>
              </a:rPr>
              <a:t> </a:t>
            </a:r>
            <a:r>
              <a:rPr sz="2000" spc="60" dirty="0">
                <a:latin typeface="Arial"/>
                <a:cs typeface="Arial"/>
              </a:rPr>
              <a:t>Cornell</a:t>
            </a:r>
            <a:r>
              <a:rPr sz="2000" dirty="0">
                <a:latin typeface="Arial"/>
                <a:cs typeface="Arial"/>
              </a:rPr>
              <a:t> </a:t>
            </a:r>
            <a:r>
              <a:rPr sz="2000" spc="55" dirty="0">
                <a:latin typeface="Arial"/>
                <a:cs typeface="Arial"/>
              </a:rPr>
              <a:t>Medicine</a:t>
            </a:r>
            <a:endParaRPr sz="2000">
              <a:latin typeface="Arial"/>
              <a:cs typeface="Arial"/>
            </a:endParaRPr>
          </a:p>
        </p:txBody>
      </p:sp>
      <p:pic>
        <p:nvPicPr>
          <p:cNvPr id="3" name="object 3"/>
          <p:cNvPicPr/>
          <p:nvPr/>
        </p:nvPicPr>
        <p:blipFill>
          <a:blip r:embed="rId2" cstate="print"/>
          <a:stretch>
            <a:fillRect/>
          </a:stretch>
        </p:blipFill>
        <p:spPr>
          <a:xfrm>
            <a:off x="9982200" y="6269735"/>
            <a:ext cx="2066543" cy="423671"/>
          </a:xfrm>
          <a:prstGeom prst="rect">
            <a:avLst/>
          </a:prstGeom>
        </p:spPr>
      </p:pic>
      <p:sp>
        <p:nvSpPr>
          <p:cNvPr id="4" name="object 4"/>
          <p:cNvSpPr txBox="1">
            <a:spLocks noGrp="1"/>
          </p:cNvSpPr>
          <p:nvPr>
            <p:ph type="title"/>
          </p:nvPr>
        </p:nvSpPr>
        <p:spPr>
          <a:xfrm>
            <a:off x="2539533" y="209009"/>
            <a:ext cx="7112634" cy="2159635"/>
          </a:xfrm>
          <a:prstGeom prst="rect">
            <a:avLst/>
          </a:prstGeom>
        </p:spPr>
        <p:txBody>
          <a:bodyPr vert="horz" wrap="square" lIns="0" tIns="12700" rIns="0" bIns="0" rtlCol="0">
            <a:spAutoFit/>
          </a:bodyPr>
          <a:lstStyle/>
          <a:p>
            <a:pPr marL="891540" marR="5080" indent="-879475">
              <a:lnSpc>
                <a:spcPct val="150000"/>
              </a:lnSpc>
              <a:spcBef>
                <a:spcPts val="100"/>
              </a:spcBef>
            </a:pPr>
            <a:r>
              <a:rPr spc="-15" dirty="0"/>
              <a:t>Additional</a:t>
            </a:r>
            <a:r>
              <a:rPr spc="45" dirty="0"/>
              <a:t> </a:t>
            </a:r>
            <a:r>
              <a:rPr spc="-5" dirty="0"/>
              <a:t>workshops</a:t>
            </a:r>
            <a:r>
              <a:rPr spc="40" dirty="0"/>
              <a:t> </a:t>
            </a:r>
            <a:r>
              <a:rPr spc="25" dirty="0"/>
              <a:t>sponsored</a:t>
            </a:r>
            <a:r>
              <a:rPr spc="40" dirty="0"/>
              <a:t> </a:t>
            </a:r>
            <a:r>
              <a:rPr spc="35" dirty="0"/>
              <a:t>by</a:t>
            </a:r>
            <a:r>
              <a:rPr spc="30" dirty="0"/>
              <a:t> </a:t>
            </a:r>
            <a:r>
              <a:rPr spc="-25" dirty="0"/>
              <a:t>the </a:t>
            </a:r>
            <a:r>
              <a:rPr spc="-805" dirty="0"/>
              <a:t> </a:t>
            </a:r>
            <a:r>
              <a:rPr spc="35" dirty="0"/>
              <a:t>Office</a:t>
            </a:r>
            <a:r>
              <a:rPr spc="45" dirty="0"/>
              <a:t> </a:t>
            </a:r>
            <a:r>
              <a:rPr spc="65" dirty="0"/>
              <a:t>of</a:t>
            </a:r>
            <a:r>
              <a:rPr spc="40" dirty="0"/>
              <a:t> </a:t>
            </a:r>
            <a:r>
              <a:rPr spc="30" dirty="0"/>
              <a:t>Postdoctoral</a:t>
            </a:r>
            <a:r>
              <a:rPr spc="20" dirty="0"/>
              <a:t> </a:t>
            </a:r>
            <a:r>
              <a:rPr spc="65" dirty="0"/>
              <a:t>Affairs</a:t>
            </a:r>
          </a:p>
          <a:p>
            <a:pPr marL="1303020" marR="1293495" indent="2112010">
              <a:lnSpc>
                <a:spcPct val="100000"/>
              </a:lnSpc>
            </a:pPr>
            <a:r>
              <a:rPr spc="30" dirty="0"/>
              <a:t>&amp; </a:t>
            </a:r>
            <a:r>
              <a:rPr spc="35" dirty="0"/>
              <a:t> </a:t>
            </a:r>
            <a:r>
              <a:rPr spc="30" dirty="0"/>
              <a:t>Postdoctoral</a:t>
            </a:r>
            <a:r>
              <a:rPr spc="15" dirty="0"/>
              <a:t> </a:t>
            </a:r>
            <a:r>
              <a:rPr spc="30" dirty="0"/>
              <a:t>Association</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982200" y="6269735"/>
            <a:ext cx="2066543" cy="423671"/>
          </a:xfrm>
          <a:prstGeom prst="rect">
            <a:avLst/>
          </a:prstGeom>
        </p:spPr>
      </p:pic>
      <p:pic>
        <p:nvPicPr>
          <p:cNvPr id="3" name="object 3"/>
          <p:cNvPicPr/>
          <p:nvPr/>
        </p:nvPicPr>
        <p:blipFill>
          <a:blip r:embed="rId3" cstate="print"/>
          <a:stretch>
            <a:fillRect/>
          </a:stretch>
        </p:blipFill>
        <p:spPr>
          <a:xfrm>
            <a:off x="0" y="1434083"/>
            <a:ext cx="3610355" cy="1022603"/>
          </a:xfrm>
          <a:prstGeom prst="rect">
            <a:avLst/>
          </a:prstGeom>
        </p:spPr>
      </p:pic>
      <p:pic>
        <p:nvPicPr>
          <p:cNvPr id="4" name="object 4"/>
          <p:cNvPicPr/>
          <p:nvPr/>
        </p:nvPicPr>
        <p:blipFill>
          <a:blip r:embed="rId4" cstate="print"/>
          <a:stretch>
            <a:fillRect/>
          </a:stretch>
        </p:blipFill>
        <p:spPr>
          <a:xfrm>
            <a:off x="8982456" y="1601724"/>
            <a:ext cx="3066287" cy="833627"/>
          </a:xfrm>
          <a:prstGeom prst="rect">
            <a:avLst/>
          </a:prstGeom>
        </p:spPr>
      </p:pic>
      <p:sp>
        <p:nvSpPr>
          <p:cNvPr id="5" name="object 5"/>
          <p:cNvSpPr txBox="1"/>
          <p:nvPr/>
        </p:nvSpPr>
        <p:spPr>
          <a:xfrm>
            <a:off x="1550621" y="2859606"/>
            <a:ext cx="8916670" cy="3630295"/>
          </a:xfrm>
          <a:prstGeom prst="rect">
            <a:avLst/>
          </a:prstGeom>
        </p:spPr>
        <p:txBody>
          <a:bodyPr vert="horz" wrap="square" lIns="0" tIns="12700" rIns="0" bIns="0" rtlCol="0">
            <a:spAutoFit/>
          </a:bodyPr>
          <a:lstStyle/>
          <a:p>
            <a:pPr marL="135890" algn="ctr">
              <a:lnSpc>
                <a:spcPct val="100000"/>
              </a:lnSpc>
              <a:spcBef>
                <a:spcPts val="100"/>
              </a:spcBef>
            </a:pPr>
            <a:r>
              <a:rPr sz="2400" b="1" spc="20" dirty="0">
                <a:solidFill>
                  <a:srgbClr val="CF451F"/>
                </a:solidFill>
                <a:latin typeface="Tahoma"/>
                <a:cs typeface="Tahoma"/>
              </a:rPr>
              <a:t>Sponsored</a:t>
            </a:r>
            <a:r>
              <a:rPr sz="2400" b="1" spc="-25" dirty="0">
                <a:solidFill>
                  <a:srgbClr val="CF451F"/>
                </a:solidFill>
                <a:latin typeface="Tahoma"/>
                <a:cs typeface="Tahoma"/>
              </a:rPr>
              <a:t> </a:t>
            </a:r>
            <a:r>
              <a:rPr sz="2400" b="1" spc="5" dirty="0">
                <a:solidFill>
                  <a:srgbClr val="CF451F"/>
                </a:solidFill>
                <a:latin typeface="Tahoma"/>
                <a:cs typeface="Tahoma"/>
              </a:rPr>
              <a:t>Memberships</a:t>
            </a:r>
            <a:endParaRPr sz="2400">
              <a:latin typeface="Tahoma"/>
              <a:cs typeface="Tahoma"/>
            </a:endParaRPr>
          </a:p>
          <a:p>
            <a:pPr>
              <a:lnSpc>
                <a:spcPct val="100000"/>
              </a:lnSpc>
              <a:spcBef>
                <a:spcPts val="35"/>
              </a:spcBef>
            </a:pPr>
            <a:endParaRPr sz="3200">
              <a:latin typeface="Tahoma"/>
              <a:cs typeface="Tahoma"/>
            </a:endParaRPr>
          </a:p>
          <a:p>
            <a:pPr marL="299085" marR="5080" indent="-299085">
              <a:lnSpc>
                <a:spcPct val="100000"/>
              </a:lnSpc>
              <a:buChar char="•"/>
              <a:tabLst>
                <a:tab pos="299085" algn="l"/>
                <a:tab pos="299720" algn="l"/>
              </a:tabLst>
            </a:pPr>
            <a:r>
              <a:rPr sz="2000" spc="120" dirty="0">
                <a:latin typeface="Arial"/>
                <a:cs typeface="Arial"/>
              </a:rPr>
              <a:t>Complimentary</a:t>
            </a:r>
            <a:r>
              <a:rPr sz="2000" dirty="0">
                <a:latin typeface="Arial"/>
                <a:cs typeface="Arial"/>
              </a:rPr>
              <a:t> </a:t>
            </a:r>
            <a:r>
              <a:rPr sz="2000" spc="120" dirty="0">
                <a:latin typeface="Arial"/>
                <a:cs typeface="Arial"/>
              </a:rPr>
              <a:t>membership</a:t>
            </a:r>
            <a:r>
              <a:rPr sz="2000" spc="20" dirty="0">
                <a:latin typeface="Arial"/>
                <a:cs typeface="Arial"/>
              </a:rPr>
              <a:t> </a:t>
            </a:r>
            <a:r>
              <a:rPr sz="2000" spc="180" dirty="0">
                <a:latin typeface="Arial"/>
                <a:cs typeface="Arial"/>
              </a:rPr>
              <a:t>to</a:t>
            </a:r>
            <a:r>
              <a:rPr sz="2000" spc="-5" dirty="0">
                <a:latin typeface="Arial"/>
                <a:cs typeface="Arial"/>
              </a:rPr>
              <a:t> </a:t>
            </a:r>
            <a:r>
              <a:rPr sz="2000" spc="130" dirty="0">
                <a:latin typeface="Arial"/>
                <a:cs typeface="Arial"/>
              </a:rPr>
              <a:t>the</a:t>
            </a:r>
            <a:r>
              <a:rPr sz="2000" spc="5" dirty="0">
                <a:latin typeface="Arial"/>
                <a:cs typeface="Arial"/>
              </a:rPr>
              <a:t> </a:t>
            </a:r>
            <a:r>
              <a:rPr sz="2000" spc="60" dirty="0">
                <a:latin typeface="Arial"/>
                <a:cs typeface="Arial"/>
              </a:rPr>
              <a:t>New</a:t>
            </a:r>
            <a:r>
              <a:rPr sz="2000" spc="-5" dirty="0">
                <a:latin typeface="Arial"/>
                <a:cs typeface="Arial"/>
              </a:rPr>
              <a:t> </a:t>
            </a:r>
            <a:r>
              <a:rPr sz="2000" spc="95" dirty="0">
                <a:latin typeface="Arial"/>
                <a:cs typeface="Arial"/>
              </a:rPr>
              <a:t>York</a:t>
            </a:r>
            <a:r>
              <a:rPr sz="2000" spc="-5" dirty="0">
                <a:latin typeface="Arial"/>
                <a:cs typeface="Arial"/>
              </a:rPr>
              <a:t> </a:t>
            </a:r>
            <a:r>
              <a:rPr sz="2000" spc="135" dirty="0">
                <a:latin typeface="Arial"/>
                <a:cs typeface="Arial"/>
              </a:rPr>
              <a:t>Academy</a:t>
            </a:r>
            <a:r>
              <a:rPr sz="2000" spc="5" dirty="0">
                <a:latin typeface="Arial"/>
                <a:cs typeface="Arial"/>
              </a:rPr>
              <a:t> </a:t>
            </a:r>
            <a:r>
              <a:rPr sz="2000" spc="165" dirty="0">
                <a:latin typeface="Arial"/>
                <a:cs typeface="Arial"/>
              </a:rPr>
              <a:t>of</a:t>
            </a:r>
            <a:r>
              <a:rPr sz="2000" dirty="0">
                <a:solidFill>
                  <a:srgbClr val="0562C1"/>
                </a:solidFill>
                <a:latin typeface="Arial"/>
                <a:cs typeface="Arial"/>
              </a:rPr>
              <a:t> </a:t>
            </a:r>
            <a:r>
              <a:rPr sz="2000" u="sng" spc="60" dirty="0">
                <a:solidFill>
                  <a:srgbClr val="0562C1"/>
                </a:solidFill>
                <a:uFill>
                  <a:solidFill>
                    <a:srgbClr val="0562C1"/>
                  </a:solidFill>
                </a:uFill>
                <a:latin typeface="Arial"/>
                <a:cs typeface="Arial"/>
                <a:hlinkClick r:id="rId5"/>
              </a:rPr>
              <a:t>Sciences</a:t>
            </a:r>
            <a:r>
              <a:rPr sz="2000" spc="-5" dirty="0">
                <a:solidFill>
                  <a:srgbClr val="0562C1"/>
                </a:solidFill>
                <a:latin typeface="Arial"/>
                <a:cs typeface="Arial"/>
                <a:hlinkClick r:id="rId5"/>
              </a:rPr>
              <a:t> </a:t>
            </a:r>
            <a:r>
              <a:rPr sz="2000" spc="195" dirty="0">
                <a:latin typeface="Arial"/>
                <a:cs typeface="Arial"/>
              </a:rPr>
              <a:t>&amp; </a:t>
            </a:r>
            <a:r>
              <a:rPr sz="2000" spc="-540" dirty="0">
                <a:latin typeface="Arial"/>
                <a:cs typeface="Arial"/>
              </a:rPr>
              <a:t> </a:t>
            </a:r>
            <a:r>
              <a:rPr sz="2000" spc="130" dirty="0">
                <a:latin typeface="Arial"/>
                <a:cs typeface="Arial"/>
              </a:rPr>
              <a:t>the</a:t>
            </a:r>
            <a:r>
              <a:rPr sz="2000" spc="-15" dirty="0">
                <a:latin typeface="Arial"/>
                <a:cs typeface="Arial"/>
              </a:rPr>
              <a:t> </a:t>
            </a:r>
            <a:r>
              <a:rPr sz="2000" spc="75" dirty="0">
                <a:latin typeface="Arial"/>
                <a:cs typeface="Arial"/>
              </a:rPr>
              <a:t>National</a:t>
            </a:r>
            <a:r>
              <a:rPr sz="2000" spc="5" dirty="0">
                <a:latin typeface="Arial"/>
                <a:cs typeface="Arial"/>
              </a:rPr>
              <a:t> </a:t>
            </a:r>
            <a:r>
              <a:rPr sz="2000" spc="120" dirty="0">
                <a:latin typeface="Arial"/>
                <a:cs typeface="Arial"/>
              </a:rPr>
              <a:t>Postdoctoral</a:t>
            </a:r>
            <a:r>
              <a:rPr sz="2000" spc="-10" dirty="0">
                <a:solidFill>
                  <a:srgbClr val="0562C1"/>
                </a:solidFill>
                <a:latin typeface="Arial"/>
                <a:cs typeface="Arial"/>
              </a:rPr>
              <a:t> </a:t>
            </a:r>
            <a:r>
              <a:rPr sz="2000" u="sng" spc="95" dirty="0">
                <a:solidFill>
                  <a:srgbClr val="0562C1"/>
                </a:solidFill>
                <a:uFill>
                  <a:solidFill>
                    <a:srgbClr val="0562C1"/>
                  </a:solidFill>
                </a:uFill>
                <a:latin typeface="Arial"/>
                <a:cs typeface="Arial"/>
                <a:hlinkClick r:id="rId6"/>
              </a:rPr>
              <a:t>Association</a:t>
            </a:r>
            <a:endParaRPr sz="2000">
              <a:latin typeface="Arial"/>
              <a:cs typeface="Arial"/>
            </a:endParaRPr>
          </a:p>
          <a:p>
            <a:pPr marL="299085" marR="840740" indent="-299085">
              <a:lnSpc>
                <a:spcPct val="100000"/>
              </a:lnSpc>
              <a:spcBef>
                <a:spcPts val="2400"/>
              </a:spcBef>
              <a:buChar char="•"/>
              <a:tabLst>
                <a:tab pos="299085" algn="l"/>
                <a:tab pos="299720" algn="l"/>
              </a:tabLst>
            </a:pPr>
            <a:r>
              <a:rPr sz="2000" spc="90" dirty="0">
                <a:latin typeface="Arial"/>
                <a:cs typeface="Arial"/>
              </a:rPr>
              <a:t>Provide</a:t>
            </a:r>
            <a:r>
              <a:rPr sz="2000" dirty="0">
                <a:latin typeface="Arial"/>
                <a:cs typeface="Arial"/>
              </a:rPr>
              <a:t> </a:t>
            </a:r>
            <a:r>
              <a:rPr sz="2000" spc="100" dirty="0">
                <a:latin typeface="Arial"/>
                <a:cs typeface="Arial"/>
              </a:rPr>
              <a:t>access</a:t>
            </a:r>
            <a:r>
              <a:rPr sz="2000" spc="-15" dirty="0">
                <a:latin typeface="Arial"/>
                <a:cs typeface="Arial"/>
              </a:rPr>
              <a:t> </a:t>
            </a:r>
            <a:r>
              <a:rPr sz="2000" spc="180" dirty="0">
                <a:latin typeface="Arial"/>
                <a:cs typeface="Arial"/>
              </a:rPr>
              <a:t>to</a:t>
            </a:r>
            <a:r>
              <a:rPr sz="2000" spc="10" dirty="0">
                <a:latin typeface="Arial"/>
                <a:cs typeface="Arial"/>
              </a:rPr>
              <a:t> </a:t>
            </a:r>
            <a:r>
              <a:rPr sz="2000" spc="114" dirty="0">
                <a:latin typeface="Arial"/>
                <a:cs typeface="Arial"/>
              </a:rPr>
              <a:t>career</a:t>
            </a:r>
            <a:r>
              <a:rPr sz="2000" spc="-5" dirty="0">
                <a:latin typeface="Arial"/>
                <a:cs typeface="Arial"/>
              </a:rPr>
              <a:t> </a:t>
            </a:r>
            <a:r>
              <a:rPr sz="2000" spc="120" dirty="0">
                <a:latin typeface="Arial"/>
                <a:cs typeface="Arial"/>
              </a:rPr>
              <a:t>development</a:t>
            </a:r>
            <a:r>
              <a:rPr sz="2000" spc="10" dirty="0">
                <a:latin typeface="Arial"/>
                <a:cs typeface="Arial"/>
              </a:rPr>
              <a:t> </a:t>
            </a:r>
            <a:r>
              <a:rPr sz="2000" spc="110" dirty="0">
                <a:latin typeface="Arial"/>
                <a:cs typeface="Arial"/>
              </a:rPr>
              <a:t>seminars/workshops</a:t>
            </a:r>
            <a:r>
              <a:rPr sz="2000" spc="-25" dirty="0">
                <a:latin typeface="Arial"/>
                <a:cs typeface="Arial"/>
              </a:rPr>
              <a:t> </a:t>
            </a:r>
            <a:r>
              <a:rPr sz="2000" spc="175" dirty="0">
                <a:latin typeface="Arial"/>
                <a:cs typeface="Arial"/>
              </a:rPr>
              <a:t>at </a:t>
            </a:r>
            <a:r>
              <a:rPr sz="2000" spc="-545" dirty="0">
                <a:latin typeface="Arial"/>
                <a:cs typeface="Arial"/>
              </a:rPr>
              <a:t> </a:t>
            </a:r>
            <a:r>
              <a:rPr sz="2000" spc="105" dirty="0">
                <a:latin typeface="Arial"/>
                <a:cs typeface="Arial"/>
              </a:rPr>
              <a:t>discounted</a:t>
            </a:r>
            <a:r>
              <a:rPr sz="2000" spc="-25" dirty="0">
                <a:latin typeface="Arial"/>
                <a:cs typeface="Arial"/>
              </a:rPr>
              <a:t> </a:t>
            </a:r>
            <a:r>
              <a:rPr sz="2000" spc="130" dirty="0">
                <a:latin typeface="Arial"/>
                <a:cs typeface="Arial"/>
              </a:rPr>
              <a:t>rates</a:t>
            </a:r>
            <a:endParaRPr sz="2000">
              <a:latin typeface="Arial"/>
              <a:cs typeface="Arial"/>
            </a:endParaRPr>
          </a:p>
          <a:p>
            <a:pPr marL="299085" indent="-287020">
              <a:lnSpc>
                <a:spcPct val="100000"/>
              </a:lnSpc>
              <a:spcBef>
                <a:spcPts val="2400"/>
              </a:spcBef>
              <a:buChar char="•"/>
              <a:tabLst>
                <a:tab pos="299085" algn="l"/>
                <a:tab pos="299720" algn="l"/>
              </a:tabLst>
            </a:pPr>
            <a:r>
              <a:rPr sz="2000" spc="45" dirty="0">
                <a:latin typeface="Arial"/>
                <a:cs typeface="Arial"/>
              </a:rPr>
              <a:t>Helps</a:t>
            </a:r>
            <a:r>
              <a:rPr sz="2000" spc="-15" dirty="0">
                <a:latin typeface="Arial"/>
                <a:cs typeface="Arial"/>
              </a:rPr>
              <a:t> </a:t>
            </a:r>
            <a:r>
              <a:rPr sz="2000" spc="114" dirty="0">
                <a:latin typeface="Arial"/>
                <a:cs typeface="Arial"/>
              </a:rPr>
              <a:t>advance</a:t>
            </a:r>
            <a:r>
              <a:rPr sz="2000" spc="-30" dirty="0">
                <a:latin typeface="Arial"/>
                <a:cs typeface="Arial"/>
              </a:rPr>
              <a:t> </a:t>
            </a:r>
            <a:r>
              <a:rPr sz="2000" spc="130" dirty="0">
                <a:latin typeface="Arial"/>
                <a:cs typeface="Arial"/>
              </a:rPr>
              <a:t>your</a:t>
            </a:r>
            <a:r>
              <a:rPr sz="2000" spc="-40" dirty="0">
                <a:latin typeface="Arial"/>
                <a:cs typeface="Arial"/>
              </a:rPr>
              <a:t> </a:t>
            </a:r>
            <a:r>
              <a:rPr sz="2000" spc="114" dirty="0">
                <a:latin typeface="Arial"/>
                <a:cs typeface="Arial"/>
              </a:rPr>
              <a:t>career</a:t>
            </a:r>
            <a:endParaRPr sz="2000">
              <a:latin typeface="Arial"/>
              <a:cs typeface="Arial"/>
            </a:endParaRPr>
          </a:p>
          <a:p>
            <a:pPr marL="299085" indent="-287020">
              <a:lnSpc>
                <a:spcPct val="100000"/>
              </a:lnSpc>
              <a:spcBef>
                <a:spcPts val="2400"/>
              </a:spcBef>
              <a:buChar char="•"/>
              <a:tabLst>
                <a:tab pos="299085" algn="l"/>
                <a:tab pos="299720" algn="l"/>
              </a:tabLst>
            </a:pPr>
            <a:r>
              <a:rPr sz="2000" spc="25" dirty="0">
                <a:latin typeface="Arial"/>
                <a:cs typeface="Arial"/>
              </a:rPr>
              <a:t>Use</a:t>
            </a:r>
            <a:r>
              <a:rPr sz="2000" spc="-10" dirty="0">
                <a:latin typeface="Arial"/>
                <a:cs typeface="Arial"/>
              </a:rPr>
              <a:t> </a:t>
            </a:r>
            <a:r>
              <a:rPr sz="2000" spc="130" dirty="0">
                <a:latin typeface="Arial"/>
                <a:cs typeface="Arial"/>
              </a:rPr>
              <a:t>your</a:t>
            </a:r>
            <a:r>
              <a:rPr sz="2000" spc="-10" dirty="0">
                <a:latin typeface="Arial"/>
                <a:cs typeface="Arial"/>
              </a:rPr>
              <a:t> </a:t>
            </a:r>
            <a:r>
              <a:rPr sz="2000" spc="40" dirty="0">
                <a:latin typeface="Arial"/>
                <a:cs typeface="Arial"/>
              </a:rPr>
              <a:t>WCM</a:t>
            </a:r>
            <a:r>
              <a:rPr sz="2000" dirty="0">
                <a:latin typeface="Arial"/>
                <a:cs typeface="Arial"/>
              </a:rPr>
              <a:t> </a:t>
            </a:r>
            <a:r>
              <a:rPr sz="2000" spc="75" dirty="0">
                <a:latin typeface="Arial"/>
                <a:cs typeface="Arial"/>
              </a:rPr>
              <a:t>email</a:t>
            </a:r>
            <a:r>
              <a:rPr sz="2000" spc="15" dirty="0">
                <a:latin typeface="Arial"/>
                <a:cs typeface="Arial"/>
              </a:rPr>
              <a:t> </a:t>
            </a:r>
            <a:r>
              <a:rPr sz="2000" spc="110" dirty="0">
                <a:latin typeface="Arial"/>
                <a:cs typeface="Arial"/>
              </a:rPr>
              <a:t>address</a:t>
            </a:r>
            <a:r>
              <a:rPr sz="2000" spc="-10" dirty="0">
                <a:latin typeface="Arial"/>
                <a:cs typeface="Arial"/>
              </a:rPr>
              <a:t> </a:t>
            </a:r>
            <a:r>
              <a:rPr sz="2000" spc="180" dirty="0">
                <a:latin typeface="Arial"/>
                <a:cs typeface="Arial"/>
              </a:rPr>
              <a:t>to</a:t>
            </a:r>
            <a:r>
              <a:rPr sz="2000" spc="5" dirty="0">
                <a:latin typeface="Arial"/>
                <a:cs typeface="Arial"/>
              </a:rPr>
              <a:t> </a:t>
            </a:r>
            <a:r>
              <a:rPr sz="2000" spc="105" dirty="0">
                <a:latin typeface="Arial"/>
                <a:cs typeface="Arial"/>
              </a:rPr>
              <a:t>register</a:t>
            </a:r>
            <a:endParaRPr sz="2000">
              <a:latin typeface="Arial"/>
              <a:cs typeface="Arial"/>
            </a:endParaRPr>
          </a:p>
        </p:txBody>
      </p:sp>
      <p:sp>
        <p:nvSpPr>
          <p:cNvPr id="6" name="object 6"/>
          <p:cNvSpPr txBox="1">
            <a:spLocks noGrp="1"/>
          </p:cNvSpPr>
          <p:nvPr>
            <p:ph type="title"/>
          </p:nvPr>
        </p:nvSpPr>
        <p:spPr>
          <a:xfrm>
            <a:off x="1769913" y="209009"/>
            <a:ext cx="8651875" cy="1306195"/>
          </a:xfrm>
          <a:prstGeom prst="rect">
            <a:avLst/>
          </a:prstGeom>
        </p:spPr>
        <p:txBody>
          <a:bodyPr vert="horz" wrap="square" lIns="0" tIns="12700" rIns="0" bIns="0" rtlCol="0">
            <a:spAutoFit/>
          </a:bodyPr>
          <a:lstStyle/>
          <a:p>
            <a:pPr marL="1661160" marR="5080" indent="-1649095">
              <a:lnSpc>
                <a:spcPct val="150000"/>
              </a:lnSpc>
              <a:spcBef>
                <a:spcPts val="100"/>
              </a:spcBef>
            </a:pPr>
            <a:r>
              <a:rPr spc="50" dirty="0"/>
              <a:t>Career</a:t>
            </a:r>
            <a:r>
              <a:rPr spc="65" dirty="0"/>
              <a:t> </a:t>
            </a:r>
            <a:r>
              <a:rPr spc="-5" dirty="0"/>
              <a:t>development</a:t>
            </a:r>
            <a:r>
              <a:rPr spc="75" dirty="0"/>
              <a:t> </a:t>
            </a:r>
            <a:r>
              <a:rPr dirty="0"/>
              <a:t>activities</a:t>
            </a:r>
            <a:r>
              <a:rPr spc="60" dirty="0"/>
              <a:t> </a:t>
            </a:r>
            <a:r>
              <a:rPr spc="25" dirty="0"/>
              <a:t>sponsored</a:t>
            </a:r>
            <a:r>
              <a:rPr spc="45" dirty="0"/>
              <a:t> </a:t>
            </a:r>
            <a:r>
              <a:rPr spc="35" dirty="0"/>
              <a:t>by</a:t>
            </a:r>
            <a:r>
              <a:rPr spc="25" dirty="0"/>
              <a:t> </a:t>
            </a:r>
            <a:r>
              <a:rPr spc="-25" dirty="0"/>
              <a:t>the </a:t>
            </a:r>
            <a:r>
              <a:rPr spc="-805" dirty="0"/>
              <a:t> </a:t>
            </a:r>
            <a:r>
              <a:rPr spc="35" dirty="0"/>
              <a:t>Office</a:t>
            </a:r>
            <a:r>
              <a:rPr spc="45" dirty="0"/>
              <a:t> </a:t>
            </a:r>
            <a:r>
              <a:rPr spc="65" dirty="0"/>
              <a:t>of</a:t>
            </a:r>
            <a:r>
              <a:rPr spc="40" dirty="0"/>
              <a:t> </a:t>
            </a:r>
            <a:r>
              <a:rPr spc="30" dirty="0"/>
              <a:t>Postdoctoral</a:t>
            </a:r>
            <a:r>
              <a:rPr spc="25" dirty="0"/>
              <a:t> </a:t>
            </a:r>
            <a:r>
              <a:rPr spc="65" dirty="0"/>
              <a:t>Affairs</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321553" y="4934709"/>
            <a:ext cx="2057398" cy="1858491"/>
          </a:xfrm>
          <a:prstGeom prst="rect">
            <a:avLst/>
          </a:prstGeom>
        </p:spPr>
      </p:pic>
      <p:pic>
        <p:nvPicPr>
          <p:cNvPr id="3" name="object 3"/>
          <p:cNvPicPr/>
          <p:nvPr/>
        </p:nvPicPr>
        <p:blipFill>
          <a:blip r:embed="rId3" cstate="print"/>
          <a:stretch>
            <a:fillRect/>
          </a:stretch>
        </p:blipFill>
        <p:spPr>
          <a:xfrm>
            <a:off x="9982200" y="6269735"/>
            <a:ext cx="2066543" cy="423671"/>
          </a:xfrm>
          <a:prstGeom prst="rect">
            <a:avLst/>
          </a:prstGeom>
        </p:spPr>
      </p:pic>
      <p:sp>
        <p:nvSpPr>
          <p:cNvPr id="4" name="object 4"/>
          <p:cNvSpPr txBox="1">
            <a:spLocks noGrp="1"/>
          </p:cNvSpPr>
          <p:nvPr>
            <p:ph type="title"/>
          </p:nvPr>
        </p:nvSpPr>
        <p:spPr>
          <a:xfrm>
            <a:off x="1117267" y="257467"/>
            <a:ext cx="9957435" cy="878840"/>
          </a:xfrm>
          <a:prstGeom prst="rect">
            <a:avLst/>
          </a:prstGeom>
        </p:spPr>
        <p:txBody>
          <a:bodyPr vert="horz" wrap="square" lIns="0" tIns="12065" rIns="0" bIns="0" rtlCol="0">
            <a:spAutoFit/>
          </a:bodyPr>
          <a:lstStyle/>
          <a:p>
            <a:pPr marL="12700" marR="5080" indent="401955">
              <a:lnSpc>
                <a:spcPct val="100000"/>
              </a:lnSpc>
              <a:spcBef>
                <a:spcPts val="95"/>
              </a:spcBef>
            </a:pPr>
            <a:r>
              <a:rPr spc="50" dirty="0"/>
              <a:t>Career</a:t>
            </a:r>
            <a:r>
              <a:rPr spc="65" dirty="0"/>
              <a:t> </a:t>
            </a:r>
            <a:r>
              <a:rPr spc="-5" dirty="0"/>
              <a:t>development</a:t>
            </a:r>
            <a:r>
              <a:rPr spc="75" dirty="0"/>
              <a:t> </a:t>
            </a:r>
            <a:r>
              <a:rPr dirty="0"/>
              <a:t>activities</a:t>
            </a:r>
            <a:r>
              <a:rPr spc="60" dirty="0"/>
              <a:t> </a:t>
            </a:r>
            <a:r>
              <a:rPr spc="-125" dirty="0"/>
              <a:t>in</a:t>
            </a:r>
            <a:r>
              <a:rPr spc="30" dirty="0"/>
              <a:t> </a:t>
            </a:r>
            <a:r>
              <a:rPr spc="-10" dirty="0"/>
              <a:t>collaboration</a:t>
            </a:r>
            <a:r>
              <a:rPr spc="70" dirty="0"/>
              <a:t> </a:t>
            </a:r>
            <a:r>
              <a:rPr spc="-100" dirty="0"/>
              <a:t>with </a:t>
            </a:r>
            <a:r>
              <a:rPr spc="-95" dirty="0"/>
              <a:t> </a:t>
            </a:r>
            <a:r>
              <a:rPr spc="-20" dirty="0"/>
              <a:t>Rockefeller</a:t>
            </a:r>
            <a:r>
              <a:rPr spc="40" dirty="0"/>
              <a:t> </a:t>
            </a:r>
            <a:r>
              <a:rPr spc="-155" dirty="0"/>
              <a:t>U.</a:t>
            </a:r>
            <a:r>
              <a:rPr spc="30" dirty="0"/>
              <a:t> &amp; </a:t>
            </a:r>
            <a:r>
              <a:rPr spc="-20" dirty="0"/>
              <a:t>Memorial</a:t>
            </a:r>
            <a:r>
              <a:rPr spc="50" dirty="0"/>
              <a:t> </a:t>
            </a:r>
            <a:r>
              <a:rPr spc="-20" dirty="0"/>
              <a:t>Sloan</a:t>
            </a:r>
            <a:r>
              <a:rPr spc="55" dirty="0"/>
              <a:t> </a:t>
            </a:r>
            <a:r>
              <a:rPr spc="-35" dirty="0"/>
              <a:t>Kettering</a:t>
            </a:r>
            <a:r>
              <a:rPr spc="55" dirty="0"/>
              <a:t> </a:t>
            </a:r>
            <a:r>
              <a:rPr spc="-80" dirty="0"/>
              <a:t>(Tri-Institute)</a:t>
            </a:r>
          </a:p>
        </p:txBody>
      </p:sp>
      <p:sp>
        <p:nvSpPr>
          <p:cNvPr id="5" name="object 5"/>
          <p:cNvSpPr txBox="1"/>
          <p:nvPr/>
        </p:nvSpPr>
        <p:spPr>
          <a:xfrm>
            <a:off x="953324" y="1621405"/>
            <a:ext cx="9995535" cy="2864887"/>
          </a:xfrm>
          <a:prstGeom prst="rect">
            <a:avLst/>
          </a:prstGeom>
        </p:spPr>
        <p:txBody>
          <a:bodyPr vert="horz" wrap="square" lIns="0" tIns="12700" rIns="0" bIns="0" rtlCol="0">
            <a:spAutoFit/>
          </a:bodyPr>
          <a:lstStyle/>
          <a:p>
            <a:pPr marL="290195" algn="ctr">
              <a:lnSpc>
                <a:spcPct val="100000"/>
              </a:lnSpc>
              <a:spcBef>
                <a:spcPts val="100"/>
              </a:spcBef>
            </a:pPr>
            <a:r>
              <a:rPr sz="2400" b="1" spc="-25" dirty="0">
                <a:solidFill>
                  <a:srgbClr val="CF451F"/>
                </a:solidFill>
                <a:latin typeface="Tahoma"/>
                <a:cs typeface="Tahoma"/>
              </a:rPr>
              <a:t>Annual</a:t>
            </a:r>
            <a:r>
              <a:rPr sz="2400" b="1" spc="10" dirty="0">
                <a:solidFill>
                  <a:srgbClr val="CF451F"/>
                </a:solidFill>
                <a:latin typeface="Tahoma"/>
                <a:cs typeface="Tahoma"/>
              </a:rPr>
              <a:t> </a:t>
            </a:r>
            <a:r>
              <a:rPr sz="2400" b="1" spc="25" dirty="0">
                <a:solidFill>
                  <a:srgbClr val="CF451F"/>
                </a:solidFill>
                <a:latin typeface="Tahoma"/>
                <a:cs typeface="Tahoma"/>
              </a:rPr>
              <a:t>Postdoctoral</a:t>
            </a:r>
            <a:r>
              <a:rPr sz="2400" b="1" spc="40" dirty="0">
                <a:solidFill>
                  <a:srgbClr val="CF451F"/>
                </a:solidFill>
                <a:latin typeface="Tahoma"/>
                <a:cs typeface="Tahoma"/>
              </a:rPr>
              <a:t> </a:t>
            </a:r>
            <a:r>
              <a:rPr sz="2400" b="1" spc="50" dirty="0">
                <a:solidFill>
                  <a:srgbClr val="CF451F"/>
                </a:solidFill>
                <a:latin typeface="Tahoma"/>
                <a:cs typeface="Tahoma"/>
              </a:rPr>
              <a:t>Career</a:t>
            </a:r>
            <a:r>
              <a:rPr sz="2400" b="1" dirty="0">
                <a:solidFill>
                  <a:srgbClr val="CF451F"/>
                </a:solidFill>
                <a:latin typeface="Tahoma"/>
                <a:cs typeface="Tahoma"/>
              </a:rPr>
              <a:t> </a:t>
            </a:r>
            <a:r>
              <a:rPr sz="2400" b="1" spc="5" dirty="0">
                <a:solidFill>
                  <a:srgbClr val="CF451F"/>
                </a:solidFill>
                <a:latin typeface="Tahoma"/>
                <a:cs typeface="Tahoma"/>
              </a:rPr>
              <a:t>Symposium</a:t>
            </a:r>
            <a:endParaRPr sz="2400" dirty="0">
              <a:latin typeface="Tahoma"/>
              <a:cs typeface="Tahoma"/>
            </a:endParaRPr>
          </a:p>
          <a:p>
            <a:pPr marL="288925" algn="ctr">
              <a:lnSpc>
                <a:spcPct val="100000"/>
              </a:lnSpc>
              <a:spcBef>
                <a:spcPts val="2920"/>
              </a:spcBef>
            </a:pPr>
            <a:r>
              <a:rPr sz="2000" b="1" spc="20" dirty="0">
                <a:latin typeface="Tahoma"/>
                <a:cs typeface="Tahoma"/>
              </a:rPr>
              <a:t>September</a:t>
            </a:r>
            <a:r>
              <a:rPr sz="2000" b="1" spc="-20" dirty="0">
                <a:latin typeface="Tahoma"/>
                <a:cs typeface="Tahoma"/>
              </a:rPr>
              <a:t> </a:t>
            </a:r>
            <a:r>
              <a:rPr sz="2000" b="1" spc="5" dirty="0">
                <a:latin typeface="Tahoma"/>
                <a:cs typeface="Tahoma"/>
              </a:rPr>
              <a:t>24</a:t>
            </a:r>
            <a:r>
              <a:rPr sz="1950" b="1" spc="7" baseline="25641" dirty="0">
                <a:latin typeface="Tahoma"/>
                <a:cs typeface="Tahoma"/>
              </a:rPr>
              <a:t>rd</a:t>
            </a:r>
            <a:r>
              <a:rPr sz="2000" b="1" spc="5" dirty="0">
                <a:latin typeface="Tahoma"/>
                <a:cs typeface="Tahoma"/>
              </a:rPr>
              <a:t>,</a:t>
            </a:r>
            <a:r>
              <a:rPr sz="2000" b="1" spc="10" dirty="0">
                <a:latin typeface="Tahoma"/>
                <a:cs typeface="Tahoma"/>
              </a:rPr>
              <a:t> </a:t>
            </a:r>
            <a:r>
              <a:rPr sz="2000" b="1" spc="5" dirty="0">
                <a:latin typeface="Tahoma"/>
                <a:cs typeface="Tahoma"/>
              </a:rPr>
              <a:t>202</a:t>
            </a:r>
            <a:r>
              <a:rPr lang="en-US" sz="2000" b="1" spc="5" dirty="0">
                <a:latin typeface="Tahoma"/>
                <a:cs typeface="Tahoma"/>
              </a:rPr>
              <a:t>4</a:t>
            </a:r>
            <a:r>
              <a:rPr sz="2000" b="1" spc="10" dirty="0">
                <a:latin typeface="Tahoma"/>
                <a:cs typeface="Tahoma"/>
              </a:rPr>
              <a:t> </a:t>
            </a:r>
            <a:r>
              <a:rPr sz="2000" b="1" spc="110" dirty="0">
                <a:latin typeface="Tahoma"/>
                <a:cs typeface="Tahoma"/>
              </a:rPr>
              <a:t>@</a:t>
            </a:r>
            <a:r>
              <a:rPr sz="2000" b="1" spc="-5" dirty="0">
                <a:latin typeface="Tahoma"/>
                <a:cs typeface="Tahoma"/>
              </a:rPr>
              <a:t> </a:t>
            </a:r>
            <a:r>
              <a:rPr sz="2000" b="1" spc="-55" dirty="0">
                <a:latin typeface="Tahoma"/>
                <a:cs typeface="Tahoma"/>
              </a:rPr>
              <a:t>Weill</a:t>
            </a:r>
            <a:r>
              <a:rPr sz="2000" b="1" dirty="0">
                <a:latin typeface="Tahoma"/>
                <a:cs typeface="Tahoma"/>
              </a:rPr>
              <a:t> </a:t>
            </a:r>
            <a:r>
              <a:rPr sz="2000" b="1" spc="-15" dirty="0">
                <a:latin typeface="Tahoma"/>
                <a:cs typeface="Tahoma"/>
              </a:rPr>
              <a:t>Cornell </a:t>
            </a:r>
            <a:r>
              <a:rPr sz="2000" b="1" spc="-20" dirty="0">
                <a:latin typeface="Tahoma"/>
                <a:cs typeface="Tahoma"/>
              </a:rPr>
              <a:t>Medicine</a:t>
            </a:r>
            <a:endParaRPr sz="2000" dirty="0">
              <a:latin typeface="Tahoma"/>
              <a:cs typeface="Tahoma"/>
            </a:endParaRPr>
          </a:p>
          <a:p>
            <a:pPr>
              <a:lnSpc>
                <a:spcPct val="100000"/>
              </a:lnSpc>
              <a:spcBef>
                <a:spcPts val="60"/>
              </a:spcBef>
            </a:pPr>
            <a:endParaRPr sz="3050" dirty="0">
              <a:latin typeface="Tahoma"/>
              <a:cs typeface="Tahoma"/>
            </a:endParaRPr>
          </a:p>
          <a:p>
            <a:pPr marL="266700" indent="-228600">
              <a:lnSpc>
                <a:spcPct val="100000"/>
              </a:lnSpc>
              <a:buChar char="•"/>
              <a:tabLst>
                <a:tab pos="266700" algn="l"/>
              </a:tabLst>
            </a:pPr>
            <a:r>
              <a:rPr sz="2400" spc="140" dirty="0">
                <a:latin typeface="Arial"/>
                <a:cs typeface="Arial"/>
              </a:rPr>
              <a:t>Lectures/workshops</a:t>
            </a:r>
            <a:r>
              <a:rPr sz="2400" spc="45" dirty="0">
                <a:latin typeface="Arial"/>
                <a:cs typeface="Arial"/>
              </a:rPr>
              <a:t> </a:t>
            </a:r>
            <a:r>
              <a:rPr sz="2400" spc="225" dirty="0">
                <a:latin typeface="Arial"/>
                <a:cs typeface="Arial"/>
              </a:rPr>
              <a:t>from</a:t>
            </a:r>
            <a:r>
              <a:rPr sz="2400" spc="25" dirty="0">
                <a:latin typeface="Arial"/>
                <a:cs typeface="Arial"/>
              </a:rPr>
              <a:t> </a:t>
            </a:r>
            <a:r>
              <a:rPr sz="2400" spc="140" dirty="0">
                <a:latin typeface="Arial"/>
                <a:cs typeface="Arial"/>
              </a:rPr>
              <a:t>experts/leaders</a:t>
            </a:r>
            <a:r>
              <a:rPr sz="2400" spc="35" dirty="0">
                <a:latin typeface="Arial"/>
                <a:cs typeface="Arial"/>
              </a:rPr>
              <a:t> in</a:t>
            </a:r>
            <a:r>
              <a:rPr sz="2400" spc="10" dirty="0">
                <a:latin typeface="Arial"/>
                <a:cs typeface="Arial"/>
              </a:rPr>
              <a:t> </a:t>
            </a:r>
            <a:r>
              <a:rPr sz="2400" spc="135" dirty="0">
                <a:latin typeface="Arial"/>
                <a:cs typeface="Arial"/>
              </a:rPr>
              <a:t>academia</a:t>
            </a:r>
            <a:r>
              <a:rPr sz="2400" spc="25" dirty="0">
                <a:latin typeface="Arial"/>
                <a:cs typeface="Arial"/>
              </a:rPr>
              <a:t> </a:t>
            </a:r>
            <a:r>
              <a:rPr sz="2400" spc="235" dirty="0">
                <a:latin typeface="Arial"/>
                <a:cs typeface="Arial"/>
              </a:rPr>
              <a:t>&amp;</a:t>
            </a:r>
            <a:r>
              <a:rPr sz="2400" spc="10" dirty="0">
                <a:latin typeface="Arial"/>
                <a:cs typeface="Arial"/>
              </a:rPr>
              <a:t> </a:t>
            </a:r>
            <a:r>
              <a:rPr sz="2400" spc="130" dirty="0">
                <a:latin typeface="Arial"/>
                <a:cs typeface="Arial"/>
              </a:rPr>
              <a:t>biotech</a:t>
            </a:r>
            <a:endParaRPr sz="2400" dirty="0">
              <a:latin typeface="Arial"/>
              <a:cs typeface="Arial"/>
            </a:endParaRPr>
          </a:p>
          <a:p>
            <a:pPr>
              <a:lnSpc>
                <a:spcPct val="100000"/>
              </a:lnSpc>
              <a:spcBef>
                <a:spcPts val="50"/>
              </a:spcBef>
              <a:buFont typeface="Arial"/>
              <a:buChar char="•"/>
            </a:pPr>
            <a:endParaRPr sz="3700" dirty="0">
              <a:latin typeface="Arial"/>
              <a:cs typeface="Arial"/>
            </a:endParaRPr>
          </a:p>
          <a:p>
            <a:pPr marL="266700" indent="-228600">
              <a:lnSpc>
                <a:spcPct val="100000"/>
              </a:lnSpc>
              <a:buChar char="•"/>
              <a:tabLst>
                <a:tab pos="266700" algn="l"/>
              </a:tabLst>
            </a:pPr>
            <a:r>
              <a:rPr sz="2400" spc="105" dirty="0">
                <a:latin typeface="Arial"/>
                <a:cs typeface="Arial"/>
              </a:rPr>
              <a:t>Ability</a:t>
            </a:r>
            <a:r>
              <a:rPr sz="2400" spc="55" dirty="0">
                <a:latin typeface="Arial"/>
                <a:cs typeface="Arial"/>
              </a:rPr>
              <a:t> </a:t>
            </a:r>
            <a:r>
              <a:rPr sz="2400" spc="215" dirty="0">
                <a:latin typeface="Arial"/>
                <a:cs typeface="Arial"/>
              </a:rPr>
              <a:t>to</a:t>
            </a:r>
            <a:r>
              <a:rPr sz="2400" spc="20" dirty="0">
                <a:latin typeface="Arial"/>
                <a:cs typeface="Arial"/>
              </a:rPr>
              <a:t> </a:t>
            </a:r>
            <a:r>
              <a:rPr sz="2400" spc="155" dirty="0">
                <a:latin typeface="Arial"/>
                <a:cs typeface="Arial"/>
              </a:rPr>
              <a:t>network</a:t>
            </a:r>
            <a:r>
              <a:rPr sz="2400" spc="15" dirty="0">
                <a:latin typeface="Arial"/>
                <a:cs typeface="Arial"/>
              </a:rPr>
              <a:t> </a:t>
            </a:r>
            <a:r>
              <a:rPr sz="2400" spc="235" dirty="0">
                <a:latin typeface="Arial"/>
                <a:cs typeface="Arial"/>
              </a:rPr>
              <a:t>&amp;</a:t>
            </a:r>
            <a:r>
              <a:rPr sz="2400" spc="15" dirty="0">
                <a:latin typeface="Arial"/>
                <a:cs typeface="Arial"/>
              </a:rPr>
              <a:t> </a:t>
            </a:r>
            <a:r>
              <a:rPr sz="2400" spc="125" dirty="0">
                <a:latin typeface="Arial"/>
                <a:cs typeface="Arial"/>
              </a:rPr>
              <a:t>find</a:t>
            </a:r>
            <a:r>
              <a:rPr sz="2400" spc="25" dirty="0">
                <a:latin typeface="Arial"/>
                <a:cs typeface="Arial"/>
              </a:rPr>
              <a:t> </a:t>
            </a:r>
            <a:r>
              <a:rPr sz="2400" spc="140" dirty="0">
                <a:latin typeface="Arial"/>
                <a:cs typeface="Arial"/>
              </a:rPr>
              <a:t>career</a:t>
            </a:r>
            <a:r>
              <a:rPr sz="2400" spc="15" dirty="0">
                <a:latin typeface="Arial"/>
                <a:cs typeface="Arial"/>
              </a:rPr>
              <a:t> </a:t>
            </a:r>
            <a:r>
              <a:rPr sz="2400" spc="130" dirty="0">
                <a:latin typeface="Arial"/>
                <a:cs typeface="Arial"/>
              </a:rPr>
              <a:t>opportunities</a:t>
            </a:r>
            <a:endParaRPr sz="2400" dirty="0">
              <a:latin typeface="Arial"/>
              <a:cs typeface="Arial"/>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181212" y="3570986"/>
            <a:ext cx="1772894" cy="1828773"/>
          </a:xfrm>
          <a:prstGeom prst="rect">
            <a:avLst/>
          </a:prstGeom>
        </p:spPr>
      </p:pic>
      <p:pic>
        <p:nvPicPr>
          <p:cNvPr id="3" name="object 3"/>
          <p:cNvPicPr/>
          <p:nvPr/>
        </p:nvPicPr>
        <p:blipFill>
          <a:blip r:embed="rId3" cstate="print"/>
          <a:stretch>
            <a:fillRect/>
          </a:stretch>
        </p:blipFill>
        <p:spPr>
          <a:xfrm>
            <a:off x="7226810" y="1658105"/>
            <a:ext cx="2008682" cy="1443196"/>
          </a:xfrm>
          <a:prstGeom prst="rect">
            <a:avLst/>
          </a:prstGeom>
        </p:spPr>
      </p:pic>
      <p:pic>
        <p:nvPicPr>
          <p:cNvPr id="4" name="object 4"/>
          <p:cNvPicPr/>
          <p:nvPr/>
        </p:nvPicPr>
        <p:blipFill>
          <a:blip r:embed="rId4" cstate="print"/>
          <a:stretch>
            <a:fillRect/>
          </a:stretch>
        </p:blipFill>
        <p:spPr>
          <a:xfrm>
            <a:off x="9509892" y="3902968"/>
            <a:ext cx="1811915" cy="1348321"/>
          </a:xfrm>
          <a:prstGeom prst="rect">
            <a:avLst/>
          </a:prstGeom>
        </p:spPr>
      </p:pic>
      <p:sp>
        <p:nvSpPr>
          <p:cNvPr id="5" name="object 5"/>
          <p:cNvSpPr txBox="1">
            <a:spLocks noGrp="1"/>
          </p:cNvSpPr>
          <p:nvPr>
            <p:ph type="title"/>
          </p:nvPr>
        </p:nvSpPr>
        <p:spPr>
          <a:xfrm>
            <a:off x="2522378" y="257465"/>
            <a:ext cx="7145020" cy="452120"/>
          </a:xfrm>
          <a:prstGeom prst="rect">
            <a:avLst/>
          </a:prstGeom>
        </p:spPr>
        <p:txBody>
          <a:bodyPr vert="horz" wrap="square" lIns="0" tIns="12065" rIns="0" bIns="0" rtlCol="0">
            <a:spAutoFit/>
          </a:bodyPr>
          <a:lstStyle/>
          <a:p>
            <a:pPr marL="12700">
              <a:lnSpc>
                <a:spcPct val="100000"/>
              </a:lnSpc>
              <a:spcBef>
                <a:spcPts val="95"/>
              </a:spcBef>
            </a:pPr>
            <a:r>
              <a:rPr spc="-5" dirty="0"/>
              <a:t>Have</a:t>
            </a:r>
            <a:r>
              <a:rPr spc="25" dirty="0"/>
              <a:t> </a:t>
            </a:r>
            <a:r>
              <a:rPr spc="-35" dirty="0"/>
              <a:t>fun</a:t>
            </a:r>
            <a:r>
              <a:rPr spc="55" dirty="0"/>
              <a:t> </a:t>
            </a:r>
            <a:r>
              <a:rPr spc="-100" dirty="0"/>
              <a:t>with</a:t>
            </a:r>
            <a:r>
              <a:rPr spc="35" dirty="0"/>
              <a:t> </a:t>
            </a:r>
            <a:r>
              <a:rPr spc="-5" dirty="0"/>
              <a:t>your</a:t>
            </a:r>
            <a:r>
              <a:rPr spc="20" dirty="0"/>
              <a:t> </a:t>
            </a:r>
            <a:r>
              <a:rPr spc="35" dirty="0"/>
              <a:t>compatriots</a:t>
            </a:r>
            <a:r>
              <a:rPr spc="55" dirty="0"/>
              <a:t> </a:t>
            </a:r>
            <a:r>
              <a:rPr spc="-125" dirty="0"/>
              <a:t>in</a:t>
            </a:r>
            <a:r>
              <a:rPr spc="30" dirty="0"/>
              <a:t> </a:t>
            </a:r>
            <a:r>
              <a:rPr spc="60" dirty="0"/>
              <a:t>arms</a:t>
            </a:r>
          </a:p>
        </p:txBody>
      </p:sp>
      <p:sp>
        <p:nvSpPr>
          <p:cNvPr id="6" name="object 6"/>
          <p:cNvSpPr txBox="1"/>
          <p:nvPr/>
        </p:nvSpPr>
        <p:spPr>
          <a:xfrm>
            <a:off x="3197773" y="5713186"/>
            <a:ext cx="5412105" cy="330835"/>
          </a:xfrm>
          <a:prstGeom prst="rect">
            <a:avLst/>
          </a:prstGeom>
        </p:spPr>
        <p:txBody>
          <a:bodyPr vert="horz" wrap="square" lIns="0" tIns="12700" rIns="0" bIns="0" rtlCol="0">
            <a:spAutoFit/>
          </a:bodyPr>
          <a:lstStyle/>
          <a:p>
            <a:pPr marL="12700">
              <a:lnSpc>
                <a:spcPct val="100000"/>
              </a:lnSpc>
              <a:spcBef>
                <a:spcPts val="100"/>
              </a:spcBef>
            </a:pPr>
            <a:r>
              <a:rPr sz="2000" spc="80" dirty="0">
                <a:latin typeface="Arial"/>
                <a:cs typeface="Arial"/>
              </a:rPr>
              <a:t>For</a:t>
            </a:r>
            <a:r>
              <a:rPr sz="2000" dirty="0">
                <a:latin typeface="Arial"/>
                <a:cs typeface="Arial"/>
              </a:rPr>
              <a:t> </a:t>
            </a:r>
            <a:r>
              <a:rPr sz="2000" spc="110" dirty="0">
                <a:latin typeface="Arial"/>
                <a:cs typeface="Arial"/>
              </a:rPr>
              <a:t>a</a:t>
            </a:r>
            <a:r>
              <a:rPr sz="2000" spc="5" dirty="0">
                <a:latin typeface="Arial"/>
                <a:cs typeface="Arial"/>
              </a:rPr>
              <a:t> </a:t>
            </a:r>
            <a:r>
              <a:rPr sz="2000" spc="125" dirty="0">
                <a:latin typeface="Arial"/>
                <a:cs typeface="Arial"/>
              </a:rPr>
              <a:t>complete</a:t>
            </a:r>
            <a:r>
              <a:rPr sz="2000" dirty="0">
                <a:latin typeface="Arial"/>
                <a:cs typeface="Arial"/>
              </a:rPr>
              <a:t> </a:t>
            </a:r>
            <a:r>
              <a:rPr sz="2000" spc="100" dirty="0">
                <a:latin typeface="Arial"/>
                <a:cs typeface="Arial"/>
              </a:rPr>
              <a:t>calendar</a:t>
            </a:r>
            <a:r>
              <a:rPr sz="2000" spc="-10" dirty="0">
                <a:latin typeface="Arial"/>
                <a:cs typeface="Arial"/>
              </a:rPr>
              <a:t> </a:t>
            </a:r>
            <a:r>
              <a:rPr sz="2000" spc="170" dirty="0">
                <a:latin typeface="Arial"/>
                <a:cs typeface="Arial"/>
              </a:rPr>
              <a:t>of</a:t>
            </a:r>
            <a:r>
              <a:rPr sz="2000" spc="10" dirty="0">
                <a:latin typeface="Arial"/>
                <a:cs typeface="Arial"/>
              </a:rPr>
              <a:t> </a:t>
            </a:r>
            <a:r>
              <a:rPr sz="2000" spc="100" dirty="0">
                <a:latin typeface="Arial"/>
                <a:cs typeface="Arial"/>
              </a:rPr>
              <a:t>PDA-sponsored</a:t>
            </a:r>
            <a:endParaRPr sz="2000">
              <a:latin typeface="Arial"/>
              <a:cs typeface="Arial"/>
            </a:endParaRPr>
          </a:p>
        </p:txBody>
      </p:sp>
      <p:sp>
        <p:nvSpPr>
          <p:cNvPr id="7" name="object 7"/>
          <p:cNvSpPr txBox="1"/>
          <p:nvPr/>
        </p:nvSpPr>
        <p:spPr>
          <a:xfrm>
            <a:off x="626457" y="1115477"/>
            <a:ext cx="6501765" cy="2251075"/>
          </a:xfrm>
          <a:prstGeom prst="rect">
            <a:avLst/>
          </a:prstGeom>
        </p:spPr>
        <p:txBody>
          <a:bodyPr vert="horz" wrap="square" lIns="0" tIns="12700" rIns="0" bIns="0" rtlCol="0">
            <a:spAutoFit/>
          </a:bodyPr>
          <a:lstStyle/>
          <a:p>
            <a:pPr marR="5080" algn="r">
              <a:lnSpc>
                <a:spcPct val="100000"/>
              </a:lnSpc>
              <a:spcBef>
                <a:spcPts val="100"/>
              </a:spcBef>
            </a:pPr>
            <a:r>
              <a:rPr sz="2400" b="1" dirty="0">
                <a:solidFill>
                  <a:srgbClr val="CF451F"/>
                </a:solidFill>
                <a:latin typeface="Tahoma"/>
                <a:cs typeface="Tahoma"/>
              </a:rPr>
              <a:t>Social</a:t>
            </a:r>
            <a:r>
              <a:rPr sz="2400" b="1" spc="-10" dirty="0">
                <a:solidFill>
                  <a:srgbClr val="CF451F"/>
                </a:solidFill>
                <a:latin typeface="Tahoma"/>
                <a:cs typeface="Tahoma"/>
              </a:rPr>
              <a:t> </a:t>
            </a:r>
            <a:r>
              <a:rPr sz="2400" b="1" spc="10" dirty="0">
                <a:solidFill>
                  <a:srgbClr val="CF451F"/>
                </a:solidFill>
                <a:latin typeface="Tahoma"/>
                <a:cs typeface="Tahoma"/>
              </a:rPr>
              <a:t>Events</a:t>
            </a:r>
            <a:endParaRPr sz="2400">
              <a:latin typeface="Tahoma"/>
              <a:cs typeface="Tahoma"/>
            </a:endParaRPr>
          </a:p>
          <a:p>
            <a:pPr marL="299085" indent="-287020">
              <a:lnSpc>
                <a:spcPct val="100000"/>
              </a:lnSpc>
              <a:spcBef>
                <a:spcPts val="2640"/>
              </a:spcBef>
              <a:buChar char="•"/>
              <a:tabLst>
                <a:tab pos="299085" algn="l"/>
                <a:tab pos="299720" algn="l"/>
              </a:tabLst>
            </a:pPr>
            <a:r>
              <a:rPr sz="2000" spc="95" dirty="0">
                <a:latin typeface="Arial"/>
                <a:cs typeface="Arial"/>
              </a:rPr>
              <a:t>Sponsored</a:t>
            </a:r>
            <a:r>
              <a:rPr sz="2000" spc="-10" dirty="0">
                <a:latin typeface="Arial"/>
                <a:cs typeface="Arial"/>
              </a:rPr>
              <a:t> </a:t>
            </a:r>
            <a:r>
              <a:rPr sz="2000" spc="125" dirty="0">
                <a:latin typeface="Arial"/>
                <a:cs typeface="Arial"/>
              </a:rPr>
              <a:t>happy</a:t>
            </a:r>
            <a:r>
              <a:rPr sz="2000" dirty="0">
                <a:latin typeface="Arial"/>
                <a:cs typeface="Arial"/>
              </a:rPr>
              <a:t> </a:t>
            </a:r>
            <a:r>
              <a:rPr sz="2000" spc="105" dirty="0">
                <a:latin typeface="Arial"/>
                <a:cs typeface="Arial"/>
              </a:rPr>
              <a:t>hours</a:t>
            </a:r>
            <a:r>
              <a:rPr sz="2000" spc="-10" dirty="0">
                <a:latin typeface="Arial"/>
                <a:cs typeface="Arial"/>
              </a:rPr>
              <a:t> </a:t>
            </a:r>
            <a:r>
              <a:rPr sz="2000" spc="195" dirty="0">
                <a:latin typeface="Arial"/>
                <a:cs typeface="Arial"/>
              </a:rPr>
              <a:t>&amp;</a:t>
            </a:r>
            <a:r>
              <a:rPr sz="2000" spc="-5" dirty="0">
                <a:latin typeface="Arial"/>
                <a:cs typeface="Arial"/>
              </a:rPr>
              <a:t> </a:t>
            </a:r>
            <a:r>
              <a:rPr sz="2000" spc="85" dirty="0">
                <a:latin typeface="Arial"/>
                <a:cs typeface="Arial"/>
              </a:rPr>
              <a:t>holiday</a:t>
            </a:r>
            <a:r>
              <a:rPr sz="2000" spc="15" dirty="0">
                <a:latin typeface="Arial"/>
                <a:cs typeface="Arial"/>
              </a:rPr>
              <a:t> </a:t>
            </a:r>
            <a:r>
              <a:rPr sz="2000" spc="110" dirty="0">
                <a:latin typeface="Arial"/>
                <a:cs typeface="Arial"/>
              </a:rPr>
              <a:t>parties</a:t>
            </a:r>
            <a:endParaRPr sz="2000">
              <a:latin typeface="Arial"/>
              <a:cs typeface="Arial"/>
            </a:endParaRPr>
          </a:p>
          <a:p>
            <a:pPr marL="299085" indent="-287020">
              <a:lnSpc>
                <a:spcPct val="100000"/>
              </a:lnSpc>
              <a:spcBef>
                <a:spcPts val="2400"/>
              </a:spcBef>
              <a:buChar char="•"/>
              <a:tabLst>
                <a:tab pos="299085" algn="l"/>
                <a:tab pos="299720" algn="l"/>
              </a:tabLst>
            </a:pPr>
            <a:r>
              <a:rPr sz="2000" spc="80" dirty="0">
                <a:latin typeface="Arial"/>
                <a:cs typeface="Arial"/>
              </a:rPr>
              <a:t>Roosevelt</a:t>
            </a:r>
            <a:r>
              <a:rPr sz="2000" spc="-20" dirty="0">
                <a:latin typeface="Arial"/>
                <a:cs typeface="Arial"/>
              </a:rPr>
              <a:t> </a:t>
            </a:r>
            <a:r>
              <a:rPr sz="2000" spc="50" dirty="0">
                <a:latin typeface="Arial"/>
                <a:cs typeface="Arial"/>
              </a:rPr>
              <a:t>Island</a:t>
            </a:r>
            <a:r>
              <a:rPr sz="2000" spc="-10" dirty="0">
                <a:latin typeface="Arial"/>
                <a:cs typeface="Arial"/>
              </a:rPr>
              <a:t> </a:t>
            </a:r>
            <a:r>
              <a:rPr sz="2000" spc="105" dirty="0">
                <a:latin typeface="Arial"/>
                <a:cs typeface="Arial"/>
              </a:rPr>
              <a:t>brunches</a:t>
            </a:r>
            <a:r>
              <a:rPr sz="2000" spc="-35" dirty="0">
                <a:latin typeface="Arial"/>
                <a:cs typeface="Arial"/>
              </a:rPr>
              <a:t> </a:t>
            </a:r>
            <a:r>
              <a:rPr sz="2000" spc="195" dirty="0">
                <a:latin typeface="Arial"/>
                <a:cs typeface="Arial"/>
              </a:rPr>
              <a:t>&amp;</a:t>
            </a:r>
            <a:r>
              <a:rPr sz="2000" spc="-10" dirty="0">
                <a:latin typeface="Arial"/>
                <a:cs typeface="Arial"/>
              </a:rPr>
              <a:t> </a:t>
            </a:r>
            <a:r>
              <a:rPr sz="2000" spc="75" dirty="0">
                <a:latin typeface="Arial"/>
                <a:cs typeface="Arial"/>
              </a:rPr>
              <a:t>picnics</a:t>
            </a:r>
            <a:endParaRPr sz="2000">
              <a:latin typeface="Arial"/>
              <a:cs typeface="Arial"/>
            </a:endParaRPr>
          </a:p>
          <a:p>
            <a:pPr marL="299085" indent="-287020">
              <a:lnSpc>
                <a:spcPct val="100000"/>
              </a:lnSpc>
              <a:spcBef>
                <a:spcPts val="2400"/>
              </a:spcBef>
              <a:buChar char="•"/>
              <a:tabLst>
                <a:tab pos="299085" algn="l"/>
                <a:tab pos="299720" algn="l"/>
              </a:tabLst>
            </a:pPr>
            <a:r>
              <a:rPr sz="2000" spc="90" dirty="0">
                <a:latin typeface="Arial"/>
                <a:cs typeface="Arial"/>
              </a:rPr>
              <a:t>Skating/bowling</a:t>
            </a:r>
            <a:r>
              <a:rPr sz="2000" spc="-25" dirty="0">
                <a:latin typeface="Arial"/>
                <a:cs typeface="Arial"/>
              </a:rPr>
              <a:t> </a:t>
            </a:r>
            <a:r>
              <a:rPr sz="2000" spc="114" dirty="0">
                <a:latin typeface="Arial"/>
                <a:cs typeface="Arial"/>
              </a:rPr>
              <a:t>and</a:t>
            </a:r>
            <a:r>
              <a:rPr sz="2000" spc="-15" dirty="0">
                <a:latin typeface="Arial"/>
                <a:cs typeface="Arial"/>
              </a:rPr>
              <a:t> </a:t>
            </a:r>
            <a:r>
              <a:rPr sz="2000" spc="150" dirty="0">
                <a:latin typeface="Arial"/>
                <a:cs typeface="Arial"/>
              </a:rPr>
              <a:t>more</a:t>
            </a:r>
            <a:endParaRPr sz="2000">
              <a:latin typeface="Arial"/>
              <a:cs typeface="Arial"/>
            </a:endParaRPr>
          </a:p>
        </p:txBody>
      </p:sp>
      <p:pic>
        <p:nvPicPr>
          <p:cNvPr id="8" name="object 8"/>
          <p:cNvPicPr/>
          <p:nvPr/>
        </p:nvPicPr>
        <p:blipFill>
          <a:blip r:embed="rId5" cstate="print"/>
          <a:stretch>
            <a:fillRect/>
          </a:stretch>
        </p:blipFill>
        <p:spPr>
          <a:xfrm>
            <a:off x="9982200" y="6269735"/>
            <a:ext cx="2066543" cy="423671"/>
          </a:xfrm>
          <a:prstGeom prst="rect">
            <a:avLst/>
          </a:prstGeom>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8617018" y="4598222"/>
            <a:ext cx="3432175" cy="2095500"/>
            <a:chOff x="8617018" y="4598222"/>
            <a:chExt cx="3432175" cy="2095500"/>
          </a:xfrm>
        </p:grpSpPr>
        <p:pic>
          <p:nvPicPr>
            <p:cNvPr id="3" name="object 3"/>
            <p:cNvPicPr/>
            <p:nvPr/>
          </p:nvPicPr>
          <p:blipFill>
            <a:blip r:embed="rId2" cstate="print"/>
            <a:stretch>
              <a:fillRect/>
            </a:stretch>
          </p:blipFill>
          <p:spPr>
            <a:xfrm>
              <a:off x="8617018" y="4598222"/>
              <a:ext cx="1749231" cy="1651701"/>
            </a:xfrm>
            <a:prstGeom prst="rect">
              <a:avLst/>
            </a:prstGeom>
          </p:spPr>
        </p:pic>
        <p:pic>
          <p:nvPicPr>
            <p:cNvPr id="4" name="object 4"/>
            <p:cNvPicPr/>
            <p:nvPr/>
          </p:nvPicPr>
          <p:blipFill>
            <a:blip r:embed="rId3" cstate="print"/>
            <a:stretch>
              <a:fillRect/>
            </a:stretch>
          </p:blipFill>
          <p:spPr>
            <a:xfrm>
              <a:off x="9982199" y="6269735"/>
              <a:ext cx="2066543" cy="423671"/>
            </a:xfrm>
            <a:prstGeom prst="rect">
              <a:avLst/>
            </a:prstGeom>
          </p:spPr>
        </p:pic>
      </p:grpSp>
      <p:sp>
        <p:nvSpPr>
          <p:cNvPr id="5" name="object 5"/>
          <p:cNvSpPr txBox="1"/>
          <p:nvPr/>
        </p:nvSpPr>
        <p:spPr>
          <a:xfrm>
            <a:off x="1325496" y="1173022"/>
            <a:ext cx="9447530" cy="1550035"/>
          </a:xfrm>
          <a:prstGeom prst="rect">
            <a:avLst/>
          </a:prstGeom>
        </p:spPr>
        <p:txBody>
          <a:bodyPr vert="horz" wrap="square" lIns="0" tIns="13335" rIns="0" bIns="0" rtlCol="0">
            <a:spAutoFit/>
          </a:bodyPr>
          <a:lstStyle/>
          <a:p>
            <a:pPr marL="12700">
              <a:lnSpc>
                <a:spcPct val="100000"/>
              </a:lnSpc>
              <a:spcBef>
                <a:spcPts val="105"/>
              </a:spcBef>
            </a:pPr>
            <a:r>
              <a:rPr sz="2000" spc="50" dirty="0">
                <a:latin typeface="Arial"/>
                <a:cs typeface="Arial"/>
              </a:rPr>
              <a:t>Do</a:t>
            </a:r>
            <a:r>
              <a:rPr sz="2000" spc="5" dirty="0">
                <a:latin typeface="Arial"/>
                <a:cs typeface="Arial"/>
              </a:rPr>
              <a:t> </a:t>
            </a:r>
            <a:r>
              <a:rPr sz="2000" spc="114" dirty="0">
                <a:latin typeface="Arial"/>
                <a:cs typeface="Arial"/>
              </a:rPr>
              <a:t>you</a:t>
            </a:r>
            <a:r>
              <a:rPr sz="2000" spc="5" dirty="0">
                <a:latin typeface="Arial"/>
                <a:cs typeface="Arial"/>
              </a:rPr>
              <a:t> </a:t>
            </a:r>
            <a:r>
              <a:rPr sz="2000" spc="105" dirty="0">
                <a:latin typeface="Arial"/>
                <a:cs typeface="Arial"/>
              </a:rPr>
              <a:t>have</a:t>
            </a:r>
            <a:r>
              <a:rPr sz="2000" spc="-5" dirty="0">
                <a:latin typeface="Arial"/>
                <a:cs typeface="Arial"/>
              </a:rPr>
              <a:t> </a:t>
            </a:r>
            <a:r>
              <a:rPr sz="2000" spc="105" dirty="0">
                <a:latin typeface="Arial"/>
                <a:cs typeface="Arial"/>
              </a:rPr>
              <a:t>questions/concerns</a:t>
            </a:r>
            <a:r>
              <a:rPr sz="2000" spc="-40" dirty="0">
                <a:latin typeface="Arial"/>
                <a:cs typeface="Arial"/>
              </a:rPr>
              <a:t> </a:t>
            </a:r>
            <a:r>
              <a:rPr sz="2000" spc="105" dirty="0">
                <a:latin typeface="Arial"/>
                <a:cs typeface="Arial"/>
              </a:rPr>
              <a:t>regarding</a:t>
            </a:r>
            <a:r>
              <a:rPr sz="2000" spc="-5" dirty="0">
                <a:latin typeface="Arial"/>
                <a:cs typeface="Arial"/>
              </a:rPr>
              <a:t> </a:t>
            </a:r>
            <a:r>
              <a:rPr sz="2000" spc="60" dirty="0">
                <a:latin typeface="Arial"/>
                <a:cs typeface="Arial"/>
              </a:rPr>
              <a:t>housing,</a:t>
            </a:r>
            <a:r>
              <a:rPr sz="2000" spc="-5" dirty="0">
                <a:latin typeface="Arial"/>
                <a:cs typeface="Arial"/>
              </a:rPr>
              <a:t> </a:t>
            </a:r>
            <a:r>
              <a:rPr sz="2000" spc="90" dirty="0">
                <a:latin typeface="Arial"/>
                <a:cs typeface="Arial"/>
              </a:rPr>
              <a:t>benefits,</a:t>
            </a:r>
            <a:r>
              <a:rPr sz="2000" spc="-5" dirty="0">
                <a:latin typeface="Arial"/>
                <a:cs typeface="Arial"/>
              </a:rPr>
              <a:t> </a:t>
            </a:r>
            <a:r>
              <a:rPr sz="2000" spc="100" dirty="0">
                <a:latin typeface="Arial"/>
                <a:cs typeface="Arial"/>
              </a:rPr>
              <a:t>daycare,</a:t>
            </a:r>
            <a:r>
              <a:rPr sz="2000" spc="5" dirty="0">
                <a:latin typeface="Arial"/>
                <a:cs typeface="Arial"/>
              </a:rPr>
              <a:t> </a:t>
            </a:r>
            <a:r>
              <a:rPr sz="2000" spc="75" dirty="0">
                <a:latin typeface="Arial"/>
                <a:cs typeface="Arial"/>
              </a:rPr>
              <a:t>etc.</a:t>
            </a:r>
            <a:r>
              <a:rPr sz="2000" spc="5" dirty="0">
                <a:latin typeface="Arial"/>
                <a:cs typeface="Arial"/>
              </a:rPr>
              <a:t> </a:t>
            </a:r>
            <a:r>
              <a:rPr sz="2000" spc="-50" dirty="0">
                <a:latin typeface="Arial"/>
                <a:cs typeface="Arial"/>
              </a:rPr>
              <a:t>?</a:t>
            </a:r>
            <a:endParaRPr sz="2000">
              <a:latin typeface="Arial"/>
              <a:cs typeface="Arial"/>
            </a:endParaRPr>
          </a:p>
          <a:p>
            <a:pPr marL="756285" indent="-287020">
              <a:lnSpc>
                <a:spcPct val="100000"/>
              </a:lnSpc>
              <a:spcBef>
                <a:spcPts val="2400"/>
              </a:spcBef>
              <a:buChar char="•"/>
              <a:tabLst>
                <a:tab pos="756285" algn="l"/>
                <a:tab pos="756920" algn="l"/>
              </a:tabLst>
            </a:pPr>
            <a:r>
              <a:rPr sz="2000" spc="70" dirty="0">
                <a:latin typeface="Arial"/>
                <a:cs typeface="Arial"/>
              </a:rPr>
              <a:t>Have</a:t>
            </a:r>
            <a:r>
              <a:rPr sz="2000" spc="-15" dirty="0">
                <a:latin typeface="Arial"/>
                <a:cs typeface="Arial"/>
              </a:rPr>
              <a:t> </a:t>
            </a:r>
            <a:r>
              <a:rPr sz="2000" spc="160" dirty="0">
                <a:latin typeface="Arial"/>
                <a:cs typeface="Arial"/>
              </a:rPr>
              <a:t>them</a:t>
            </a:r>
            <a:r>
              <a:rPr sz="2000" dirty="0">
                <a:latin typeface="Arial"/>
                <a:cs typeface="Arial"/>
              </a:rPr>
              <a:t> </a:t>
            </a:r>
            <a:r>
              <a:rPr sz="2000" spc="110" dirty="0">
                <a:latin typeface="Arial"/>
                <a:cs typeface="Arial"/>
              </a:rPr>
              <a:t>heard</a:t>
            </a:r>
            <a:r>
              <a:rPr sz="2000" spc="5" dirty="0">
                <a:latin typeface="Arial"/>
                <a:cs typeface="Arial"/>
              </a:rPr>
              <a:t> </a:t>
            </a:r>
            <a:r>
              <a:rPr sz="2000" spc="175" dirty="0">
                <a:latin typeface="Arial"/>
                <a:cs typeface="Arial"/>
              </a:rPr>
              <a:t>at</a:t>
            </a:r>
            <a:r>
              <a:rPr sz="2000" spc="5" dirty="0">
                <a:latin typeface="Arial"/>
                <a:cs typeface="Arial"/>
              </a:rPr>
              <a:t> </a:t>
            </a:r>
            <a:r>
              <a:rPr sz="2000" spc="120" dirty="0">
                <a:latin typeface="Arial"/>
                <a:cs typeface="Arial"/>
              </a:rPr>
              <a:t>our</a:t>
            </a:r>
            <a:r>
              <a:rPr sz="2000" spc="-20" dirty="0">
                <a:latin typeface="Arial"/>
                <a:cs typeface="Arial"/>
              </a:rPr>
              <a:t> </a:t>
            </a:r>
            <a:r>
              <a:rPr sz="2000" spc="130" dirty="0">
                <a:latin typeface="Arial"/>
                <a:cs typeface="Arial"/>
              </a:rPr>
              <a:t>monthly</a:t>
            </a:r>
            <a:r>
              <a:rPr sz="2000" dirty="0">
                <a:latin typeface="Arial"/>
                <a:cs typeface="Arial"/>
              </a:rPr>
              <a:t> </a:t>
            </a:r>
            <a:r>
              <a:rPr sz="2000" spc="110" dirty="0">
                <a:latin typeface="Arial"/>
                <a:cs typeface="Arial"/>
              </a:rPr>
              <a:t>meetings</a:t>
            </a:r>
            <a:endParaRPr sz="2000">
              <a:latin typeface="Arial"/>
              <a:cs typeface="Arial"/>
            </a:endParaRPr>
          </a:p>
          <a:p>
            <a:pPr marL="756285" indent="-287020">
              <a:lnSpc>
                <a:spcPct val="100000"/>
              </a:lnSpc>
              <a:spcBef>
                <a:spcPts val="2400"/>
              </a:spcBef>
              <a:buChar char="•"/>
              <a:tabLst>
                <a:tab pos="756285" algn="l"/>
                <a:tab pos="756920" algn="l"/>
              </a:tabLst>
            </a:pPr>
            <a:r>
              <a:rPr sz="2000" spc="125" dirty="0">
                <a:latin typeface="Arial"/>
                <a:cs typeface="Arial"/>
              </a:rPr>
              <a:t>Work</a:t>
            </a:r>
            <a:r>
              <a:rPr sz="2000" spc="-15" dirty="0">
                <a:latin typeface="Arial"/>
                <a:cs typeface="Arial"/>
              </a:rPr>
              <a:t> </a:t>
            </a:r>
            <a:r>
              <a:rPr sz="2000" spc="180" dirty="0">
                <a:latin typeface="Arial"/>
                <a:cs typeface="Arial"/>
              </a:rPr>
              <a:t>to</a:t>
            </a:r>
            <a:r>
              <a:rPr sz="2000" spc="5" dirty="0">
                <a:latin typeface="Arial"/>
                <a:cs typeface="Arial"/>
              </a:rPr>
              <a:t> </a:t>
            </a:r>
            <a:r>
              <a:rPr sz="2000" spc="105" dirty="0">
                <a:latin typeface="Arial"/>
                <a:cs typeface="Arial"/>
              </a:rPr>
              <a:t>have</a:t>
            </a:r>
            <a:r>
              <a:rPr sz="2000" spc="-5" dirty="0">
                <a:latin typeface="Arial"/>
                <a:cs typeface="Arial"/>
              </a:rPr>
              <a:t> </a:t>
            </a:r>
            <a:r>
              <a:rPr sz="2000" spc="160" dirty="0">
                <a:latin typeface="Arial"/>
                <a:cs typeface="Arial"/>
              </a:rPr>
              <a:t>them</a:t>
            </a:r>
            <a:r>
              <a:rPr sz="2000" spc="-15" dirty="0">
                <a:latin typeface="Arial"/>
                <a:cs typeface="Arial"/>
              </a:rPr>
              <a:t> </a:t>
            </a:r>
            <a:r>
              <a:rPr sz="2000" spc="95" dirty="0">
                <a:latin typeface="Arial"/>
                <a:cs typeface="Arial"/>
              </a:rPr>
              <a:t>resolved</a:t>
            </a:r>
            <a:r>
              <a:rPr sz="2000" dirty="0">
                <a:latin typeface="Arial"/>
                <a:cs typeface="Arial"/>
              </a:rPr>
              <a:t> </a:t>
            </a:r>
            <a:r>
              <a:rPr sz="2000" spc="125" dirty="0">
                <a:latin typeface="Arial"/>
                <a:cs typeface="Arial"/>
              </a:rPr>
              <a:t>through</a:t>
            </a:r>
            <a:r>
              <a:rPr sz="2000" spc="-5" dirty="0">
                <a:latin typeface="Arial"/>
                <a:cs typeface="Arial"/>
              </a:rPr>
              <a:t> </a:t>
            </a:r>
            <a:r>
              <a:rPr sz="2000" spc="130" dirty="0">
                <a:latin typeface="Arial"/>
                <a:cs typeface="Arial"/>
              </a:rPr>
              <a:t>the</a:t>
            </a:r>
            <a:r>
              <a:rPr sz="2000" spc="-15" dirty="0">
                <a:latin typeface="Arial"/>
                <a:cs typeface="Arial"/>
              </a:rPr>
              <a:t> </a:t>
            </a:r>
            <a:r>
              <a:rPr sz="2000" spc="40" dirty="0">
                <a:latin typeface="Arial"/>
                <a:cs typeface="Arial"/>
              </a:rPr>
              <a:t>PDA</a:t>
            </a:r>
            <a:endParaRPr sz="2000">
              <a:latin typeface="Arial"/>
              <a:cs typeface="Arial"/>
            </a:endParaRPr>
          </a:p>
        </p:txBody>
      </p:sp>
      <p:pic>
        <p:nvPicPr>
          <p:cNvPr id="6" name="object 6"/>
          <p:cNvPicPr/>
          <p:nvPr/>
        </p:nvPicPr>
        <p:blipFill>
          <a:blip r:embed="rId4" cstate="print"/>
          <a:stretch>
            <a:fillRect/>
          </a:stretch>
        </p:blipFill>
        <p:spPr>
          <a:xfrm>
            <a:off x="3208020" y="3828288"/>
            <a:ext cx="3543299" cy="2604515"/>
          </a:xfrm>
          <a:prstGeom prst="rect">
            <a:avLst/>
          </a:prstGeom>
        </p:spPr>
      </p:pic>
      <p:sp>
        <p:nvSpPr>
          <p:cNvPr id="7" name="object 7"/>
          <p:cNvSpPr txBox="1">
            <a:spLocks noGrp="1"/>
          </p:cNvSpPr>
          <p:nvPr>
            <p:ph type="title"/>
          </p:nvPr>
        </p:nvSpPr>
        <p:spPr>
          <a:xfrm>
            <a:off x="4543169" y="257464"/>
            <a:ext cx="3105785" cy="452120"/>
          </a:xfrm>
          <a:prstGeom prst="rect">
            <a:avLst/>
          </a:prstGeom>
        </p:spPr>
        <p:txBody>
          <a:bodyPr vert="horz" wrap="square" lIns="0" tIns="12065" rIns="0" bIns="0" rtlCol="0">
            <a:spAutoFit/>
          </a:bodyPr>
          <a:lstStyle/>
          <a:p>
            <a:pPr marL="12700">
              <a:lnSpc>
                <a:spcPct val="100000"/>
              </a:lnSpc>
              <a:spcBef>
                <a:spcPts val="95"/>
              </a:spcBef>
            </a:pPr>
            <a:r>
              <a:rPr spc="-5" dirty="0"/>
              <a:t>Work-life</a:t>
            </a:r>
            <a:r>
              <a:rPr spc="-25" dirty="0"/>
              <a:t> </a:t>
            </a:r>
            <a:r>
              <a:rPr spc="5" dirty="0"/>
              <a:t>issues?</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521964" y="2423160"/>
            <a:ext cx="5360035" cy="1617345"/>
            <a:chOff x="3521964" y="2423160"/>
            <a:chExt cx="5360035" cy="1617345"/>
          </a:xfrm>
        </p:grpSpPr>
        <p:pic>
          <p:nvPicPr>
            <p:cNvPr id="3" name="object 3"/>
            <p:cNvPicPr/>
            <p:nvPr/>
          </p:nvPicPr>
          <p:blipFill>
            <a:blip r:embed="rId2" cstate="print"/>
            <a:stretch>
              <a:fillRect/>
            </a:stretch>
          </p:blipFill>
          <p:spPr>
            <a:xfrm>
              <a:off x="3521964" y="2423160"/>
              <a:ext cx="5359907" cy="541019"/>
            </a:xfrm>
            <a:prstGeom prst="rect">
              <a:avLst/>
            </a:prstGeom>
          </p:spPr>
        </p:pic>
        <p:pic>
          <p:nvPicPr>
            <p:cNvPr id="4" name="object 4"/>
            <p:cNvPicPr/>
            <p:nvPr/>
          </p:nvPicPr>
          <p:blipFill>
            <a:blip r:embed="rId3" cstate="print"/>
            <a:stretch>
              <a:fillRect/>
            </a:stretch>
          </p:blipFill>
          <p:spPr>
            <a:xfrm>
              <a:off x="4393692" y="2781300"/>
              <a:ext cx="3980687" cy="541019"/>
            </a:xfrm>
            <a:prstGeom prst="rect">
              <a:avLst/>
            </a:prstGeom>
          </p:spPr>
        </p:pic>
        <p:pic>
          <p:nvPicPr>
            <p:cNvPr id="5" name="object 5"/>
            <p:cNvPicPr/>
            <p:nvPr/>
          </p:nvPicPr>
          <p:blipFill>
            <a:blip r:embed="rId4" cstate="print"/>
            <a:stretch>
              <a:fillRect/>
            </a:stretch>
          </p:blipFill>
          <p:spPr>
            <a:xfrm>
              <a:off x="5210556" y="3139440"/>
              <a:ext cx="1591055" cy="541019"/>
            </a:xfrm>
            <a:prstGeom prst="rect">
              <a:avLst/>
            </a:prstGeom>
          </p:spPr>
        </p:pic>
        <p:pic>
          <p:nvPicPr>
            <p:cNvPr id="6" name="object 6"/>
            <p:cNvPicPr/>
            <p:nvPr/>
          </p:nvPicPr>
          <p:blipFill>
            <a:blip r:embed="rId5" cstate="print"/>
            <a:stretch>
              <a:fillRect/>
            </a:stretch>
          </p:blipFill>
          <p:spPr>
            <a:xfrm>
              <a:off x="6478524" y="3139440"/>
              <a:ext cx="480059" cy="541019"/>
            </a:xfrm>
            <a:prstGeom prst="rect">
              <a:avLst/>
            </a:prstGeom>
          </p:spPr>
        </p:pic>
        <p:pic>
          <p:nvPicPr>
            <p:cNvPr id="7" name="object 7"/>
            <p:cNvPicPr/>
            <p:nvPr/>
          </p:nvPicPr>
          <p:blipFill>
            <a:blip r:embed="rId6" cstate="print"/>
            <a:stretch>
              <a:fillRect/>
            </a:stretch>
          </p:blipFill>
          <p:spPr>
            <a:xfrm>
              <a:off x="6708648" y="3139440"/>
              <a:ext cx="1139951" cy="541019"/>
            </a:xfrm>
            <a:prstGeom prst="rect">
              <a:avLst/>
            </a:prstGeom>
          </p:spPr>
        </p:pic>
        <p:pic>
          <p:nvPicPr>
            <p:cNvPr id="8" name="object 8"/>
            <p:cNvPicPr/>
            <p:nvPr/>
          </p:nvPicPr>
          <p:blipFill>
            <a:blip r:embed="rId7" cstate="print"/>
            <a:stretch>
              <a:fillRect/>
            </a:stretch>
          </p:blipFill>
          <p:spPr>
            <a:xfrm>
              <a:off x="4349496" y="3499104"/>
              <a:ext cx="3188207" cy="541019"/>
            </a:xfrm>
            <a:prstGeom prst="rect">
              <a:avLst/>
            </a:prstGeom>
          </p:spPr>
        </p:pic>
        <p:pic>
          <p:nvPicPr>
            <p:cNvPr id="9" name="object 9"/>
            <p:cNvPicPr/>
            <p:nvPr/>
          </p:nvPicPr>
          <p:blipFill>
            <a:blip r:embed="rId8" cstate="print"/>
            <a:stretch>
              <a:fillRect/>
            </a:stretch>
          </p:blipFill>
          <p:spPr>
            <a:xfrm>
              <a:off x="7214616" y="3499104"/>
              <a:ext cx="438911" cy="541019"/>
            </a:xfrm>
            <a:prstGeom prst="rect">
              <a:avLst/>
            </a:prstGeom>
          </p:spPr>
        </p:pic>
        <p:pic>
          <p:nvPicPr>
            <p:cNvPr id="10" name="object 10"/>
            <p:cNvPicPr/>
            <p:nvPr/>
          </p:nvPicPr>
          <p:blipFill>
            <a:blip r:embed="rId9" cstate="print"/>
            <a:stretch>
              <a:fillRect/>
            </a:stretch>
          </p:blipFill>
          <p:spPr>
            <a:xfrm>
              <a:off x="7330440" y="3499104"/>
              <a:ext cx="723899" cy="541019"/>
            </a:xfrm>
            <a:prstGeom prst="rect">
              <a:avLst/>
            </a:prstGeom>
          </p:spPr>
        </p:pic>
      </p:grpSp>
      <p:pic>
        <p:nvPicPr>
          <p:cNvPr id="11" name="object 11"/>
          <p:cNvPicPr/>
          <p:nvPr/>
        </p:nvPicPr>
        <p:blipFill>
          <a:blip r:embed="rId10" cstate="print"/>
          <a:stretch>
            <a:fillRect/>
          </a:stretch>
        </p:blipFill>
        <p:spPr>
          <a:xfrm>
            <a:off x="1002792" y="6009132"/>
            <a:ext cx="3538727" cy="541019"/>
          </a:xfrm>
          <a:prstGeom prst="rect">
            <a:avLst/>
          </a:prstGeom>
        </p:spPr>
      </p:pic>
      <p:sp>
        <p:nvSpPr>
          <p:cNvPr id="12" name="object 12"/>
          <p:cNvSpPr txBox="1"/>
          <p:nvPr/>
        </p:nvSpPr>
        <p:spPr>
          <a:xfrm>
            <a:off x="1141555" y="6040160"/>
            <a:ext cx="3242310" cy="330200"/>
          </a:xfrm>
          <a:prstGeom prst="rect">
            <a:avLst/>
          </a:prstGeom>
        </p:spPr>
        <p:txBody>
          <a:bodyPr vert="horz" wrap="square" lIns="0" tIns="12065" rIns="0" bIns="0" rtlCol="0">
            <a:spAutoFit/>
          </a:bodyPr>
          <a:lstStyle/>
          <a:p>
            <a:pPr marL="12700">
              <a:lnSpc>
                <a:spcPct val="100000"/>
              </a:lnSpc>
              <a:spcBef>
                <a:spcPts val="95"/>
              </a:spcBef>
            </a:pPr>
            <a:r>
              <a:rPr lang="en-US" sz="2000" i="1" spc="30" dirty="0">
                <a:latin typeface="Trebuchet MS"/>
                <a:cs typeface="Trebuchet MS"/>
              </a:rPr>
              <a:t>Pizza is </a:t>
            </a:r>
            <a:r>
              <a:rPr sz="2000" i="1" spc="75" dirty="0">
                <a:latin typeface="Trebuchet MS"/>
                <a:cs typeface="Trebuchet MS"/>
              </a:rPr>
              <a:t>served</a:t>
            </a:r>
            <a:endParaRPr sz="2000" dirty="0">
              <a:latin typeface="Trebuchet MS"/>
              <a:cs typeface="Trebuchet MS"/>
            </a:endParaRPr>
          </a:p>
        </p:txBody>
      </p:sp>
      <p:sp>
        <p:nvSpPr>
          <p:cNvPr id="13" name="object 13"/>
          <p:cNvSpPr txBox="1">
            <a:spLocks noGrp="1"/>
          </p:cNvSpPr>
          <p:nvPr>
            <p:ph type="title"/>
          </p:nvPr>
        </p:nvSpPr>
        <p:spPr>
          <a:xfrm>
            <a:off x="4922678" y="167392"/>
            <a:ext cx="2347595" cy="452120"/>
          </a:xfrm>
          <a:prstGeom prst="rect">
            <a:avLst/>
          </a:prstGeom>
        </p:spPr>
        <p:txBody>
          <a:bodyPr vert="horz" wrap="square" lIns="0" tIns="12065" rIns="0" bIns="0" rtlCol="0">
            <a:spAutoFit/>
          </a:bodyPr>
          <a:lstStyle/>
          <a:p>
            <a:pPr marL="12700">
              <a:lnSpc>
                <a:spcPct val="100000"/>
              </a:lnSpc>
              <a:spcBef>
                <a:spcPts val="95"/>
              </a:spcBef>
            </a:pPr>
            <a:r>
              <a:rPr spc="-15" dirty="0"/>
              <a:t>Don’t</a:t>
            </a:r>
            <a:r>
              <a:rPr spc="-5" dirty="0"/>
              <a:t> </a:t>
            </a:r>
            <a:r>
              <a:rPr spc="10" dirty="0"/>
              <a:t>be</a:t>
            </a:r>
            <a:r>
              <a:rPr spc="-15" dirty="0"/>
              <a:t> </a:t>
            </a:r>
            <a:r>
              <a:rPr spc="-55" dirty="0"/>
              <a:t>shy!</a:t>
            </a:r>
          </a:p>
        </p:txBody>
      </p:sp>
      <p:sp>
        <p:nvSpPr>
          <p:cNvPr id="14" name="object 14"/>
          <p:cNvSpPr txBox="1"/>
          <p:nvPr/>
        </p:nvSpPr>
        <p:spPr>
          <a:xfrm>
            <a:off x="1141555" y="1025404"/>
            <a:ext cx="8681085" cy="3910558"/>
          </a:xfrm>
          <a:prstGeom prst="rect">
            <a:avLst/>
          </a:prstGeom>
        </p:spPr>
        <p:txBody>
          <a:bodyPr vert="horz" wrap="square" lIns="0" tIns="12700" rIns="0" bIns="0" rtlCol="0">
            <a:spAutoFit/>
          </a:bodyPr>
          <a:lstStyle/>
          <a:p>
            <a:pPr marL="2440305">
              <a:lnSpc>
                <a:spcPct val="100000"/>
              </a:lnSpc>
              <a:spcBef>
                <a:spcPts val="100"/>
              </a:spcBef>
            </a:pPr>
            <a:r>
              <a:rPr sz="2400" b="1" spc="20" dirty="0">
                <a:solidFill>
                  <a:srgbClr val="CF451F"/>
                </a:solidFill>
                <a:latin typeface="Tahoma"/>
                <a:cs typeface="Tahoma"/>
              </a:rPr>
              <a:t>We</a:t>
            </a:r>
            <a:r>
              <a:rPr sz="2400" b="1" spc="30" dirty="0">
                <a:solidFill>
                  <a:srgbClr val="CF451F"/>
                </a:solidFill>
                <a:latin typeface="Tahoma"/>
                <a:cs typeface="Tahoma"/>
              </a:rPr>
              <a:t> </a:t>
            </a:r>
            <a:r>
              <a:rPr sz="2400" b="1" dirty="0">
                <a:solidFill>
                  <a:srgbClr val="CF451F"/>
                </a:solidFill>
                <a:latin typeface="Tahoma"/>
                <a:cs typeface="Tahoma"/>
              </a:rPr>
              <a:t>depend</a:t>
            </a:r>
            <a:r>
              <a:rPr sz="2400" b="1" spc="15" dirty="0">
                <a:solidFill>
                  <a:srgbClr val="CF451F"/>
                </a:solidFill>
                <a:latin typeface="Tahoma"/>
                <a:cs typeface="Tahoma"/>
              </a:rPr>
              <a:t> </a:t>
            </a:r>
            <a:r>
              <a:rPr sz="2400" b="1" spc="-35" dirty="0">
                <a:solidFill>
                  <a:srgbClr val="CF451F"/>
                </a:solidFill>
                <a:latin typeface="Tahoma"/>
                <a:cs typeface="Tahoma"/>
              </a:rPr>
              <a:t>on</a:t>
            </a:r>
            <a:r>
              <a:rPr sz="2400" b="1" spc="10" dirty="0">
                <a:solidFill>
                  <a:srgbClr val="CF451F"/>
                </a:solidFill>
                <a:latin typeface="Tahoma"/>
                <a:cs typeface="Tahoma"/>
              </a:rPr>
              <a:t> </a:t>
            </a:r>
            <a:r>
              <a:rPr sz="2400" b="1" spc="-5" dirty="0">
                <a:solidFill>
                  <a:srgbClr val="CF451F"/>
                </a:solidFill>
                <a:latin typeface="Tahoma"/>
                <a:cs typeface="Tahoma"/>
              </a:rPr>
              <a:t>your</a:t>
            </a:r>
            <a:r>
              <a:rPr sz="2400" b="1" spc="20" dirty="0">
                <a:solidFill>
                  <a:srgbClr val="CF451F"/>
                </a:solidFill>
                <a:latin typeface="Tahoma"/>
                <a:cs typeface="Tahoma"/>
              </a:rPr>
              <a:t> </a:t>
            </a:r>
            <a:r>
              <a:rPr sz="2400" b="1" spc="-5" dirty="0">
                <a:solidFill>
                  <a:srgbClr val="CF451F"/>
                </a:solidFill>
                <a:latin typeface="Tahoma"/>
                <a:cs typeface="Tahoma"/>
              </a:rPr>
              <a:t>participation</a:t>
            </a:r>
            <a:endParaRPr sz="2400" dirty="0">
              <a:latin typeface="Tahoma"/>
              <a:cs typeface="Tahoma"/>
            </a:endParaRPr>
          </a:p>
          <a:p>
            <a:pPr marL="12700">
              <a:lnSpc>
                <a:spcPct val="100000"/>
              </a:lnSpc>
              <a:spcBef>
                <a:spcPts val="2815"/>
              </a:spcBef>
            </a:pPr>
            <a:r>
              <a:rPr sz="1900" spc="120" dirty="0">
                <a:latin typeface="Arial"/>
                <a:cs typeface="Arial"/>
              </a:rPr>
              <a:t>Let</a:t>
            </a:r>
            <a:r>
              <a:rPr sz="1900" spc="10" dirty="0">
                <a:latin typeface="Arial"/>
                <a:cs typeface="Arial"/>
              </a:rPr>
              <a:t> </a:t>
            </a:r>
            <a:r>
              <a:rPr sz="1900" spc="70" dirty="0">
                <a:latin typeface="Arial"/>
                <a:cs typeface="Arial"/>
              </a:rPr>
              <a:t>us</a:t>
            </a:r>
            <a:r>
              <a:rPr sz="1900" spc="15" dirty="0">
                <a:latin typeface="Arial"/>
                <a:cs typeface="Arial"/>
              </a:rPr>
              <a:t> </a:t>
            </a:r>
            <a:r>
              <a:rPr sz="1900" spc="95" dirty="0">
                <a:latin typeface="Arial"/>
                <a:cs typeface="Arial"/>
              </a:rPr>
              <a:t>know</a:t>
            </a:r>
            <a:r>
              <a:rPr sz="1900" spc="35" dirty="0">
                <a:latin typeface="Arial"/>
                <a:cs typeface="Arial"/>
              </a:rPr>
              <a:t> </a:t>
            </a:r>
            <a:r>
              <a:rPr sz="1900" spc="135" dirty="0">
                <a:latin typeface="Arial"/>
                <a:cs typeface="Arial"/>
              </a:rPr>
              <a:t>what</a:t>
            </a:r>
            <a:r>
              <a:rPr sz="1900" spc="15" dirty="0">
                <a:latin typeface="Arial"/>
                <a:cs typeface="Arial"/>
              </a:rPr>
              <a:t> </a:t>
            </a:r>
            <a:r>
              <a:rPr sz="1900" spc="50" dirty="0">
                <a:latin typeface="Arial"/>
                <a:cs typeface="Arial"/>
              </a:rPr>
              <a:t>issues</a:t>
            </a:r>
            <a:r>
              <a:rPr sz="1900" spc="35" dirty="0">
                <a:latin typeface="Arial"/>
                <a:cs typeface="Arial"/>
              </a:rPr>
              <a:t> </a:t>
            </a:r>
            <a:r>
              <a:rPr sz="1900" spc="105" dirty="0">
                <a:latin typeface="Arial"/>
                <a:cs typeface="Arial"/>
              </a:rPr>
              <a:t>are</a:t>
            </a:r>
            <a:r>
              <a:rPr sz="1900" spc="5" dirty="0">
                <a:latin typeface="Arial"/>
                <a:cs typeface="Arial"/>
              </a:rPr>
              <a:t> </a:t>
            </a:r>
            <a:r>
              <a:rPr sz="1900" spc="140" dirty="0">
                <a:latin typeface="Arial"/>
                <a:cs typeface="Arial"/>
              </a:rPr>
              <a:t>important</a:t>
            </a:r>
            <a:r>
              <a:rPr sz="1900" spc="20" dirty="0">
                <a:latin typeface="Arial"/>
                <a:cs typeface="Arial"/>
              </a:rPr>
              <a:t> </a:t>
            </a:r>
            <a:r>
              <a:rPr sz="1900" spc="175" dirty="0">
                <a:latin typeface="Arial"/>
                <a:cs typeface="Arial"/>
              </a:rPr>
              <a:t>to</a:t>
            </a:r>
            <a:r>
              <a:rPr sz="1900" spc="15" dirty="0">
                <a:latin typeface="Arial"/>
                <a:cs typeface="Arial"/>
              </a:rPr>
              <a:t> </a:t>
            </a:r>
            <a:r>
              <a:rPr sz="1900" spc="-105" dirty="0">
                <a:latin typeface="Arial"/>
                <a:cs typeface="Arial"/>
              </a:rPr>
              <a:t>you…</a:t>
            </a:r>
            <a:endParaRPr sz="1900" dirty="0">
              <a:latin typeface="Arial"/>
              <a:cs typeface="Arial"/>
            </a:endParaRPr>
          </a:p>
          <a:p>
            <a:pPr>
              <a:lnSpc>
                <a:spcPct val="100000"/>
              </a:lnSpc>
              <a:spcBef>
                <a:spcPts val="35"/>
              </a:spcBef>
            </a:pPr>
            <a:endParaRPr sz="2900" dirty="0">
              <a:latin typeface="Arial"/>
              <a:cs typeface="Arial"/>
            </a:endParaRPr>
          </a:p>
          <a:p>
            <a:pPr marL="1420495" algn="ctr">
              <a:lnSpc>
                <a:spcPct val="100000"/>
              </a:lnSpc>
              <a:spcBef>
                <a:spcPts val="5"/>
              </a:spcBef>
            </a:pPr>
            <a:r>
              <a:rPr sz="1900" spc="100" dirty="0">
                <a:latin typeface="Arial"/>
                <a:cs typeface="Arial"/>
              </a:rPr>
              <a:t>Come</a:t>
            </a:r>
            <a:r>
              <a:rPr sz="1900" spc="35" dirty="0">
                <a:latin typeface="Arial"/>
                <a:cs typeface="Arial"/>
              </a:rPr>
              <a:t> </a:t>
            </a:r>
            <a:r>
              <a:rPr sz="1900" spc="175" dirty="0">
                <a:latin typeface="Arial"/>
                <a:cs typeface="Arial"/>
              </a:rPr>
              <a:t>to</a:t>
            </a:r>
            <a:r>
              <a:rPr sz="1900" spc="5" dirty="0">
                <a:latin typeface="Arial"/>
                <a:cs typeface="Arial"/>
              </a:rPr>
              <a:t> </a:t>
            </a:r>
            <a:r>
              <a:rPr sz="1900" spc="105" dirty="0">
                <a:latin typeface="Arial"/>
                <a:cs typeface="Arial"/>
              </a:rPr>
              <a:t>our</a:t>
            </a:r>
            <a:r>
              <a:rPr sz="1900" spc="40" dirty="0">
                <a:latin typeface="Arial"/>
                <a:cs typeface="Arial"/>
              </a:rPr>
              <a:t> </a:t>
            </a:r>
            <a:r>
              <a:rPr sz="1900" spc="125" dirty="0">
                <a:latin typeface="Arial"/>
                <a:cs typeface="Arial"/>
              </a:rPr>
              <a:t>next</a:t>
            </a:r>
            <a:r>
              <a:rPr sz="1900" spc="25" dirty="0">
                <a:latin typeface="Arial"/>
                <a:cs typeface="Arial"/>
              </a:rPr>
              <a:t> </a:t>
            </a:r>
            <a:r>
              <a:rPr sz="1900" spc="35" dirty="0">
                <a:latin typeface="Arial"/>
                <a:cs typeface="Arial"/>
              </a:rPr>
              <a:t>PDA</a:t>
            </a:r>
            <a:r>
              <a:rPr sz="1900" spc="25" dirty="0">
                <a:latin typeface="Arial"/>
                <a:cs typeface="Arial"/>
              </a:rPr>
              <a:t> </a:t>
            </a:r>
            <a:r>
              <a:rPr sz="1900" spc="75" dirty="0">
                <a:latin typeface="Arial"/>
                <a:cs typeface="Arial"/>
              </a:rPr>
              <a:t>general</a:t>
            </a:r>
            <a:r>
              <a:rPr sz="1900" spc="40" dirty="0">
                <a:latin typeface="Arial"/>
                <a:cs typeface="Arial"/>
              </a:rPr>
              <a:t> </a:t>
            </a:r>
            <a:r>
              <a:rPr sz="1900" spc="105" dirty="0">
                <a:latin typeface="Arial"/>
                <a:cs typeface="Arial"/>
              </a:rPr>
              <a:t>meeting</a:t>
            </a:r>
            <a:r>
              <a:rPr sz="1900" spc="45" dirty="0">
                <a:latin typeface="Arial"/>
                <a:cs typeface="Arial"/>
              </a:rPr>
              <a:t> </a:t>
            </a:r>
            <a:r>
              <a:rPr sz="1900" spc="10" dirty="0">
                <a:latin typeface="Arial"/>
                <a:cs typeface="Arial"/>
              </a:rPr>
              <a:t>on:</a:t>
            </a:r>
            <a:endParaRPr sz="1900" dirty="0">
              <a:latin typeface="Arial"/>
              <a:cs typeface="Arial"/>
            </a:endParaRPr>
          </a:p>
          <a:p>
            <a:pPr marL="4220210" marR="1612265" indent="-817244">
              <a:lnSpc>
                <a:spcPct val="123700"/>
              </a:lnSpc>
            </a:pPr>
            <a:r>
              <a:rPr sz="1900" b="1" spc="15" dirty="0">
                <a:solidFill>
                  <a:srgbClr val="6F2F9F"/>
                </a:solidFill>
                <a:latin typeface="Tahoma"/>
                <a:cs typeface="Tahoma"/>
              </a:rPr>
              <a:t>Second</a:t>
            </a:r>
            <a:r>
              <a:rPr sz="1900" b="1" dirty="0">
                <a:solidFill>
                  <a:srgbClr val="6F2F9F"/>
                </a:solidFill>
                <a:latin typeface="Tahoma"/>
                <a:cs typeface="Tahoma"/>
              </a:rPr>
              <a:t> </a:t>
            </a:r>
            <a:r>
              <a:rPr sz="1900" b="1" spc="5" dirty="0">
                <a:solidFill>
                  <a:srgbClr val="6F2F9F"/>
                </a:solidFill>
                <a:latin typeface="Tahoma"/>
                <a:cs typeface="Tahoma"/>
              </a:rPr>
              <a:t>Friday </a:t>
            </a:r>
            <a:r>
              <a:rPr sz="1900" b="1" spc="40" dirty="0">
                <a:solidFill>
                  <a:srgbClr val="6F2F9F"/>
                </a:solidFill>
                <a:latin typeface="Tahoma"/>
                <a:cs typeface="Tahoma"/>
              </a:rPr>
              <a:t>of</a:t>
            </a:r>
            <a:r>
              <a:rPr sz="1900" b="1" dirty="0">
                <a:solidFill>
                  <a:srgbClr val="6F2F9F"/>
                </a:solidFill>
                <a:latin typeface="Tahoma"/>
                <a:cs typeface="Tahoma"/>
              </a:rPr>
              <a:t> </a:t>
            </a:r>
            <a:r>
              <a:rPr sz="1900" b="1" spc="15" dirty="0">
                <a:solidFill>
                  <a:srgbClr val="6F2F9F"/>
                </a:solidFill>
                <a:latin typeface="Tahoma"/>
                <a:cs typeface="Tahoma"/>
              </a:rPr>
              <a:t>every</a:t>
            </a:r>
            <a:r>
              <a:rPr sz="1900" b="1" spc="-5" dirty="0">
                <a:solidFill>
                  <a:srgbClr val="6F2F9F"/>
                </a:solidFill>
                <a:latin typeface="Tahoma"/>
                <a:cs typeface="Tahoma"/>
              </a:rPr>
              <a:t> </a:t>
            </a:r>
            <a:r>
              <a:rPr sz="1900" b="1" spc="-15" dirty="0">
                <a:solidFill>
                  <a:srgbClr val="6F2F9F"/>
                </a:solidFill>
                <a:latin typeface="Tahoma"/>
                <a:cs typeface="Tahoma"/>
              </a:rPr>
              <a:t>month</a:t>
            </a:r>
            <a:endParaRPr lang="en-US" sz="1900" b="1" spc="-15" dirty="0">
              <a:solidFill>
                <a:srgbClr val="6F2F9F"/>
              </a:solidFill>
              <a:latin typeface="Tahoma"/>
              <a:cs typeface="Tahoma"/>
            </a:endParaRPr>
          </a:p>
          <a:p>
            <a:pPr marL="4220210" marR="1612265" indent="-817244">
              <a:lnSpc>
                <a:spcPct val="123700"/>
              </a:lnSpc>
            </a:pPr>
            <a:r>
              <a:rPr lang="en-US" sz="1900" b="1" spc="-15" dirty="0">
                <a:solidFill>
                  <a:srgbClr val="6F2F9F"/>
                </a:solidFill>
                <a:latin typeface="Tahoma"/>
                <a:cs typeface="Tahoma"/>
              </a:rPr>
              <a:t>	1:00 pm – 2:30 pm</a:t>
            </a:r>
            <a:endParaRPr sz="1900" dirty="0">
              <a:latin typeface="Tahoma"/>
              <a:cs typeface="Tahoma"/>
            </a:endParaRPr>
          </a:p>
          <a:p>
            <a:pPr marL="3359150">
              <a:lnSpc>
                <a:spcPct val="100000"/>
              </a:lnSpc>
              <a:spcBef>
                <a:spcPts val="550"/>
              </a:spcBef>
            </a:pPr>
            <a:r>
              <a:rPr sz="1900" b="1" spc="-105" dirty="0">
                <a:solidFill>
                  <a:srgbClr val="6F2F9F"/>
                </a:solidFill>
                <a:latin typeface="Tahoma"/>
                <a:cs typeface="Tahoma"/>
              </a:rPr>
              <a:t>1300</a:t>
            </a:r>
            <a:r>
              <a:rPr sz="1900" b="1" spc="10" dirty="0">
                <a:solidFill>
                  <a:srgbClr val="6F2F9F"/>
                </a:solidFill>
                <a:latin typeface="Tahoma"/>
                <a:cs typeface="Tahoma"/>
              </a:rPr>
              <a:t> </a:t>
            </a:r>
            <a:r>
              <a:rPr sz="1900" b="1" spc="5" dirty="0">
                <a:solidFill>
                  <a:srgbClr val="6F2F9F"/>
                </a:solidFill>
                <a:latin typeface="Tahoma"/>
                <a:cs typeface="Tahoma"/>
              </a:rPr>
              <a:t>York</a:t>
            </a:r>
            <a:r>
              <a:rPr sz="1900" b="1" spc="-5" dirty="0">
                <a:solidFill>
                  <a:srgbClr val="6F2F9F"/>
                </a:solidFill>
                <a:latin typeface="Tahoma"/>
                <a:cs typeface="Tahoma"/>
              </a:rPr>
              <a:t> </a:t>
            </a:r>
            <a:r>
              <a:rPr sz="1900" b="1" dirty="0">
                <a:solidFill>
                  <a:srgbClr val="6F2F9F"/>
                </a:solidFill>
                <a:latin typeface="Tahoma"/>
                <a:cs typeface="Tahoma"/>
              </a:rPr>
              <a:t>Ave.,</a:t>
            </a:r>
            <a:r>
              <a:rPr sz="1900" b="1" spc="10" dirty="0">
                <a:solidFill>
                  <a:srgbClr val="6F2F9F"/>
                </a:solidFill>
                <a:latin typeface="Tahoma"/>
                <a:cs typeface="Tahoma"/>
              </a:rPr>
              <a:t> </a:t>
            </a:r>
            <a:r>
              <a:rPr sz="1900" b="1" spc="-15" dirty="0">
                <a:solidFill>
                  <a:srgbClr val="6F2F9F"/>
                </a:solidFill>
                <a:latin typeface="Tahoma"/>
                <a:cs typeface="Tahoma"/>
              </a:rPr>
              <a:t>Room</a:t>
            </a:r>
            <a:r>
              <a:rPr sz="1900" b="1" spc="10" dirty="0">
                <a:solidFill>
                  <a:srgbClr val="6F2F9F"/>
                </a:solidFill>
                <a:latin typeface="Tahoma"/>
                <a:cs typeface="Tahoma"/>
              </a:rPr>
              <a:t> </a:t>
            </a:r>
            <a:r>
              <a:rPr sz="1900" b="1" spc="-85" dirty="0">
                <a:solidFill>
                  <a:srgbClr val="6F2F9F"/>
                </a:solidFill>
                <a:latin typeface="Tahoma"/>
                <a:cs typeface="Tahoma"/>
              </a:rPr>
              <a:t>E-4</a:t>
            </a:r>
            <a:r>
              <a:rPr lang="en-US" sz="1900" b="1" spc="-85" dirty="0">
                <a:solidFill>
                  <a:srgbClr val="6F2F9F"/>
                </a:solidFill>
                <a:latin typeface="Tahoma"/>
                <a:cs typeface="Tahoma"/>
              </a:rPr>
              <a:t>0</a:t>
            </a:r>
            <a:r>
              <a:rPr sz="1900" b="1" spc="-85" dirty="0">
                <a:solidFill>
                  <a:srgbClr val="6F2F9F"/>
                </a:solidFill>
                <a:latin typeface="Tahoma"/>
                <a:cs typeface="Tahoma"/>
              </a:rPr>
              <a:t>5</a:t>
            </a:r>
            <a:endParaRPr sz="1900" dirty="0">
              <a:latin typeface="Tahoma"/>
              <a:cs typeface="Tahoma"/>
            </a:endParaRPr>
          </a:p>
          <a:p>
            <a:pPr>
              <a:lnSpc>
                <a:spcPct val="100000"/>
              </a:lnSpc>
              <a:spcBef>
                <a:spcPts val="30"/>
              </a:spcBef>
            </a:pPr>
            <a:endParaRPr sz="2300" dirty="0">
              <a:latin typeface="Tahoma"/>
              <a:cs typeface="Tahoma"/>
            </a:endParaRPr>
          </a:p>
          <a:p>
            <a:pPr marL="1432560" marR="5080" indent="-635" algn="ctr">
              <a:lnSpc>
                <a:spcPct val="124200"/>
              </a:lnSpc>
              <a:tabLst>
                <a:tab pos="5355590" algn="l"/>
              </a:tabLst>
            </a:pPr>
            <a:r>
              <a:rPr sz="1900" spc="45" dirty="0">
                <a:latin typeface="Arial"/>
                <a:cs typeface="Arial"/>
              </a:rPr>
              <a:t>Please</a:t>
            </a:r>
            <a:r>
              <a:rPr sz="1900" spc="55" dirty="0">
                <a:latin typeface="Arial"/>
                <a:cs typeface="Arial"/>
              </a:rPr>
              <a:t> </a:t>
            </a:r>
            <a:r>
              <a:rPr sz="1900" spc="100" dirty="0">
                <a:latin typeface="Arial"/>
                <a:cs typeface="Arial"/>
              </a:rPr>
              <a:t>register</a:t>
            </a:r>
            <a:r>
              <a:rPr sz="1900" spc="65" dirty="0">
                <a:latin typeface="Arial"/>
                <a:cs typeface="Arial"/>
              </a:rPr>
              <a:t> </a:t>
            </a:r>
            <a:r>
              <a:rPr sz="1900" spc="105" dirty="0">
                <a:latin typeface="Arial"/>
                <a:cs typeface="Arial"/>
              </a:rPr>
              <a:t>with</a:t>
            </a:r>
            <a:r>
              <a:rPr sz="1900" spc="45" dirty="0">
                <a:latin typeface="Arial"/>
                <a:cs typeface="Arial"/>
              </a:rPr>
              <a:t> </a:t>
            </a:r>
            <a:r>
              <a:rPr sz="1900" spc="65" dirty="0">
                <a:latin typeface="Arial"/>
                <a:cs typeface="Arial"/>
              </a:rPr>
              <a:t>Les</a:t>
            </a:r>
            <a:r>
              <a:rPr sz="1900" spc="25" dirty="0">
                <a:latin typeface="Arial"/>
                <a:cs typeface="Arial"/>
              </a:rPr>
              <a:t> </a:t>
            </a:r>
            <a:r>
              <a:rPr sz="1900" spc="20" dirty="0">
                <a:latin typeface="Arial"/>
                <a:cs typeface="Arial"/>
              </a:rPr>
              <a:t>Krushel:	</a:t>
            </a:r>
            <a:r>
              <a:rPr sz="1900" u="sng" spc="40" dirty="0">
                <a:solidFill>
                  <a:srgbClr val="0562C1"/>
                </a:solidFill>
                <a:uFill>
                  <a:solidFill>
                    <a:srgbClr val="0562C1"/>
                  </a:solidFill>
                </a:uFill>
                <a:latin typeface="Arial"/>
                <a:cs typeface="Arial"/>
                <a:hlinkClick r:id="rId11"/>
              </a:rPr>
              <a:t>lek2014@med.cornell.edu </a:t>
            </a:r>
            <a:r>
              <a:rPr sz="1900" spc="45" dirty="0">
                <a:solidFill>
                  <a:srgbClr val="0562C1"/>
                </a:solidFill>
                <a:latin typeface="Arial"/>
                <a:cs typeface="Arial"/>
              </a:rPr>
              <a:t> </a:t>
            </a:r>
            <a:r>
              <a:rPr sz="1900" spc="100" dirty="0">
                <a:latin typeface="Arial"/>
                <a:cs typeface="Arial"/>
              </a:rPr>
              <a:t>Come</a:t>
            </a:r>
            <a:r>
              <a:rPr sz="1900" spc="35" dirty="0">
                <a:latin typeface="Arial"/>
                <a:cs typeface="Arial"/>
              </a:rPr>
              <a:t> </a:t>
            </a:r>
            <a:r>
              <a:rPr sz="1900" spc="85" dirty="0">
                <a:latin typeface="Arial"/>
                <a:cs typeface="Arial"/>
              </a:rPr>
              <a:t>early</a:t>
            </a:r>
            <a:r>
              <a:rPr sz="1900" spc="20" dirty="0">
                <a:latin typeface="Arial"/>
                <a:cs typeface="Arial"/>
              </a:rPr>
              <a:t> </a:t>
            </a:r>
            <a:r>
              <a:rPr sz="1900" spc="150" dirty="0">
                <a:latin typeface="Arial"/>
                <a:cs typeface="Arial"/>
              </a:rPr>
              <a:t>for</a:t>
            </a:r>
            <a:r>
              <a:rPr sz="1900" spc="25" dirty="0">
                <a:latin typeface="Arial"/>
                <a:cs typeface="Arial"/>
              </a:rPr>
              <a:t> </a:t>
            </a:r>
            <a:r>
              <a:rPr sz="1900" spc="100" dirty="0">
                <a:latin typeface="Arial"/>
                <a:cs typeface="Arial"/>
              </a:rPr>
              <a:t>a</a:t>
            </a:r>
            <a:r>
              <a:rPr sz="1900" spc="15" dirty="0">
                <a:latin typeface="Arial"/>
                <a:cs typeface="Arial"/>
              </a:rPr>
              <a:t> </a:t>
            </a:r>
            <a:r>
              <a:rPr sz="1900" spc="105" dirty="0">
                <a:latin typeface="Arial"/>
                <a:cs typeface="Arial"/>
              </a:rPr>
              <a:t>brief</a:t>
            </a:r>
            <a:r>
              <a:rPr sz="1900" spc="30" dirty="0">
                <a:latin typeface="Arial"/>
                <a:cs typeface="Arial"/>
              </a:rPr>
              <a:t> </a:t>
            </a:r>
            <a:r>
              <a:rPr sz="1900" spc="105" dirty="0">
                <a:latin typeface="Arial"/>
                <a:cs typeface="Arial"/>
              </a:rPr>
              <a:t>rundown</a:t>
            </a:r>
            <a:r>
              <a:rPr sz="1900" spc="50" dirty="0">
                <a:latin typeface="Arial"/>
                <a:cs typeface="Arial"/>
              </a:rPr>
              <a:t> </a:t>
            </a:r>
            <a:r>
              <a:rPr sz="1900" spc="150" dirty="0">
                <a:latin typeface="Arial"/>
                <a:cs typeface="Arial"/>
              </a:rPr>
              <a:t>of</a:t>
            </a:r>
            <a:r>
              <a:rPr sz="1900" spc="30" dirty="0">
                <a:latin typeface="Arial"/>
                <a:cs typeface="Arial"/>
              </a:rPr>
              <a:t> </a:t>
            </a:r>
            <a:r>
              <a:rPr sz="1900" spc="100" dirty="0">
                <a:latin typeface="Arial"/>
                <a:cs typeface="Arial"/>
              </a:rPr>
              <a:t>benefits</a:t>
            </a:r>
            <a:r>
              <a:rPr sz="1900" spc="55" dirty="0">
                <a:latin typeface="Arial"/>
                <a:cs typeface="Arial"/>
              </a:rPr>
              <a:t> </a:t>
            </a:r>
            <a:r>
              <a:rPr sz="1900" spc="100" dirty="0">
                <a:latin typeface="Arial"/>
                <a:cs typeface="Arial"/>
              </a:rPr>
              <a:t>and</a:t>
            </a:r>
            <a:r>
              <a:rPr sz="1900" spc="15" dirty="0">
                <a:latin typeface="Arial"/>
                <a:cs typeface="Arial"/>
              </a:rPr>
              <a:t> </a:t>
            </a:r>
            <a:r>
              <a:rPr sz="1900" spc="90" dirty="0">
                <a:latin typeface="Arial"/>
                <a:cs typeface="Arial"/>
              </a:rPr>
              <a:t>Q&amp;A</a:t>
            </a:r>
            <a:r>
              <a:rPr sz="1900" spc="25" dirty="0">
                <a:latin typeface="Arial"/>
                <a:cs typeface="Arial"/>
              </a:rPr>
              <a:t> </a:t>
            </a:r>
            <a:r>
              <a:rPr sz="1900" spc="105" dirty="0">
                <a:latin typeface="Arial"/>
                <a:cs typeface="Arial"/>
              </a:rPr>
              <a:t>with</a:t>
            </a:r>
            <a:r>
              <a:rPr sz="1900" spc="15" dirty="0">
                <a:latin typeface="Arial"/>
                <a:cs typeface="Arial"/>
              </a:rPr>
              <a:t> Les.</a:t>
            </a:r>
            <a:endParaRPr sz="1900" dirty="0">
              <a:latin typeface="Arial"/>
              <a:cs typeface="Arial"/>
            </a:endParaRPr>
          </a:p>
        </p:txBody>
      </p:sp>
      <p:pic>
        <p:nvPicPr>
          <p:cNvPr id="15" name="object 15"/>
          <p:cNvPicPr/>
          <p:nvPr/>
        </p:nvPicPr>
        <p:blipFill>
          <a:blip r:embed="rId12" cstate="print"/>
          <a:stretch>
            <a:fillRect/>
          </a:stretch>
        </p:blipFill>
        <p:spPr>
          <a:xfrm>
            <a:off x="9982200" y="6269735"/>
            <a:ext cx="2066543" cy="423671"/>
          </a:xfrm>
          <a:prstGeom prst="rect">
            <a:avLst/>
          </a:prstGeom>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81853" y="257464"/>
            <a:ext cx="2828925" cy="452120"/>
          </a:xfrm>
          <a:prstGeom prst="rect">
            <a:avLst/>
          </a:prstGeom>
        </p:spPr>
        <p:txBody>
          <a:bodyPr vert="horz" wrap="square" lIns="0" tIns="12065" rIns="0" bIns="0" rtlCol="0">
            <a:spAutoFit/>
          </a:bodyPr>
          <a:lstStyle/>
          <a:p>
            <a:pPr marL="12700">
              <a:lnSpc>
                <a:spcPct val="100000"/>
              </a:lnSpc>
              <a:spcBef>
                <a:spcPts val="95"/>
              </a:spcBef>
            </a:pPr>
            <a:r>
              <a:rPr spc="-5" dirty="0"/>
              <a:t>Communication</a:t>
            </a:r>
          </a:p>
        </p:txBody>
      </p:sp>
      <p:sp>
        <p:nvSpPr>
          <p:cNvPr id="3" name="object 3"/>
          <p:cNvSpPr txBox="1"/>
          <p:nvPr/>
        </p:nvSpPr>
        <p:spPr>
          <a:xfrm>
            <a:off x="477705" y="982850"/>
            <a:ext cx="11077575" cy="4918710"/>
          </a:xfrm>
          <a:prstGeom prst="rect">
            <a:avLst/>
          </a:prstGeom>
        </p:spPr>
        <p:txBody>
          <a:bodyPr vert="horz" wrap="square" lIns="0" tIns="12700" rIns="0" bIns="0" rtlCol="0">
            <a:spAutoFit/>
          </a:bodyPr>
          <a:lstStyle/>
          <a:p>
            <a:pPr marL="45720" algn="ctr">
              <a:lnSpc>
                <a:spcPct val="100000"/>
              </a:lnSpc>
              <a:spcBef>
                <a:spcPts val="100"/>
              </a:spcBef>
            </a:pPr>
            <a:r>
              <a:rPr sz="2400" b="1" spc="-25" dirty="0">
                <a:solidFill>
                  <a:srgbClr val="CF451F"/>
                </a:solidFill>
                <a:latin typeface="Tahoma"/>
                <a:cs typeface="Tahoma"/>
              </a:rPr>
              <a:t>We’ll</a:t>
            </a:r>
            <a:r>
              <a:rPr sz="2400" b="1" spc="10" dirty="0">
                <a:solidFill>
                  <a:srgbClr val="CF451F"/>
                </a:solidFill>
                <a:latin typeface="Tahoma"/>
                <a:cs typeface="Tahoma"/>
              </a:rPr>
              <a:t> </a:t>
            </a:r>
            <a:r>
              <a:rPr sz="2400" b="1" spc="-5" dirty="0">
                <a:solidFill>
                  <a:srgbClr val="CF451F"/>
                </a:solidFill>
                <a:latin typeface="Tahoma"/>
                <a:cs typeface="Tahoma"/>
              </a:rPr>
              <a:t>keep</a:t>
            </a:r>
            <a:r>
              <a:rPr sz="2400" b="1" spc="20" dirty="0">
                <a:solidFill>
                  <a:srgbClr val="CF451F"/>
                </a:solidFill>
                <a:latin typeface="Tahoma"/>
                <a:cs typeface="Tahoma"/>
              </a:rPr>
              <a:t> </a:t>
            </a:r>
            <a:r>
              <a:rPr sz="2400" b="1" spc="-10" dirty="0">
                <a:solidFill>
                  <a:srgbClr val="CF451F"/>
                </a:solidFill>
                <a:latin typeface="Tahoma"/>
                <a:cs typeface="Tahoma"/>
              </a:rPr>
              <a:t>you</a:t>
            </a:r>
            <a:r>
              <a:rPr sz="2400" b="1" dirty="0">
                <a:solidFill>
                  <a:srgbClr val="CF451F"/>
                </a:solidFill>
                <a:latin typeface="Tahoma"/>
                <a:cs typeface="Tahoma"/>
              </a:rPr>
              <a:t> </a:t>
            </a:r>
            <a:r>
              <a:rPr sz="2400" b="1" spc="-30" dirty="0">
                <a:solidFill>
                  <a:srgbClr val="CF451F"/>
                </a:solidFill>
                <a:latin typeface="Tahoma"/>
                <a:cs typeface="Tahoma"/>
              </a:rPr>
              <a:t>up</a:t>
            </a:r>
            <a:r>
              <a:rPr sz="2400" b="1" spc="5" dirty="0">
                <a:solidFill>
                  <a:srgbClr val="CF451F"/>
                </a:solidFill>
                <a:latin typeface="Tahoma"/>
                <a:cs typeface="Tahoma"/>
              </a:rPr>
              <a:t> </a:t>
            </a:r>
            <a:r>
              <a:rPr sz="2400" b="1" spc="25" dirty="0">
                <a:solidFill>
                  <a:srgbClr val="CF451F"/>
                </a:solidFill>
                <a:latin typeface="Tahoma"/>
                <a:cs typeface="Tahoma"/>
              </a:rPr>
              <a:t>to</a:t>
            </a:r>
            <a:r>
              <a:rPr sz="2400" b="1" spc="15" dirty="0">
                <a:solidFill>
                  <a:srgbClr val="CF451F"/>
                </a:solidFill>
                <a:latin typeface="Tahoma"/>
                <a:cs typeface="Tahoma"/>
              </a:rPr>
              <a:t> </a:t>
            </a:r>
            <a:r>
              <a:rPr sz="2400" b="1" spc="35" dirty="0">
                <a:solidFill>
                  <a:srgbClr val="CF451F"/>
                </a:solidFill>
                <a:latin typeface="Tahoma"/>
                <a:cs typeface="Tahoma"/>
              </a:rPr>
              <a:t>date</a:t>
            </a:r>
            <a:endParaRPr sz="2400" dirty="0">
              <a:latin typeface="Tahoma"/>
              <a:cs typeface="Tahoma"/>
            </a:endParaRPr>
          </a:p>
          <a:p>
            <a:pPr>
              <a:lnSpc>
                <a:spcPct val="100000"/>
              </a:lnSpc>
              <a:spcBef>
                <a:spcPts val="35"/>
              </a:spcBef>
            </a:pPr>
            <a:endParaRPr sz="3650" dirty="0">
              <a:latin typeface="Tahoma"/>
              <a:cs typeface="Tahoma"/>
            </a:endParaRPr>
          </a:p>
          <a:p>
            <a:pPr marL="12700">
              <a:lnSpc>
                <a:spcPct val="100000"/>
              </a:lnSpc>
              <a:spcBef>
                <a:spcPts val="5"/>
              </a:spcBef>
            </a:pPr>
            <a:r>
              <a:rPr sz="2000" b="1" u="sng" spc="40" dirty="0">
                <a:uFill>
                  <a:solidFill>
                    <a:srgbClr val="000000"/>
                  </a:solidFill>
                </a:uFill>
                <a:latin typeface="Tahoma"/>
                <a:cs typeface="Tahoma"/>
              </a:rPr>
              <a:t>Postdoc</a:t>
            </a:r>
            <a:r>
              <a:rPr sz="2000" b="1" u="sng" spc="-40" dirty="0">
                <a:uFill>
                  <a:solidFill>
                    <a:srgbClr val="000000"/>
                  </a:solidFill>
                </a:uFill>
                <a:latin typeface="Tahoma"/>
                <a:cs typeface="Tahoma"/>
              </a:rPr>
              <a:t> </a:t>
            </a:r>
            <a:r>
              <a:rPr sz="2000" b="1" u="sng" spc="-45" dirty="0">
                <a:uFill>
                  <a:solidFill>
                    <a:srgbClr val="000000"/>
                  </a:solidFill>
                </a:uFill>
                <a:latin typeface="Tahoma"/>
                <a:cs typeface="Tahoma"/>
              </a:rPr>
              <a:t>mailing</a:t>
            </a:r>
            <a:r>
              <a:rPr sz="2000" b="1" u="sng" spc="-20" dirty="0">
                <a:uFill>
                  <a:solidFill>
                    <a:srgbClr val="000000"/>
                  </a:solidFill>
                </a:uFill>
                <a:latin typeface="Tahoma"/>
                <a:cs typeface="Tahoma"/>
              </a:rPr>
              <a:t> </a:t>
            </a:r>
            <a:r>
              <a:rPr sz="2000" b="1" u="sng" spc="-5" dirty="0">
                <a:uFill>
                  <a:solidFill>
                    <a:srgbClr val="000000"/>
                  </a:solidFill>
                </a:uFill>
                <a:latin typeface="Tahoma"/>
                <a:cs typeface="Tahoma"/>
              </a:rPr>
              <a:t>lists</a:t>
            </a:r>
            <a:endParaRPr sz="2000" dirty="0">
              <a:latin typeface="Tahoma"/>
              <a:cs typeface="Tahoma"/>
            </a:endParaRPr>
          </a:p>
          <a:p>
            <a:pPr marL="847725" indent="-516255">
              <a:lnSpc>
                <a:spcPct val="100000"/>
              </a:lnSpc>
              <a:spcBef>
                <a:spcPts val="2400"/>
              </a:spcBef>
              <a:buClr>
                <a:srgbClr val="000000"/>
              </a:buClr>
              <a:buAutoNum type="arabicPeriod"/>
              <a:tabLst>
                <a:tab pos="847725" algn="l"/>
                <a:tab pos="848360" algn="l"/>
              </a:tabLst>
            </a:pPr>
            <a:r>
              <a:rPr sz="2000" u="sng" spc="80" dirty="0">
                <a:solidFill>
                  <a:srgbClr val="0562C1"/>
                </a:solidFill>
                <a:uFill>
                  <a:solidFill>
                    <a:srgbClr val="0562C1"/>
                  </a:solidFill>
                </a:uFill>
                <a:latin typeface="Arial"/>
                <a:cs typeface="Arial"/>
                <a:hlinkClick r:id="rId2"/>
              </a:rPr>
              <a:t>postdoclist@med.cornell.edu</a:t>
            </a:r>
            <a:endParaRPr sz="2000" dirty="0">
              <a:latin typeface="Arial"/>
              <a:cs typeface="Arial"/>
            </a:endParaRPr>
          </a:p>
          <a:p>
            <a:pPr marL="844550" marR="5080" indent="-635">
              <a:lnSpc>
                <a:spcPct val="100000"/>
              </a:lnSpc>
            </a:pPr>
            <a:r>
              <a:rPr sz="2000" u="sng" spc="75" dirty="0">
                <a:uFill>
                  <a:solidFill>
                    <a:srgbClr val="000000"/>
                  </a:solidFill>
                </a:uFill>
                <a:latin typeface="Arial"/>
                <a:cs typeface="Arial"/>
              </a:rPr>
              <a:t>Official</a:t>
            </a:r>
            <a:r>
              <a:rPr sz="2000" spc="75" dirty="0">
                <a:latin typeface="Arial"/>
                <a:cs typeface="Arial"/>
              </a:rPr>
              <a:t> </a:t>
            </a:r>
            <a:r>
              <a:rPr sz="2000" spc="70" dirty="0">
                <a:latin typeface="Arial"/>
                <a:cs typeface="Arial"/>
              </a:rPr>
              <a:t>mailing list </a:t>
            </a:r>
            <a:r>
              <a:rPr sz="2000" spc="185" dirty="0">
                <a:latin typeface="Arial"/>
                <a:cs typeface="Arial"/>
              </a:rPr>
              <a:t>from </a:t>
            </a:r>
            <a:r>
              <a:rPr sz="2000" spc="130" dirty="0">
                <a:latin typeface="Arial"/>
                <a:cs typeface="Arial"/>
              </a:rPr>
              <a:t>the </a:t>
            </a:r>
            <a:r>
              <a:rPr sz="2000" b="1" spc="25" dirty="0">
                <a:latin typeface="Tahoma"/>
                <a:cs typeface="Tahoma"/>
              </a:rPr>
              <a:t>Office </a:t>
            </a:r>
            <a:r>
              <a:rPr sz="2000" b="1" spc="50" dirty="0">
                <a:latin typeface="Tahoma"/>
                <a:cs typeface="Tahoma"/>
              </a:rPr>
              <a:t>of </a:t>
            </a:r>
            <a:r>
              <a:rPr sz="2000" b="1" spc="25" dirty="0">
                <a:latin typeface="Tahoma"/>
                <a:cs typeface="Tahoma"/>
              </a:rPr>
              <a:t>Postdoctoral </a:t>
            </a:r>
            <a:r>
              <a:rPr sz="2000" b="1" spc="50" dirty="0">
                <a:latin typeface="Tahoma"/>
                <a:cs typeface="Tahoma"/>
              </a:rPr>
              <a:t>Affairs </a:t>
            </a:r>
            <a:r>
              <a:rPr sz="2000" spc="90" dirty="0">
                <a:latin typeface="Arial"/>
                <a:cs typeface="Arial"/>
              </a:rPr>
              <a:t>used </a:t>
            </a:r>
            <a:r>
              <a:rPr sz="2000" spc="180" dirty="0">
                <a:latin typeface="Arial"/>
                <a:cs typeface="Arial"/>
              </a:rPr>
              <a:t>to </a:t>
            </a:r>
            <a:r>
              <a:rPr sz="2000" spc="110" dirty="0">
                <a:latin typeface="Arial"/>
                <a:cs typeface="Arial"/>
              </a:rPr>
              <a:t>distribute </a:t>
            </a:r>
            <a:r>
              <a:rPr sz="2000" spc="114" dirty="0">
                <a:latin typeface="Arial"/>
                <a:cs typeface="Arial"/>
              </a:rPr>
              <a:t> </a:t>
            </a:r>
            <a:r>
              <a:rPr sz="2000" spc="80" dirty="0">
                <a:latin typeface="Arial"/>
                <a:cs typeface="Arial"/>
              </a:rPr>
              <a:t>general </a:t>
            </a:r>
            <a:r>
              <a:rPr sz="2000" spc="110" dirty="0">
                <a:latin typeface="Arial"/>
                <a:cs typeface="Arial"/>
              </a:rPr>
              <a:t>announcements </a:t>
            </a:r>
            <a:r>
              <a:rPr sz="2000" spc="165" dirty="0">
                <a:latin typeface="Arial"/>
                <a:cs typeface="Arial"/>
              </a:rPr>
              <a:t>of </a:t>
            </a:r>
            <a:r>
              <a:rPr sz="2000" spc="125" dirty="0">
                <a:latin typeface="Arial"/>
                <a:cs typeface="Arial"/>
              </a:rPr>
              <a:t>events/information </a:t>
            </a:r>
            <a:r>
              <a:rPr sz="2000" spc="165" dirty="0">
                <a:latin typeface="Arial"/>
                <a:cs typeface="Arial"/>
              </a:rPr>
              <a:t>of </a:t>
            </a:r>
            <a:r>
              <a:rPr sz="2000" spc="80" dirty="0">
                <a:latin typeface="Arial"/>
                <a:cs typeface="Arial"/>
              </a:rPr>
              <a:t>general </a:t>
            </a:r>
            <a:r>
              <a:rPr sz="2000" spc="114" dirty="0">
                <a:latin typeface="Arial"/>
                <a:cs typeface="Arial"/>
              </a:rPr>
              <a:t>interest </a:t>
            </a:r>
            <a:r>
              <a:rPr sz="2000" spc="180" dirty="0">
                <a:latin typeface="Arial"/>
                <a:cs typeface="Arial"/>
              </a:rPr>
              <a:t>to </a:t>
            </a:r>
            <a:r>
              <a:rPr sz="2000" spc="140" dirty="0">
                <a:latin typeface="Arial"/>
                <a:cs typeface="Arial"/>
              </a:rPr>
              <a:t>postdoc </a:t>
            </a:r>
            <a:r>
              <a:rPr sz="2000" spc="145" dirty="0">
                <a:latin typeface="Arial"/>
                <a:cs typeface="Arial"/>
              </a:rPr>
              <a:t> community </a:t>
            </a:r>
            <a:r>
              <a:rPr sz="2000" spc="-20" dirty="0">
                <a:latin typeface="Arial"/>
                <a:cs typeface="Arial"/>
              </a:rPr>
              <a:t>(e.g. </a:t>
            </a:r>
            <a:r>
              <a:rPr sz="2000" spc="100" dirty="0">
                <a:latin typeface="Arial"/>
                <a:cs typeface="Arial"/>
              </a:rPr>
              <a:t>PDA-sponsored </a:t>
            </a:r>
            <a:r>
              <a:rPr sz="2000" spc="90" dirty="0">
                <a:latin typeface="Arial"/>
                <a:cs typeface="Arial"/>
              </a:rPr>
              <a:t>events, </a:t>
            </a:r>
            <a:r>
              <a:rPr sz="2000" spc="114" dirty="0">
                <a:latin typeface="Arial"/>
                <a:cs typeface="Arial"/>
              </a:rPr>
              <a:t>career </a:t>
            </a:r>
            <a:r>
              <a:rPr sz="2000" spc="90" dirty="0">
                <a:latin typeface="Arial"/>
                <a:cs typeface="Arial"/>
              </a:rPr>
              <a:t>symposia, </a:t>
            </a:r>
            <a:r>
              <a:rPr sz="2000" spc="105" dirty="0">
                <a:latin typeface="Arial"/>
                <a:cs typeface="Arial"/>
              </a:rPr>
              <a:t>discounted </a:t>
            </a:r>
            <a:r>
              <a:rPr sz="2000" spc="120" dirty="0">
                <a:latin typeface="Arial"/>
                <a:cs typeface="Arial"/>
              </a:rPr>
              <a:t>Broadway </a:t>
            </a:r>
            <a:r>
              <a:rPr sz="2000" spc="125" dirty="0">
                <a:latin typeface="Arial"/>
                <a:cs typeface="Arial"/>
              </a:rPr>
              <a:t> </a:t>
            </a:r>
            <a:r>
              <a:rPr sz="2000" spc="80" dirty="0">
                <a:latin typeface="Arial"/>
                <a:cs typeface="Arial"/>
              </a:rPr>
              <a:t>tickets).</a:t>
            </a:r>
            <a:r>
              <a:rPr sz="2000" dirty="0">
                <a:latin typeface="Arial"/>
                <a:cs typeface="Arial"/>
              </a:rPr>
              <a:t> </a:t>
            </a:r>
            <a:r>
              <a:rPr sz="2000" spc="50" dirty="0">
                <a:latin typeface="Arial"/>
                <a:cs typeface="Arial"/>
              </a:rPr>
              <a:t>Please</a:t>
            </a:r>
            <a:r>
              <a:rPr sz="2000" spc="15" dirty="0">
                <a:latin typeface="Arial"/>
                <a:cs typeface="Arial"/>
              </a:rPr>
              <a:t> </a:t>
            </a:r>
            <a:r>
              <a:rPr sz="2000" spc="150" dirty="0">
                <a:latin typeface="Arial"/>
                <a:cs typeface="Arial"/>
              </a:rPr>
              <a:t>contact</a:t>
            </a:r>
            <a:r>
              <a:rPr sz="2000" spc="-10" dirty="0">
                <a:latin typeface="Arial"/>
                <a:cs typeface="Arial"/>
              </a:rPr>
              <a:t> </a:t>
            </a:r>
            <a:r>
              <a:rPr sz="2000" spc="70" dirty="0">
                <a:latin typeface="Arial"/>
                <a:cs typeface="Arial"/>
              </a:rPr>
              <a:t>Les</a:t>
            </a:r>
            <a:r>
              <a:rPr sz="2000" spc="5" dirty="0">
                <a:latin typeface="Arial"/>
                <a:cs typeface="Arial"/>
              </a:rPr>
              <a:t> </a:t>
            </a:r>
            <a:r>
              <a:rPr sz="2000" spc="50" dirty="0">
                <a:latin typeface="Arial"/>
                <a:cs typeface="Arial"/>
              </a:rPr>
              <a:t>Krushel</a:t>
            </a:r>
            <a:r>
              <a:rPr sz="2000" dirty="0">
                <a:latin typeface="Arial"/>
                <a:cs typeface="Arial"/>
              </a:rPr>
              <a:t> </a:t>
            </a:r>
            <a:r>
              <a:rPr sz="2000" spc="40" dirty="0">
                <a:latin typeface="Arial"/>
                <a:cs typeface="Arial"/>
              </a:rPr>
              <a:t>(</a:t>
            </a:r>
            <a:r>
              <a:rPr sz="2000" u="sng" spc="40" dirty="0">
                <a:solidFill>
                  <a:srgbClr val="0562C1"/>
                </a:solidFill>
                <a:uFill>
                  <a:solidFill>
                    <a:srgbClr val="0562C1"/>
                  </a:solidFill>
                </a:uFill>
                <a:latin typeface="Arial"/>
                <a:cs typeface="Arial"/>
                <a:hlinkClick r:id="rId3"/>
              </a:rPr>
              <a:t>lek2014@med.cornell.edu</a:t>
            </a:r>
            <a:r>
              <a:rPr sz="2000" spc="40" dirty="0">
                <a:latin typeface="Arial"/>
                <a:cs typeface="Arial"/>
              </a:rPr>
              <a:t>)</a:t>
            </a:r>
            <a:r>
              <a:rPr sz="2000" spc="-10" dirty="0">
                <a:latin typeface="Arial"/>
                <a:cs typeface="Arial"/>
              </a:rPr>
              <a:t> </a:t>
            </a:r>
            <a:r>
              <a:rPr sz="2000" spc="180" dirty="0">
                <a:latin typeface="Arial"/>
                <a:cs typeface="Arial"/>
              </a:rPr>
              <a:t>to</a:t>
            </a:r>
            <a:r>
              <a:rPr sz="2000" spc="20" dirty="0">
                <a:latin typeface="Arial"/>
                <a:cs typeface="Arial"/>
              </a:rPr>
              <a:t> </a:t>
            </a:r>
            <a:r>
              <a:rPr sz="2000" spc="105" dirty="0">
                <a:latin typeface="Arial"/>
                <a:cs typeface="Arial"/>
              </a:rPr>
              <a:t>be</a:t>
            </a:r>
            <a:r>
              <a:rPr sz="2000" spc="10" dirty="0">
                <a:latin typeface="Arial"/>
                <a:cs typeface="Arial"/>
              </a:rPr>
              <a:t> </a:t>
            </a:r>
            <a:r>
              <a:rPr sz="2000" spc="95" dirty="0">
                <a:latin typeface="Arial"/>
                <a:cs typeface="Arial"/>
              </a:rPr>
              <a:t>placed</a:t>
            </a:r>
            <a:r>
              <a:rPr sz="2000" spc="30" dirty="0">
                <a:latin typeface="Arial"/>
                <a:cs typeface="Arial"/>
              </a:rPr>
              <a:t> </a:t>
            </a:r>
            <a:r>
              <a:rPr sz="2000" spc="100" dirty="0">
                <a:latin typeface="Arial"/>
                <a:cs typeface="Arial"/>
              </a:rPr>
              <a:t>on</a:t>
            </a:r>
            <a:r>
              <a:rPr sz="2000" spc="15" dirty="0">
                <a:latin typeface="Arial"/>
                <a:cs typeface="Arial"/>
              </a:rPr>
              <a:t> </a:t>
            </a:r>
            <a:r>
              <a:rPr sz="2000" spc="95" dirty="0">
                <a:latin typeface="Arial"/>
                <a:cs typeface="Arial"/>
              </a:rPr>
              <a:t>this </a:t>
            </a:r>
            <a:r>
              <a:rPr sz="2000" spc="-540" dirty="0">
                <a:latin typeface="Arial"/>
                <a:cs typeface="Arial"/>
              </a:rPr>
              <a:t> </a:t>
            </a:r>
            <a:r>
              <a:rPr sz="2000" spc="70" dirty="0">
                <a:latin typeface="Arial"/>
                <a:cs typeface="Arial"/>
              </a:rPr>
              <a:t>mailing</a:t>
            </a:r>
            <a:r>
              <a:rPr sz="2000" spc="15" dirty="0">
                <a:latin typeface="Arial"/>
                <a:cs typeface="Arial"/>
              </a:rPr>
              <a:t> </a:t>
            </a:r>
            <a:r>
              <a:rPr sz="2000" spc="30" dirty="0">
                <a:latin typeface="Arial"/>
                <a:cs typeface="Arial"/>
              </a:rPr>
              <a:t>list.</a:t>
            </a:r>
            <a:endParaRPr sz="2000" dirty="0">
              <a:latin typeface="Arial"/>
              <a:cs typeface="Arial"/>
            </a:endParaRPr>
          </a:p>
          <a:p>
            <a:pPr marL="847725" indent="-516255">
              <a:lnSpc>
                <a:spcPct val="100000"/>
              </a:lnSpc>
              <a:spcBef>
                <a:spcPts val="2400"/>
              </a:spcBef>
              <a:buClr>
                <a:srgbClr val="000000"/>
              </a:buClr>
              <a:buAutoNum type="arabicPeriod" startAt="2"/>
              <a:tabLst>
                <a:tab pos="847725" algn="l"/>
                <a:tab pos="848360" algn="l"/>
              </a:tabLst>
            </a:pPr>
            <a:r>
              <a:rPr sz="2000" u="sng" spc="70" dirty="0">
                <a:solidFill>
                  <a:srgbClr val="0562C1"/>
                </a:solidFill>
                <a:uFill>
                  <a:solidFill>
                    <a:srgbClr val="0562C1"/>
                  </a:solidFill>
                </a:uFill>
                <a:latin typeface="Arial"/>
                <a:cs typeface="Arial"/>
                <a:hlinkClick r:id="rId4"/>
              </a:rPr>
              <a:t>pda@med.cornell.edu</a:t>
            </a:r>
            <a:endParaRPr sz="2000" dirty="0">
              <a:latin typeface="Arial"/>
              <a:cs typeface="Arial"/>
            </a:endParaRPr>
          </a:p>
          <a:p>
            <a:pPr marL="844550" marR="93980">
              <a:lnSpc>
                <a:spcPct val="100000"/>
              </a:lnSpc>
            </a:pPr>
            <a:r>
              <a:rPr sz="2000" spc="130" dirty="0">
                <a:latin typeface="Arial"/>
                <a:cs typeface="Arial"/>
              </a:rPr>
              <a:t>Community </a:t>
            </a:r>
            <a:r>
              <a:rPr sz="2000" spc="75" dirty="0">
                <a:latin typeface="Arial"/>
                <a:cs typeface="Arial"/>
              </a:rPr>
              <a:t>email </a:t>
            </a:r>
            <a:r>
              <a:rPr sz="2000" spc="70" dirty="0">
                <a:latin typeface="Arial"/>
                <a:cs typeface="Arial"/>
              </a:rPr>
              <a:t>list </a:t>
            </a:r>
            <a:r>
              <a:rPr sz="2000" spc="170" dirty="0">
                <a:latin typeface="Arial"/>
                <a:cs typeface="Arial"/>
              </a:rPr>
              <a:t>that </a:t>
            </a:r>
            <a:r>
              <a:rPr sz="2000" u="sng" spc="114" dirty="0">
                <a:uFill>
                  <a:solidFill>
                    <a:srgbClr val="000000"/>
                  </a:solidFill>
                </a:uFill>
                <a:latin typeface="Arial"/>
                <a:cs typeface="Arial"/>
              </a:rPr>
              <a:t>you </a:t>
            </a:r>
            <a:r>
              <a:rPr sz="2000" u="sng" spc="170" dirty="0">
                <a:uFill>
                  <a:solidFill>
                    <a:srgbClr val="000000"/>
                  </a:solidFill>
                </a:uFill>
                <a:latin typeface="Arial"/>
                <a:cs typeface="Arial"/>
              </a:rPr>
              <a:t>may </a:t>
            </a:r>
            <a:r>
              <a:rPr sz="2000" u="sng" spc="75" dirty="0">
                <a:uFill>
                  <a:solidFill>
                    <a:srgbClr val="000000"/>
                  </a:solidFill>
                </a:uFill>
                <a:latin typeface="Arial"/>
                <a:cs typeface="Arial"/>
              </a:rPr>
              <a:t>use</a:t>
            </a:r>
            <a:r>
              <a:rPr sz="2000" spc="75" dirty="0">
                <a:latin typeface="Arial"/>
                <a:cs typeface="Arial"/>
              </a:rPr>
              <a:t> </a:t>
            </a:r>
            <a:r>
              <a:rPr sz="2000" spc="180" dirty="0">
                <a:latin typeface="Arial"/>
                <a:cs typeface="Arial"/>
              </a:rPr>
              <a:t>to </a:t>
            </a:r>
            <a:r>
              <a:rPr sz="2000" spc="145" dirty="0">
                <a:latin typeface="Arial"/>
                <a:cs typeface="Arial"/>
              </a:rPr>
              <a:t>post </a:t>
            </a:r>
            <a:r>
              <a:rPr sz="2000" spc="105" dirty="0">
                <a:latin typeface="Arial"/>
                <a:cs typeface="Arial"/>
              </a:rPr>
              <a:t>messages </a:t>
            </a:r>
            <a:r>
              <a:rPr sz="2000" spc="180" dirty="0">
                <a:latin typeface="Arial"/>
                <a:cs typeface="Arial"/>
              </a:rPr>
              <a:t>to </a:t>
            </a:r>
            <a:r>
              <a:rPr sz="2000" spc="130" dirty="0">
                <a:latin typeface="Arial"/>
                <a:cs typeface="Arial"/>
              </a:rPr>
              <a:t>the </a:t>
            </a:r>
            <a:r>
              <a:rPr sz="2000" spc="140" dirty="0">
                <a:latin typeface="Arial"/>
                <a:cs typeface="Arial"/>
              </a:rPr>
              <a:t>postdoc </a:t>
            </a:r>
            <a:r>
              <a:rPr sz="2000" spc="145" dirty="0">
                <a:latin typeface="Arial"/>
                <a:cs typeface="Arial"/>
              </a:rPr>
              <a:t> community</a:t>
            </a:r>
            <a:r>
              <a:rPr sz="2000" spc="-20" dirty="0">
                <a:latin typeface="Arial"/>
                <a:cs typeface="Arial"/>
              </a:rPr>
              <a:t> </a:t>
            </a:r>
            <a:r>
              <a:rPr sz="2000" spc="-25" dirty="0">
                <a:latin typeface="Arial"/>
                <a:cs typeface="Arial"/>
              </a:rPr>
              <a:t>(e.g.,</a:t>
            </a:r>
            <a:r>
              <a:rPr sz="2000" spc="25" dirty="0">
                <a:latin typeface="Arial"/>
                <a:cs typeface="Arial"/>
              </a:rPr>
              <a:t> </a:t>
            </a:r>
            <a:r>
              <a:rPr sz="2000" spc="90" dirty="0">
                <a:latin typeface="Arial"/>
                <a:cs typeface="Arial"/>
              </a:rPr>
              <a:t>personal</a:t>
            </a:r>
            <a:r>
              <a:rPr sz="2000" spc="-5" dirty="0">
                <a:latin typeface="Arial"/>
                <a:cs typeface="Arial"/>
              </a:rPr>
              <a:t> </a:t>
            </a:r>
            <a:r>
              <a:rPr sz="2000" spc="140" dirty="0">
                <a:latin typeface="Arial"/>
                <a:cs typeface="Arial"/>
              </a:rPr>
              <a:t>or</a:t>
            </a:r>
            <a:r>
              <a:rPr sz="2000" dirty="0">
                <a:latin typeface="Arial"/>
                <a:cs typeface="Arial"/>
              </a:rPr>
              <a:t> </a:t>
            </a:r>
            <a:r>
              <a:rPr sz="2000" spc="80" dirty="0">
                <a:latin typeface="Arial"/>
                <a:cs typeface="Arial"/>
              </a:rPr>
              <a:t>lab</a:t>
            </a:r>
            <a:r>
              <a:rPr sz="2000" spc="20" dirty="0">
                <a:latin typeface="Arial"/>
                <a:cs typeface="Arial"/>
              </a:rPr>
              <a:t> </a:t>
            </a:r>
            <a:r>
              <a:rPr sz="2000" spc="40" dirty="0">
                <a:latin typeface="Arial"/>
                <a:cs typeface="Arial"/>
              </a:rPr>
              <a:t>sales,</a:t>
            </a:r>
            <a:r>
              <a:rPr sz="2000" dirty="0">
                <a:latin typeface="Arial"/>
                <a:cs typeface="Arial"/>
              </a:rPr>
              <a:t> </a:t>
            </a:r>
            <a:r>
              <a:rPr sz="2000" spc="120" dirty="0">
                <a:latin typeface="Arial"/>
                <a:cs typeface="Arial"/>
              </a:rPr>
              <a:t>reagent</a:t>
            </a:r>
            <a:r>
              <a:rPr sz="2000" spc="-15" dirty="0">
                <a:latin typeface="Arial"/>
                <a:cs typeface="Arial"/>
              </a:rPr>
              <a:t> </a:t>
            </a:r>
            <a:r>
              <a:rPr sz="2000" spc="95" dirty="0">
                <a:latin typeface="Arial"/>
                <a:cs typeface="Arial"/>
              </a:rPr>
              <a:t>requests,</a:t>
            </a:r>
            <a:r>
              <a:rPr sz="2000" spc="-25" dirty="0">
                <a:latin typeface="Arial"/>
                <a:cs typeface="Arial"/>
              </a:rPr>
              <a:t> </a:t>
            </a:r>
            <a:r>
              <a:rPr sz="2000" spc="40" dirty="0">
                <a:latin typeface="Arial"/>
                <a:cs typeface="Arial"/>
              </a:rPr>
              <a:t>inquiries).</a:t>
            </a:r>
            <a:r>
              <a:rPr sz="2000" spc="-5" dirty="0">
                <a:latin typeface="Arial"/>
                <a:cs typeface="Arial"/>
              </a:rPr>
              <a:t> </a:t>
            </a:r>
            <a:r>
              <a:rPr sz="2000" spc="50" dirty="0">
                <a:latin typeface="Arial"/>
                <a:cs typeface="Arial"/>
              </a:rPr>
              <a:t>Please</a:t>
            </a:r>
            <a:r>
              <a:rPr sz="2000" dirty="0">
                <a:latin typeface="Arial"/>
                <a:cs typeface="Arial"/>
              </a:rPr>
              <a:t> </a:t>
            </a:r>
            <a:r>
              <a:rPr sz="2000" spc="150" dirty="0">
                <a:latin typeface="Arial"/>
                <a:cs typeface="Arial"/>
              </a:rPr>
              <a:t>contact </a:t>
            </a:r>
            <a:r>
              <a:rPr lang="da-DK" sz="2000" spc="70" dirty="0">
                <a:latin typeface="Arial"/>
                <a:cs typeface="Arial"/>
              </a:rPr>
              <a:t>Les</a:t>
            </a:r>
            <a:r>
              <a:rPr lang="da-DK" sz="2000" spc="5" dirty="0">
                <a:latin typeface="Arial"/>
                <a:cs typeface="Arial"/>
              </a:rPr>
              <a:t> </a:t>
            </a:r>
            <a:r>
              <a:rPr lang="da-DK" sz="2000" spc="50" dirty="0">
                <a:latin typeface="Arial"/>
                <a:cs typeface="Arial"/>
              </a:rPr>
              <a:t>Krushel</a:t>
            </a:r>
            <a:r>
              <a:rPr lang="da-DK" sz="2000" dirty="0">
                <a:latin typeface="Arial"/>
                <a:cs typeface="Arial"/>
              </a:rPr>
              <a:t> </a:t>
            </a:r>
            <a:r>
              <a:rPr lang="da-DK" sz="2000" spc="40" dirty="0">
                <a:latin typeface="Arial"/>
                <a:cs typeface="Arial"/>
              </a:rPr>
              <a:t>(</a:t>
            </a:r>
            <a:r>
              <a:rPr lang="da-DK" sz="2000" u="sng" spc="40" dirty="0">
                <a:solidFill>
                  <a:srgbClr val="0562C1"/>
                </a:solidFill>
                <a:uFill>
                  <a:solidFill>
                    <a:srgbClr val="0562C1"/>
                  </a:solidFill>
                </a:uFill>
                <a:latin typeface="Arial"/>
                <a:cs typeface="Arial"/>
                <a:hlinkClick r:id="rId3"/>
              </a:rPr>
              <a:t>lek2014@med.cornell.edu</a:t>
            </a:r>
            <a:r>
              <a:rPr lang="da-DK" sz="2000" spc="40" dirty="0">
                <a:latin typeface="Arial"/>
                <a:cs typeface="Arial"/>
              </a:rPr>
              <a:t>)</a:t>
            </a:r>
            <a:r>
              <a:rPr lang="da-DK" sz="2000" spc="-10" dirty="0">
                <a:latin typeface="Arial"/>
                <a:cs typeface="Arial"/>
              </a:rPr>
              <a:t> </a:t>
            </a:r>
            <a:r>
              <a:rPr sz="2000" spc="180" dirty="0">
                <a:latin typeface="Arial"/>
                <a:cs typeface="Arial"/>
              </a:rPr>
              <a:t>to</a:t>
            </a:r>
            <a:r>
              <a:rPr sz="2000" spc="-5" dirty="0">
                <a:latin typeface="Arial"/>
                <a:cs typeface="Arial"/>
              </a:rPr>
              <a:t> </a:t>
            </a:r>
            <a:r>
              <a:rPr sz="2000" spc="105" dirty="0">
                <a:latin typeface="Arial"/>
                <a:cs typeface="Arial"/>
              </a:rPr>
              <a:t>be</a:t>
            </a:r>
            <a:r>
              <a:rPr sz="2000" dirty="0">
                <a:latin typeface="Arial"/>
                <a:cs typeface="Arial"/>
              </a:rPr>
              <a:t> </a:t>
            </a:r>
            <a:r>
              <a:rPr sz="2000" spc="95" dirty="0">
                <a:latin typeface="Arial"/>
                <a:cs typeface="Arial"/>
              </a:rPr>
              <a:t>placed</a:t>
            </a:r>
            <a:r>
              <a:rPr sz="2000" spc="15" dirty="0">
                <a:latin typeface="Arial"/>
                <a:cs typeface="Arial"/>
              </a:rPr>
              <a:t> </a:t>
            </a:r>
            <a:r>
              <a:rPr sz="2000" spc="100" dirty="0">
                <a:latin typeface="Arial"/>
                <a:cs typeface="Arial"/>
              </a:rPr>
              <a:t>on</a:t>
            </a:r>
            <a:r>
              <a:rPr sz="2000" spc="5" dirty="0">
                <a:latin typeface="Arial"/>
                <a:cs typeface="Arial"/>
              </a:rPr>
              <a:t> </a:t>
            </a:r>
            <a:r>
              <a:rPr sz="2000" spc="95" dirty="0">
                <a:latin typeface="Arial"/>
                <a:cs typeface="Arial"/>
              </a:rPr>
              <a:t>this</a:t>
            </a:r>
            <a:r>
              <a:rPr sz="2000" spc="-10" dirty="0">
                <a:latin typeface="Arial"/>
                <a:cs typeface="Arial"/>
              </a:rPr>
              <a:t> </a:t>
            </a:r>
            <a:r>
              <a:rPr sz="2000" spc="70" dirty="0">
                <a:latin typeface="Arial"/>
                <a:cs typeface="Arial"/>
              </a:rPr>
              <a:t>mailing</a:t>
            </a:r>
            <a:r>
              <a:rPr sz="2000" spc="20" dirty="0">
                <a:latin typeface="Arial"/>
                <a:cs typeface="Arial"/>
              </a:rPr>
              <a:t> </a:t>
            </a:r>
            <a:r>
              <a:rPr sz="2000" spc="30" dirty="0">
                <a:latin typeface="Arial"/>
                <a:cs typeface="Arial"/>
              </a:rPr>
              <a:t>list.</a:t>
            </a:r>
            <a:endParaRPr sz="2000" dirty="0">
              <a:latin typeface="Arial"/>
              <a:cs typeface="Arial"/>
            </a:endParaRPr>
          </a:p>
        </p:txBody>
      </p:sp>
      <p:pic>
        <p:nvPicPr>
          <p:cNvPr id="4" name="object 4"/>
          <p:cNvPicPr/>
          <p:nvPr/>
        </p:nvPicPr>
        <p:blipFill>
          <a:blip r:embed="rId5" cstate="print"/>
          <a:stretch>
            <a:fillRect/>
          </a:stretch>
        </p:blipFill>
        <p:spPr>
          <a:xfrm>
            <a:off x="9982200" y="6269735"/>
            <a:ext cx="2066543" cy="423671"/>
          </a:xfrm>
          <a:prstGeom prst="rect">
            <a:avLst/>
          </a:prstGeom>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57190" y="1119876"/>
            <a:ext cx="8729345" cy="1369606"/>
          </a:xfrm>
          <a:prstGeom prst="rect">
            <a:avLst/>
          </a:prstGeom>
        </p:spPr>
        <p:txBody>
          <a:bodyPr vert="horz" wrap="square" lIns="0" tIns="12700" rIns="0" bIns="0" rtlCol="0">
            <a:spAutoFit/>
          </a:bodyPr>
          <a:lstStyle/>
          <a:p>
            <a:pPr marR="59055" algn="ctr">
              <a:lnSpc>
                <a:spcPct val="100000"/>
              </a:lnSpc>
              <a:spcBef>
                <a:spcPts val="100"/>
              </a:spcBef>
            </a:pPr>
            <a:r>
              <a:rPr sz="2400" b="1" dirty="0">
                <a:solidFill>
                  <a:srgbClr val="CF451F"/>
                </a:solidFill>
                <a:latin typeface="Tahoma"/>
                <a:cs typeface="Tahoma"/>
              </a:rPr>
              <a:t>The</a:t>
            </a:r>
            <a:r>
              <a:rPr sz="2400" b="1" spc="-5" dirty="0">
                <a:solidFill>
                  <a:srgbClr val="CF451F"/>
                </a:solidFill>
                <a:latin typeface="Tahoma"/>
                <a:cs typeface="Tahoma"/>
              </a:rPr>
              <a:t> </a:t>
            </a:r>
            <a:r>
              <a:rPr sz="2400" b="1" spc="25" dirty="0">
                <a:solidFill>
                  <a:srgbClr val="CF451F"/>
                </a:solidFill>
                <a:latin typeface="Tahoma"/>
                <a:cs typeface="Tahoma"/>
              </a:rPr>
              <a:t>Postdoctoral</a:t>
            </a:r>
            <a:r>
              <a:rPr sz="2400" b="1" spc="35" dirty="0">
                <a:solidFill>
                  <a:srgbClr val="CF451F"/>
                </a:solidFill>
                <a:latin typeface="Tahoma"/>
                <a:cs typeface="Tahoma"/>
              </a:rPr>
              <a:t> </a:t>
            </a:r>
            <a:r>
              <a:rPr sz="2400" b="1" spc="25" dirty="0">
                <a:solidFill>
                  <a:srgbClr val="CF451F"/>
                </a:solidFill>
                <a:latin typeface="Tahoma"/>
                <a:cs typeface="Tahoma"/>
              </a:rPr>
              <a:t>Association</a:t>
            </a:r>
            <a:endParaRPr sz="2400" dirty="0">
              <a:latin typeface="Tahoma"/>
              <a:cs typeface="Tahoma"/>
            </a:endParaRPr>
          </a:p>
          <a:p>
            <a:pPr algn="ctr">
              <a:lnSpc>
                <a:spcPct val="100000"/>
              </a:lnSpc>
              <a:spcBef>
                <a:spcPts val="2920"/>
              </a:spcBef>
            </a:pPr>
            <a:r>
              <a:rPr lang="en-US" sz="2000" spc="-15" dirty="0">
                <a:solidFill>
                  <a:srgbClr val="0562C1"/>
                </a:solidFill>
                <a:latin typeface="Arial"/>
                <a:cs typeface="Arial"/>
              </a:rPr>
              <a:t>Info is found </a:t>
            </a:r>
            <a:r>
              <a:rPr lang="en-US" sz="2000" spc="-15" dirty="0">
                <a:solidFill>
                  <a:srgbClr val="0562C1"/>
                </a:solidFill>
                <a:latin typeface="Arial"/>
                <a:cs typeface="Arial"/>
                <a:hlinkClick r:id="rId2"/>
              </a:rPr>
              <a:t>here</a:t>
            </a:r>
            <a:r>
              <a:rPr lang="en-US" sz="2000" spc="-15" dirty="0">
                <a:solidFill>
                  <a:srgbClr val="0562C1"/>
                </a:solidFill>
                <a:latin typeface="Arial"/>
                <a:cs typeface="Arial"/>
              </a:rPr>
              <a:t> </a:t>
            </a:r>
            <a:r>
              <a:rPr sz="2000" spc="140" dirty="0">
                <a:latin typeface="Arial"/>
                <a:cs typeface="Arial"/>
              </a:rPr>
              <a:t>or</a:t>
            </a:r>
            <a:r>
              <a:rPr sz="2000" dirty="0">
                <a:latin typeface="Arial"/>
                <a:cs typeface="Arial"/>
              </a:rPr>
              <a:t> </a:t>
            </a:r>
            <a:r>
              <a:rPr sz="2000" spc="-25" dirty="0">
                <a:latin typeface="Tahoma"/>
                <a:cs typeface="Tahoma"/>
              </a:rPr>
              <a:t>email</a:t>
            </a:r>
            <a:r>
              <a:rPr sz="2000" b="1" spc="-25" dirty="0">
                <a:solidFill>
                  <a:srgbClr val="E87721"/>
                </a:solidFill>
                <a:latin typeface="Tahoma"/>
                <a:cs typeface="Tahoma"/>
              </a:rPr>
              <a:t> </a:t>
            </a:r>
            <a:r>
              <a:rPr sz="2000" spc="80" dirty="0">
                <a:latin typeface="Arial"/>
                <a:cs typeface="Arial"/>
              </a:rPr>
              <a:t>us</a:t>
            </a:r>
            <a:r>
              <a:rPr sz="2000" dirty="0">
                <a:latin typeface="Arial"/>
                <a:cs typeface="Arial"/>
              </a:rPr>
              <a:t> </a:t>
            </a:r>
            <a:r>
              <a:rPr sz="2000" spc="114" dirty="0">
                <a:latin typeface="Arial"/>
                <a:cs typeface="Arial"/>
              </a:rPr>
              <a:t>with</a:t>
            </a:r>
            <a:r>
              <a:rPr sz="2000" spc="5" dirty="0">
                <a:latin typeface="Arial"/>
                <a:cs typeface="Arial"/>
              </a:rPr>
              <a:t> </a:t>
            </a:r>
            <a:r>
              <a:rPr sz="2000" spc="90" dirty="0">
                <a:latin typeface="Arial"/>
                <a:cs typeface="Arial"/>
              </a:rPr>
              <a:t>specific</a:t>
            </a:r>
            <a:r>
              <a:rPr sz="2000" spc="15" dirty="0">
                <a:latin typeface="Arial"/>
                <a:cs typeface="Arial"/>
              </a:rPr>
              <a:t> </a:t>
            </a:r>
            <a:r>
              <a:rPr sz="2000" spc="105" dirty="0">
                <a:latin typeface="Arial"/>
                <a:cs typeface="Arial"/>
              </a:rPr>
              <a:t>concerns</a:t>
            </a:r>
            <a:r>
              <a:rPr sz="2000" spc="-40" dirty="0">
                <a:latin typeface="Arial"/>
                <a:cs typeface="Arial"/>
              </a:rPr>
              <a:t> </a:t>
            </a:r>
            <a:r>
              <a:rPr sz="2000" spc="70" dirty="0">
                <a:latin typeface="Arial"/>
                <a:cs typeface="Arial"/>
              </a:rPr>
              <a:t>at:</a:t>
            </a:r>
            <a:r>
              <a:rPr sz="2000" spc="25" dirty="0">
                <a:latin typeface="Arial"/>
                <a:cs typeface="Arial"/>
              </a:rPr>
              <a:t> </a:t>
            </a:r>
            <a:r>
              <a:rPr sz="2000" u="sng" spc="75" dirty="0">
                <a:solidFill>
                  <a:srgbClr val="0562C1"/>
                </a:solidFill>
                <a:uFill>
                  <a:solidFill>
                    <a:srgbClr val="0562C1"/>
                  </a:solidFill>
                </a:uFill>
                <a:latin typeface="Arial"/>
                <a:cs typeface="Arial"/>
                <a:hlinkClick r:id="rId3"/>
              </a:rPr>
              <a:t>pda_board@med.cornell.edu</a:t>
            </a:r>
            <a:endParaRPr sz="2000" dirty="0">
              <a:latin typeface="Arial"/>
              <a:cs typeface="Arial"/>
            </a:endParaRPr>
          </a:p>
        </p:txBody>
      </p:sp>
      <p:pic>
        <p:nvPicPr>
          <p:cNvPr id="3" name="object 3"/>
          <p:cNvPicPr/>
          <p:nvPr/>
        </p:nvPicPr>
        <p:blipFill>
          <a:blip r:embed="rId4" cstate="print"/>
          <a:stretch>
            <a:fillRect/>
          </a:stretch>
        </p:blipFill>
        <p:spPr>
          <a:xfrm>
            <a:off x="3418332" y="2951988"/>
            <a:ext cx="5125211" cy="3842003"/>
          </a:xfrm>
          <a:prstGeom prst="rect">
            <a:avLst/>
          </a:prstGeom>
        </p:spPr>
      </p:pic>
      <p:sp>
        <p:nvSpPr>
          <p:cNvPr id="4" name="object 4"/>
          <p:cNvSpPr txBox="1">
            <a:spLocks noGrp="1"/>
          </p:cNvSpPr>
          <p:nvPr>
            <p:ph type="title"/>
          </p:nvPr>
        </p:nvSpPr>
        <p:spPr>
          <a:xfrm>
            <a:off x="4290185" y="257464"/>
            <a:ext cx="3610610" cy="452120"/>
          </a:xfrm>
          <a:prstGeom prst="rect">
            <a:avLst/>
          </a:prstGeom>
        </p:spPr>
        <p:txBody>
          <a:bodyPr vert="horz" wrap="square" lIns="0" tIns="12065" rIns="0" bIns="0" rtlCol="0">
            <a:spAutoFit/>
          </a:bodyPr>
          <a:lstStyle/>
          <a:p>
            <a:pPr marL="12700">
              <a:lnSpc>
                <a:spcPct val="100000"/>
              </a:lnSpc>
              <a:spcBef>
                <a:spcPts val="95"/>
              </a:spcBef>
            </a:pPr>
            <a:r>
              <a:rPr spc="20" dirty="0"/>
              <a:t>We</a:t>
            </a:r>
            <a:r>
              <a:rPr spc="15" dirty="0"/>
              <a:t> </a:t>
            </a:r>
            <a:r>
              <a:rPr spc="30" dirty="0"/>
              <a:t>are</a:t>
            </a:r>
            <a:r>
              <a:rPr spc="35" dirty="0"/>
              <a:t> </a:t>
            </a:r>
            <a:r>
              <a:rPr spc="-25" dirty="0"/>
              <a:t>here</a:t>
            </a:r>
            <a:r>
              <a:rPr spc="20" dirty="0"/>
              <a:t> </a:t>
            </a:r>
            <a:r>
              <a:rPr spc="50" dirty="0"/>
              <a:t>for</a:t>
            </a:r>
            <a:r>
              <a:rPr spc="25" dirty="0"/>
              <a:t> </a:t>
            </a:r>
            <a:r>
              <a:rPr spc="-10" dirty="0"/>
              <a:t>you</a:t>
            </a:r>
          </a:p>
        </p:txBody>
      </p:sp>
      <p:pic>
        <p:nvPicPr>
          <p:cNvPr id="5" name="object 5"/>
          <p:cNvPicPr/>
          <p:nvPr/>
        </p:nvPicPr>
        <p:blipFill>
          <a:blip r:embed="rId5" cstate="print"/>
          <a:stretch>
            <a:fillRect/>
          </a:stretch>
        </p:blipFill>
        <p:spPr>
          <a:xfrm>
            <a:off x="9982200" y="6269735"/>
            <a:ext cx="2066543" cy="423671"/>
          </a:xfrm>
          <a:prstGeom prst="rect">
            <a:avLst/>
          </a:prstGeom>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522014" y="1119876"/>
            <a:ext cx="5199380" cy="1433195"/>
          </a:xfrm>
          <a:prstGeom prst="rect">
            <a:avLst/>
          </a:prstGeom>
        </p:spPr>
        <p:txBody>
          <a:bodyPr vert="horz" wrap="square" lIns="0" tIns="12700" rIns="0" bIns="0" rtlCol="0">
            <a:spAutoFit/>
          </a:bodyPr>
          <a:lstStyle/>
          <a:p>
            <a:pPr marR="58419" algn="ctr">
              <a:lnSpc>
                <a:spcPct val="100000"/>
              </a:lnSpc>
              <a:spcBef>
                <a:spcPts val="100"/>
              </a:spcBef>
            </a:pPr>
            <a:r>
              <a:rPr sz="2400" b="1" spc="30" dirty="0">
                <a:solidFill>
                  <a:srgbClr val="CF451F"/>
                </a:solidFill>
                <a:latin typeface="Tahoma"/>
                <a:cs typeface="Tahoma"/>
              </a:rPr>
              <a:t>Office</a:t>
            </a:r>
            <a:r>
              <a:rPr sz="2400" b="1" spc="25" dirty="0">
                <a:solidFill>
                  <a:srgbClr val="CF451F"/>
                </a:solidFill>
                <a:latin typeface="Tahoma"/>
                <a:cs typeface="Tahoma"/>
              </a:rPr>
              <a:t> </a:t>
            </a:r>
            <a:r>
              <a:rPr sz="2400" b="1" spc="55" dirty="0">
                <a:solidFill>
                  <a:srgbClr val="CF451F"/>
                </a:solidFill>
                <a:latin typeface="Tahoma"/>
                <a:cs typeface="Tahoma"/>
              </a:rPr>
              <a:t>of</a:t>
            </a:r>
            <a:r>
              <a:rPr sz="2400" b="1" spc="10" dirty="0">
                <a:solidFill>
                  <a:srgbClr val="CF451F"/>
                </a:solidFill>
                <a:latin typeface="Tahoma"/>
                <a:cs typeface="Tahoma"/>
              </a:rPr>
              <a:t> </a:t>
            </a:r>
            <a:r>
              <a:rPr sz="2400" b="1" spc="25" dirty="0">
                <a:solidFill>
                  <a:srgbClr val="CF451F"/>
                </a:solidFill>
                <a:latin typeface="Tahoma"/>
                <a:cs typeface="Tahoma"/>
              </a:rPr>
              <a:t>Postdoctoral</a:t>
            </a:r>
            <a:r>
              <a:rPr sz="2400" b="1" spc="30" dirty="0">
                <a:solidFill>
                  <a:srgbClr val="CF451F"/>
                </a:solidFill>
                <a:latin typeface="Tahoma"/>
                <a:cs typeface="Tahoma"/>
              </a:rPr>
              <a:t> </a:t>
            </a:r>
            <a:r>
              <a:rPr sz="2400" b="1" spc="60" dirty="0">
                <a:solidFill>
                  <a:srgbClr val="CF451F"/>
                </a:solidFill>
                <a:latin typeface="Tahoma"/>
                <a:cs typeface="Tahoma"/>
              </a:rPr>
              <a:t>Affairs</a:t>
            </a:r>
            <a:endParaRPr sz="2400">
              <a:latin typeface="Tahoma"/>
              <a:cs typeface="Tahoma"/>
            </a:endParaRPr>
          </a:p>
          <a:p>
            <a:pPr>
              <a:lnSpc>
                <a:spcPct val="100000"/>
              </a:lnSpc>
              <a:spcBef>
                <a:spcPts val="5"/>
              </a:spcBef>
            </a:pPr>
            <a:endParaRPr sz="4800">
              <a:latin typeface="Tahoma"/>
              <a:cs typeface="Tahoma"/>
            </a:endParaRPr>
          </a:p>
          <a:p>
            <a:pPr algn="ctr">
              <a:lnSpc>
                <a:spcPct val="100000"/>
              </a:lnSpc>
            </a:pPr>
            <a:r>
              <a:rPr sz="2000" spc="110" dirty="0">
                <a:latin typeface="Arial"/>
                <a:cs typeface="Arial"/>
              </a:rPr>
              <a:t>Come</a:t>
            </a:r>
            <a:r>
              <a:rPr sz="2000" spc="-5" dirty="0">
                <a:latin typeface="Arial"/>
                <a:cs typeface="Arial"/>
              </a:rPr>
              <a:t> </a:t>
            </a:r>
            <a:r>
              <a:rPr sz="2000" spc="50" dirty="0">
                <a:latin typeface="Arial"/>
                <a:cs typeface="Arial"/>
              </a:rPr>
              <a:t>visit:</a:t>
            </a:r>
            <a:r>
              <a:rPr sz="2000" spc="5" dirty="0">
                <a:latin typeface="Arial"/>
                <a:cs typeface="Arial"/>
              </a:rPr>
              <a:t> </a:t>
            </a:r>
            <a:r>
              <a:rPr sz="2000" dirty="0">
                <a:latin typeface="Arial"/>
                <a:cs typeface="Arial"/>
              </a:rPr>
              <a:t>1300</a:t>
            </a:r>
            <a:r>
              <a:rPr sz="2000" spc="15" dirty="0">
                <a:latin typeface="Arial"/>
                <a:cs typeface="Arial"/>
              </a:rPr>
              <a:t> </a:t>
            </a:r>
            <a:r>
              <a:rPr sz="2000" spc="95" dirty="0">
                <a:latin typeface="Arial"/>
                <a:cs typeface="Arial"/>
              </a:rPr>
              <a:t>York</a:t>
            </a:r>
            <a:r>
              <a:rPr sz="2000" spc="-10" dirty="0">
                <a:latin typeface="Arial"/>
                <a:cs typeface="Arial"/>
              </a:rPr>
              <a:t> </a:t>
            </a:r>
            <a:r>
              <a:rPr sz="2000" spc="70" dirty="0">
                <a:latin typeface="Arial"/>
                <a:cs typeface="Arial"/>
              </a:rPr>
              <a:t>Avenue,</a:t>
            </a:r>
            <a:r>
              <a:rPr sz="2000" spc="-25" dirty="0">
                <a:latin typeface="Arial"/>
                <a:cs typeface="Arial"/>
              </a:rPr>
              <a:t> </a:t>
            </a:r>
            <a:r>
              <a:rPr sz="2000" spc="65" dirty="0">
                <a:latin typeface="Arial"/>
                <a:cs typeface="Arial"/>
              </a:rPr>
              <a:t>Suite</a:t>
            </a:r>
            <a:r>
              <a:rPr sz="2000" spc="-10" dirty="0">
                <a:latin typeface="Arial"/>
                <a:cs typeface="Arial"/>
              </a:rPr>
              <a:t> </a:t>
            </a:r>
            <a:r>
              <a:rPr sz="2000" spc="35" dirty="0">
                <a:latin typeface="Arial"/>
                <a:cs typeface="Arial"/>
              </a:rPr>
              <a:t>A-139</a:t>
            </a:r>
            <a:endParaRPr sz="2000">
              <a:latin typeface="Arial"/>
              <a:cs typeface="Arial"/>
            </a:endParaRPr>
          </a:p>
        </p:txBody>
      </p:sp>
      <p:sp>
        <p:nvSpPr>
          <p:cNvPr id="3" name="object 3"/>
          <p:cNvSpPr txBox="1">
            <a:spLocks noGrp="1"/>
          </p:cNvSpPr>
          <p:nvPr>
            <p:ph type="title"/>
          </p:nvPr>
        </p:nvSpPr>
        <p:spPr>
          <a:xfrm>
            <a:off x="4290185" y="257464"/>
            <a:ext cx="3610610" cy="452120"/>
          </a:xfrm>
          <a:prstGeom prst="rect">
            <a:avLst/>
          </a:prstGeom>
        </p:spPr>
        <p:txBody>
          <a:bodyPr vert="horz" wrap="square" lIns="0" tIns="12065" rIns="0" bIns="0" rtlCol="0">
            <a:spAutoFit/>
          </a:bodyPr>
          <a:lstStyle/>
          <a:p>
            <a:pPr marL="12700">
              <a:lnSpc>
                <a:spcPct val="100000"/>
              </a:lnSpc>
              <a:spcBef>
                <a:spcPts val="95"/>
              </a:spcBef>
            </a:pPr>
            <a:r>
              <a:rPr spc="20" dirty="0"/>
              <a:t>We</a:t>
            </a:r>
            <a:r>
              <a:rPr spc="15" dirty="0"/>
              <a:t> </a:t>
            </a:r>
            <a:r>
              <a:rPr spc="30" dirty="0"/>
              <a:t>are</a:t>
            </a:r>
            <a:r>
              <a:rPr spc="35" dirty="0"/>
              <a:t> </a:t>
            </a:r>
            <a:r>
              <a:rPr spc="-25" dirty="0"/>
              <a:t>here</a:t>
            </a:r>
            <a:r>
              <a:rPr spc="20" dirty="0"/>
              <a:t> </a:t>
            </a:r>
            <a:r>
              <a:rPr spc="50" dirty="0"/>
              <a:t>for</a:t>
            </a:r>
            <a:r>
              <a:rPr spc="25" dirty="0"/>
              <a:t> </a:t>
            </a:r>
            <a:r>
              <a:rPr spc="-10" dirty="0"/>
              <a:t>you</a:t>
            </a:r>
          </a:p>
        </p:txBody>
      </p:sp>
      <p:sp>
        <p:nvSpPr>
          <p:cNvPr id="4" name="object 4"/>
          <p:cNvSpPr txBox="1"/>
          <p:nvPr/>
        </p:nvSpPr>
        <p:spPr>
          <a:xfrm>
            <a:off x="1438093" y="3329386"/>
            <a:ext cx="9503410" cy="940435"/>
          </a:xfrm>
          <a:prstGeom prst="rect">
            <a:avLst/>
          </a:prstGeom>
        </p:spPr>
        <p:txBody>
          <a:bodyPr vert="horz" wrap="square" lIns="0" tIns="13335" rIns="0" bIns="0" rtlCol="0">
            <a:spAutoFit/>
          </a:bodyPr>
          <a:lstStyle/>
          <a:p>
            <a:pPr marL="12700">
              <a:lnSpc>
                <a:spcPct val="100000"/>
              </a:lnSpc>
              <a:spcBef>
                <a:spcPts val="105"/>
              </a:spcBef>
            </a:pPr>
            <a:r>
              <a:rPr sz="2000" spc="75" dirty="0">
                <a:latin typeface="Arial"/>
                <a:cs typeface="Arial"/>
              </a:rPr>
              <a:t>Or</a:t>
            </a:r>
            <a:r>
              <a:rPr sz="2000" spc="10" dirty="0">
                <a:latin typeface="Arial"/>
                <a:cs typeface="Arial"/>
              </a:rPr>
              <a:t> </a:t>
            </a:r>
            <a:r>
              <a:rPr sz="2000" b="1" spc="-25" dirty="0">
                <a:solidFill>
                  <a:srgbClr val="E87721"/>
                </a:solidFill>
                <a:latin typeface="Tahoma"/>
                <a:cs typeface="Tahoma"/>
              </a:rPr>
              <a:t>email </a:t>
            </a:r>
            <a:r>
              <a:rPr sz="2000" spc="80" dirty="0">
                <a:latin typeface="Arial"/>
                <a:cs typeface="Arial"/>
              </a:rPr>
              <a:t>us</a:t>
            </a:r>
            <a:r>
              <a:rPr sz="2000" spc="-10" dirty="0">
                <a:latin typeface="Arial"/>
                <a:cs typeface="Arial"/>
              </a:rPr>
              <a:t> </a:t>
            </a:r>
            <a:r>
              <a:rPr sz="2000" spc="114" dirty="0">
                <a:latin typeface="Arial"/>
                <a:cs typeface="Arial"/>
              </a:rPr>
              <a:t>with</a:t>
            </a:r>
            <a:r>
              <a:rPr sz="2000" spc="15" dirty="0">
                <a:latin typeface="Arial"/>
                <a:cs typeface="Arial"/>
              </a:rPr>
              <a:t> </a:t>
            </a:r>
            <a:r>
              <a:rPr sz="2000" spc="90" dirty="0">
                <a:latin typeface="Arial"/>
                <a:cs typeface="Arial"/>
              </a:rPr>
              <a:t>specific</a:t>
            </a:r>
            <a:r>
              <a:rPr sz="2000" spc="15" dirty="0">
                <a:latin typeface="Arial"/>
                <a:cs typeface="Arial"/>
              </a:rPr>
              <a:t> </a:t>
            </a:r>
            <a:r>
              <a:rPr sz="2000" spc="105" dirty="0">
                <a:latin typeface="Arial"/>
                <a:cs typeface="Arial"/>
              </a:rPr>
              <a:t>concerns</a:t>
            </a:r>
            <a:r>
              <a:rPr sz="2000" spc="-20" dirty="0">
                <a:latin typeface="Arial"/>
                <a:cs typeface="Arial"/>
              </a:rPr>
              <a:t> </a:t>
            </a:r>
            <a:r>
              <a:rPr sz="2000" spc="70" dirty="0">
                <a:latin typeface="Arial"/>
                <a:cs typeface="Arial"/>
              </a:rPr>
              <a:t>at:</a:t>
            </a:r>
            <a:r>
              <a:rPr sz="2000" spc="10" dirty="0">
                <a:latin typeface="Arial"/>
                <a:cs typeface="Arial"/>
              </a:rPr>
              <a:t> </a:t>
            </a:r>
            <a:r>
              <a:rPr sz="2000" u="sng" spc="90" dirty="0">
                <a:solidFill>
                  <a:srgbClr val="0562C1"/>
                </a:solidFill>
                <a:uFill>
                  <a:solidFill>
                    <a:srgbClr val="0562C1"/>
                  </a:solidFill>
                </a:uFill>
                <a:latin typeface="Arial"/>
                <a:cs typeface="Arial"/>
                <a:hlinkClick r:id="rId2"/>
              </a:rPr>
              <a:t>postdocaffairs@med.cornell.edu</a:t>
            </a:r>
            <a:endParaRPr sz="2000">
              <a:latin typeface="Arial"/>
              <a:cs typeface="Arial"/>
            </a:endParaRPr>
          </a:p>
          <a:p>
            <a:pPr marL="12700">
              <a:lnSpc>
                <a:spcPct val="100000"/>
              </a:lnSpc>
              <a:spcBef>
                <a:spcPts val="2395"/>
              </a:spcBef>
            </a:pPr>
            <a:r>
              <a:rPr sz="2000" spc="75" dirty="0">
                <a:latin typeface="Arial"/>
                <a:cs typeface="Arial"/>
              </a:rPr>
              <a:t>Or</a:t>
            </a:r>
            <a:r>
              <a:rPr sz="2000" spc="5" dirty="0">
                <a:latin typeface="Arial"/>
                <a:cs typeface="Arial"/>
              </a:rPr>
              <a:t> </a:t>
            </a:r>
            <a:r>
              <a:rPr sz="2000" b="1" spc="-25" dirty="0">
                <a:solidFill>
                  <a:srgbClr val="E87721"/>
                </a:solidFill>
                <a:latin typeface="Tahoma"/>
                <a:cs typeface="Tahoma"/>
              </a:rPr>
              <a:t>email </a:t>
            </a:r>
            <a:r>
              <a:rPr sz="2000" spc="130" dirty="0">
                <a:latin typeface="Arial"/>
                <a:cs typeface="Arial"/>
              </a:rPr>
              <a:t>the</a:t>
            </a:r>
            <a:r>
              <a:rPr sz="2000" dirty="0">
                <a:latin typeface="Arial"/>
                <a:cs typeface="Arial"/>
              </a:rPr>
              <a:t> </a:t>
            </a:r>
            <a:r>
              <a:rPr sz="2000" spc="90" dirty="0">
                <a:latin typeface="Arial"/>
                <a:cs typeface="Arial"/>
              </a:rPr>
              <a:t>Manager</a:t>
            </a:r>
            <a:r>
              <a:rPr sz="2000" spc="-15" dirty="0">
                <a:latin typeface="Arial"/>
                <a:cs typeface="Arial"/>
              </a:rPr>
              <a:t> </a:t>
            </a:r>
            <a:r>
              <a:rPr sz="2000" spc="165" dirty="0">
                <a:latin typeface="Arial"/>
                <a:cs typeface="Arial"/>
              </a:rPr>
              <a:t>of</a:t>
            </a:r>
            <a:r>
              <a:rPr sz="2000" spc="20" dirty="0">
                <a:latin typeface="Arial"/>
                <a:cs typeface="Arial"/>
              </a:rPr>
              <a:t> </a:t>
            </a:r>
            <a:r>
              <a:rPr sz="2000" spc="130" dirty="0">
                <a:latin typeface="Arial"/>
                <a:cs typeface="Arial"/>
              </a:rPr>
              <a:t>the</a:t>
            </a:r>
            <a:r>
              <a:rPr sz="2000" dirty="0">
                <a:latin typeface="Arial"/>
                <a:cs typeface="Arial"/>
              </a:rPr>
              <a:t> </a:t>
            </a:r>
            <a:r>
              <a:rPr sz="2000" spc="120" dirty="0">
                <a:latin typeface="Arial"/>
                <a:cs typeface="Arial"/>
              </a:rPr>
              <a:t>Postdoctoral</a:t>
            </a:r>
            <a:r>
              <a:rPr sz="2000" dirty="0">
                <a:latin typeface="Arial"/>
                <a:cs typeface="Arial"/>
              </a:rPr>
              <a:t> </a:t>
            </a:r>
            <a:r>
              <a:rPr sz="2000" spc="100" dirty="0">
                <a:latin typeface="Arial"/>
                <a:cs typeface="Arial"/>
              </a:rPr>
              <a:t>Office</a:t>
            </a:r>
            <a:r>
              <a:rPr sz="2000" spc="5" dirty="0">
                <a:latin typeface="Arial"/>
                <a:cs typeface="Arial"/>
              </a:rPr>
              <a:t> </a:t>
            </a:r>
            <a:r>
              <a:rPr sz="2000" spc="175" dirty="0">
                <a:latin typeface="Arial"/>
                <a:cs typeface="Arial"/>
              </a:rPr>
              <a:t>at</a:t>
            </a:r>
            <a:r>
              <a:rPr sz="2000" spc="5" dirty="0">
                <a:latin typeface="Arial"/>
                <a:cs typeface="Arial"/>
              </a:rPr>
              <a:t> </a:t>
            </a:r>
            <a:r>
              <a:rPr sz="2000" u="sng" spc="45" dirty="0">
                <a:solidFill>
                  <a:srgbClr val="0562C1"/>
                </a:solidFill>
                <a:uFill>
                  <a:solidFill>
                    <a:srgbClr val="0562C1"/>
                  </a:solidFill>
                </a:uFill>
                <a:latin typeface="Arial"/>
                <a:cs typeface="Arial"/>
                <a:hlinkClick r:id="rId3"/>
              </a:rPr>
              <a:t>lek2014@med.cornell.edu</a:t>
            </a:r>
            <a:endParaRPr sz="2000">
              <a:latin typeface="Arial"/>
              <a:cs typeface="Arial"/>
            </a:endParaRPr>
          </a:p>
        </p:txBody>
      </p:sp>
      <p:pic>
        <p:nvPicPr>
          <p:cNvPr id="5" name="object 5"/>
          <p:cNvPicPr/>
          <p:nvPr/>
        </p:nvPicPr>
        <p:blipFill>
          <a:blip r:embed="rId4" cstate="print"/>
          <a:stretch>
            <a:fillRect/>
          </a:stretch>
        </p:blipFill>
        <p:spPr>
          <a:xfrm>
            <a:off x="9982200" y="6269735"/>
            <a:ext cx="2066543" cy="42367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894588" y="1915668"/>
            <a:ext cx="8298745" cy="4689347"/>
            <a:chOff x="894588" y="1915668"/>
            <a:chExt cx="8298745" cy="4689347"/>
          </a:xfrm>
        </p:grpSpPr>
        <p:pic>
          <p:nvPicPr>
            <p:cNvPr id="3" name="object 3"/>
            <p:cNvPicPr/>
            <p:nvPr/>
          </p:nvPicPr>
          <p:blipFill>
            <a:blip r:embed="rId2" cstate="print"/>
            <a:stretch>
              <a:fillRect/>
            </a:stretch>
          </p:blipFill>
          <p:spPr>
            <a:xfrm>
              <a:off x="894588" y="1915668"/>
              <a:ext cx="7993379" cy="4689347"/>
            </a:xfrm>
            <a:prstGeom prst="rect">
              <a:avLst/>
            </a:prstGeom>
          </p:spPr>
        </p:pic>
        <p:sp>
          <p:nvSpPr>
            <p:cNvPr id="4" name="object 4"/>
            <p:cNvSpPr/>
            <p:nvPr/>
          </p:nvSpPr>
          <p:spPr>
            <a:xfrm>
              <a:off x="6484423" y="4811147"/>
              <a:ext cx="2708910" cy="140970"/>
            </a:xfrm>
            <a:custGeom>
              <a:avLst/>
              <a:gdLst/>
              <a:ahLst/>
              <a:cxnLst/>
              <a:rect l="l" t="t" r="r" b="b"/>
              <a:pathLst>
                <a:path w="2708909" h="140970">
                  <a:moveTo>
                    <a:pt x="2708567" y="140550"/>
                  </a:moveTo>
                  <a:lnTo>
                    <a:pt x="0" y="0"/>
                  </a:lnTo>
                </a:path>
              </a:pathLst>
            </a:custGeom>
            <a:ln w="57911">
              <a:solidFill>
                <a:srgbClr val="A10714"/>
              </a:solidFill>
            </a:ln>
          </p:spPr>
          <p:txBody>
            <a:bodyPr wrap="square" lIns="0" tIns="0" rIns="0" bIns="0" rtlCol="0"/>
            <a:lstStyle/>
            <a:p>
              <a:endParaRPr/>
            </a:p>
          </p:txBody>
        </p:sp>
        <p:sp>
          <p:nvSpPr>
            <p:cNvPr id="5" name="object 5"/>
            <p:cNvSpPr/>
            <p:nvPr/>
          </p:nvSpPr>
          <p:spPr>
            <a:xfrm>
              <a:off x="6339837" y="4725902"/>
              <a:ext cx="178435" cy="173990"/>
            </a:xfrm>
            <a:custGeom>
              <a:avLst/>
              <a:gdLst/>
              <a:ahLst/>
              <a:cxnLst/>
              <a:rect l="l" t="t" r="r" b="b"/>
              <a:pathLst>
                <a:path w="178434" h="173989">
                  <a:moveTo>
                    <a:pt x="178015" y="0"/>
                  </a:moveTo>
                  <a:lnTo>
                    <a:pt x="0" y="77749"/>
                  </a:lnTo>
                  <a:lnTo>
                    <a:pt x="168998" y="173507"/>
                  </a:lnTo>
                  <a:lnTo>
                    <a:pt x="178015" y="0"/>
                  </a:lnTo>
                  <a:close/>
                </a:path>
              </a:pathLst>
            </a:custGeom>
            <a:solidFill>
              <a:srgbClr val="A10714"/>
            </a:solidFill>
          </p:spPr>
          <p:txBody>
            <a:bodyPr wrap="square" lIns="0" tIns="0" rIns="0" bIns="0" rtlCol="0"/>
            <a:lstStyle/>
            <a:p>
              <a:endParaRPr/>
            </a:p>
          </p:txBody>
        </p:sp>
        <p:sp>
          <p:nvSpPr>
            <p:cNvPr id="6" name="object 6"/>
            <p:cNvSpPr/>
            <p:nvPr/>
          </p:nvSpPr>
          <p:spPr>
            <a:xfrm>
              <a:off x="6800640" y="4672608"/>
              <a:ext cx="2392045" cy="279400"/>
            </a:xfrm>
            <a:custGeom>
              <a:avLst/>
              <a:gdLst/>
              <a:ahLst/>
              <a:cxnLst/>
              <a:rect l="l" t="t" r="r" b="b"/>
              <a:pathLst>
                <a:path w="2392045" h="279400">
                  <a:moveTo>
                    <a:pt x="2391841" y="279311"/>
                  </a:moveTo>
                  <a:lnTo>
                    <a:pt x="0" y="0"/>
                  </a:lnTo>
                </a:path>
              </a:pathLst>
            </a:custGeom>
            <a:ln w="57912">
              <a:solidFill>
                <a:srgbClr val="A10714"/>
              </a:solidFill>
            </a:ln>
          </p:spPr>
          <p:txBody>
            <a:bodyPr wrap="square" lIns="0" tIns="0" rIns="0" bIns="0" rtlCol="0"/>
            <a:lstStyle/>
            <a:p>
              <a:endParaRPr/>
            </a:p>
          </p:txBody>
        </p:sp>
        <p:sp>
          <p:nvSpPr>
            <p:cNvPr id="7" name="object 7"/>
            <p:cNvSpPr/>
            <p:nvPr/>
          </p:nvSpPr>
          <p:spPr>
            <a:xfrm>
              <a:off x="6656832" y="4589692"/>
              <a:ext cx="182880" cy="172720"/>
            </a:xfrm>
            <a:custGeom>
              <a:avLst/>
              <a:gdLst/>
              <a:ahLst/>
              <a:cxnLst/>
              <a:rect l="l" t="t" r="r" b="b"/>
              <a:pathLst>
                <a:path w="182879" h="172720">
                  <a:moveTo>
                    <a:pt x="182638" y="0"/>
                  </a:moveTo>
                  <a:lnTo>
                    <a:pt x="0" y="66128"/>
                  </a:lnTo>
                  <a:lnTo>
                    <a:pt x="162483" y="172567"/>
                  </a:lnTo>
                  <a:lnTo>
                    <a:pt x="182638" y="0"/>
                  </a:lnTo>
                  <a:close/>
                </a:path>
              </a:pathLst>
            </a:custGeom>
            <a:solidFill>
              <a:srgbClr val="A10714"/>
            </a:solidFill>
          </p:spPr>
          <p:txBody>
            <a:bodyPr wrap="square" lIns="0" tIns="0" rIns="0" bIns="0" rtlCol="0"/>
            <a:lstStyle/>
            <a:p>
              <a:endParaRPr/>
            </a:p>
          </p:txBody>
        </p:sp>
      </p:grpSp>
      <p:sp>
        <p:nvSpPr>
          <p:cNvPr id="10" name="object 10"/>
          <p:cNvSpPr txBox="1"/>
          <p:nvPr/>
        </p:nvSpPr>
        <p:spPr>
          <a:xfrm>
            <a:off x="9283455" y="4777362"/>
            <a:ext cx="2860040" cy="574040"/>
          </a:xfrm>
          <a:prstGeom prst="rect">
            <a:avLst/>
          </a:prstGeom>
        </p:spPr>
        <p:txBody>
          <a:bodyPr vert="horz" wrap="square" lIns="0" tIns="12700" rIns="0" bIns="0" rtlCol="0">
            <a:spAutoFit/>
          </a:bodyPr>
          <a:lstStyle/>
          <a:p>
            <a:pPr marL="12700" marR="5080">
              <a:lnSpc>
                <a:spcPct val="100000"/>
              </a:lnSpc>
              <a:spcBef>
                <a:spcPts val="100"/>
              </a:spcBef>
            </a:pPr>
            <a:r>
              <a:rPr sz="1800" b="1" spc="-55" dirty="0">
                <a:latin typeface="Tahoma"/>
                <a:cs typeface="Tahoma"/>
              </a:rPr>
              <a:t>Weill</a:t>
            </a:r>
            <a:r>
              <a:rPr sz="1800" b="1" spc="20" dirty="0">
                <a:latin typeface="Tahoma"/>
                <a:cs typeface="Tahoma"/>
              </a:rPr>
              <a:t> </a:t>
            </a:r>
            <a:r>
              <a:rPr sz="1800" b="1" spc="-15" dirty="0">
                <a:latin typeface="Tahoma"/>
                <a:cs typeface="Tahoma"/>
              </a:rPr>
              <a:t>Cornell</a:t>
            </a:r>
            <a:r>
              <a:rPr sz="1800" b="1" spc="5" dirty="0">
                <a:latin typeface="Tahoma"/>
                <a:cs typeface="Tahoma"/>
              </a:rPr>
              <a:t> </a:t>
            </a:r>
            <a:r>
              <a:rPr sz="1800" b="1" spc="-35" dirty="0">
                <a:latin typeface="Tahoma"/>
                <a:cs typeface="Tahoma"/>
              </a:rPr>
              <a:t>housing </a:t>
            </a:r>
            <a:r>
              <a:rPr sz="1800" b="1" spc="-30" dirty="0">
                <a:latin typeface="Tahoma"/>
                <a:cs typeface="Tahoma"/>
              </a:rPr>
              <a:t> </a:t>
            </a:r>
            <a:r>
              <a:rPr sz="1800" b="1" spc="-55" dirty="0">
                <a:latin typeface="Tahoma"/>
                <a:cs typeface="Tahoma"/>
              </a:rPr>
              <a:t>(Riverwalk</a:t>
            </a:r>
            <a:r>
              <a:rPr sz="1800" b="1" spc="5" dirty="0">
                <a:latin typeface="Tahoma"/>
                <a:cs typeface="Tahoma"/>
              </a:rPr>
              <a:t> </a:t>
            </a:r>
            <a:r>
              <a:rPr sz="1800" b="1" spc="20" dirty="0">
                <a:latin typeface="Tahoma"/>
                <a:cs typeface="Tahoma"/>
              </a:rPr>
              <a:t>&amp;</a:t>
            </a:r>
            <a:r>
              <a:rPr sz="1800" b="1" spc="-15" dirty="0">
                <a:latin typeface="Tahoma"/>
                <a:cs typeface="Tahoma"/>
              </a:rPr>
              <a:t> </a:t>
            </a:r>
            <a:r>
              <a:rPr sz="1800" b="1" spc="-35" dirty="0">
                <a:latin typeface="Tahoma"/>
                <a:cs typeface="Tahoma"/>
              </a:rPr>
              <a:t>Southtown)</a:t>
            </a:r>
            <a:endParaRPr sz="1800">
              <a:latin typeface="Tahoma"/>
              <a:cs typeface="Tahoma"/>
            </a:endParaRPr>
          </a:p>
        </p:txBody>
      </p:sp>
      <p:sp>
        <p:nvSpPr>
          <p:cNvPr id="11" name="object 11"/>
          <p:cNvSpPr txBox="1"/>
          <p:nvPr/>
        </p:nvSpPr>
        <p:spPr>
          <a:xfrm>
            <a:off x="9124967" y="3786691"/>
            <a:ext cx="1898014"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Tahoma"/>
                <a:cs typeface="Tahoma"/>
              </a:rPr>
              <a:t>Roosevelt </a:t>
            </a:r>
            <a:r>
              <a:rPr sz="1800" b="1" spc="-75" dirty="0">
                <a:latin typeface="Tahoma"/>
                <a:cs typeface="Tahoma"/>
              </a:rPr>
              <a:t>Island</a:t>
            </a:r>
            <a:endParaRPr sz="1800" dirty="0">
              <a:latin typeface="Tahoma"/>
              <a:cs typeface="Tahoma"/>
            </a:endParaRPr>
          </a:p>
        </p:txBody>
      </p:sp>
      <p:sp>
        <p:nvSpPr>
          <p:cNvPr id="12" name="object 12"/>
          <p:cNvSpPr txBox="1"/>
          <p:nvPr/>
        </p:nvSpPr>
        <p:spPr>
          <a:xfrm>
            <a:off x="8921513" y="2478185"/>
            <a:ext cx="2520950" cy="574040"/>
          </a:xfrm>
          <a:prstGeom prst="rect">
            <a:avLst/>
          </a:prstGeom>
        </p:spPr>
        <p:txBody>
          <a:bodyPr vert="horz" wrap="square" lIns="0" tIns="12700" rIns="0" bIns="0" rtlCol="0">
            <a:spAutoFit/>
          </a:bodyPr>
          <a:lstStyle/>
          <a:p>
            <a:pPr marL="784860" marR="5080" indent="-772795">
              <a:lnSpc>
                <a:spcPct val="100000"/>
              </a:lnSpc>
              <a:spcBef>
                <a:spcPts val="100"/>
              </a:spcBef>
            </a:pPr>
            <a:r>
              <a:rPr sz="1800" b="1" spc="-55" dirty="0">
                <a:latin typeface="Tahoma"/>
                <a:cs typeface="Tahoma"/>
              </a:rPr>
              <a:t>Weill</a:t>
            </a:r>
            <a:r>
              <a:rPr sz="1800" b="1" spc="-15" dirty="0">
                <a:latin typeface="Tahoma"/>
                <a:cs typeface="Tahoma"/>
              </a:rPr>
              <a:t> Cornell</a:t>
            </a:r>
            <a:r>
              <a:rPr sz="1800" b="1" spc="-25" dirty="0">
                <a:latin typeface="Tahoma"/>
                <a:cs typeface="Tahoma"/>
              </a:rPr>
              <a:t> </a:t>
            </a:r>
            <a:r>
              <a:rPr sz="1800" b="1" spc="-20" dirty="0">
                <a:latin typeface="Tahoma"/>
                <a:cs typeface="Tahoma"/>
              </a:rPr>
              <a:t>Medicine </a:t>
            </a:r>
            <a:r>
              <a:rPr sz="1800" b="1" spc="-515" dirty="0">
                <a:latin typeface="Tahoma"/>
                <a:cs typeface="Tahoma"/>
              </a:rPr>
              <a:t> </a:t>
            </a:r>
            <a:r>
              <a:rPr sz="1800" b="1" spc="40" dirty="0">
                <a:latin typeface="Tahoma"/>
                <a:cs typeface="Tahoma"/>
              </a:rPr>
              <a:t>Campus</a:t>
            </a:r>
            <a:endParaRPr sz="1800" dirty="0">
              <a:latin typeface="Tahoma"/>
              <a:cs typeface="Tahoma"/>
            </a:endParaRPr>
          </a:p>
        </p:txBody>
      </p:sp>
      <p:grpSp>
        <p:nvGrpSpPr>
          <p:cNvPr id="13" name="object 13"/>
          <p:cNvGrpSpPr/>
          <p:nvPr/>
        </p:nvGrpSpPr>
        <p:grpSpPr>
          <a:xfrm>
            <a:off x="5673849" y="2750820"/>
            <a:ext cx="3401060" cy="626745"/>
            <a:chOff x="5673849" y="2750820"/>
            <a:chExt cx="3401060" cy="626745"/>
          </a:xfrm>
        </p:grpSpPr>
        <p:sp>
          <p:nvSpPr>
            <p:cNvPr id="14" name="object 14"/>
            <p:cNvSpPr/>
            <p:nvPr/>
          </p:nvSpPr>
          <p:spPr>
            <a:xfrm>
              <a:off x="5816814" y="2779776"/>
              <a:ext cx="3228975" cy="516890"/>
            </a:xfrm>
            <a:custGeom>
              <a:avLst/>
              <a:gdLst/>
              <a:ahLst/>
              <a:cxnLst/>
              <a:rect l="l" t="t" r="r" b="b"/>
              <a:pathLst>
                <a:path w="3228975" h="516889">
                  <a:moveTo>
                    <a:pt x="3228975" y="0"/>
                  </a:moveTo>
                  <a:lnTo>
                    <a:pt x="0" y="516369"/>
                  </a:lnTo>
                </a:path>
              </a:pathLst>
            </a:custGeom>
            <a:ln w="57912">
              <a:solidFill>
                <a:srgbClr val="A10714"/>
              </a:solidFill>
            </a:ln>
          </p:spPr>
          <p:txBody>
            <a:bodyPr wrap="square" lIns="0" tIns="0" rIns="0" bIns="0" rtlCol="0"/>
            <a:lstStyle/>
            <a:p>
              <a:endParaRPr/>
            </a:p>
          </p:txBody>
        </p:sp>
        <p:sp>
          <p:nvSpPr>
            <p:cNvPr id="15" name="object 15"/>
            <p:cNvSpPr/>
            <p:nvPr/>
          </p:nvSpPr>
          <p:spPr>
            <a:xfrm>
              <a:off x="5673849" y="3205784"/>
              <a:ext cx="185420" cy="172085"/>
            </a:xfrm>
            <a:custGeom>
              <a:avLst/>
              <a:gdLst/>
              <a:ahLst/>
              <a:cxnLst/>
              <a:rect l="l" t="t" r="r" b="b"/>
              <a:pathLst>
                <a:path w="185420" h="172085">
                  <a:moveTo>
                    <a:pt x="157835" y="0"/>
                  </a:moveTo>
                  <a:lnTo>
                    <a:pt x="0" y="113220"/>
                  </a:lnTo>
                  <a:lnTo>
                    <a:pt x="185280" y="171551"/>
                  </a:lnTo>
                  <a:lnTo>
                    <a:pt x="157835" y="0"/>
                  </a:lnTo>
                  <a:close/>
                </a:path>
              </a:pathLst>
            </a:custGeom>
            <a:solidFill>
              <a:srgbClr val="A10714"/>
            </a:solidFill>
          </p:spPr>
          <p:txBody>
            <a:bodyPr wrap="square" lIns="0" tIns="0" rIns="0" bIns="0" rtlCol="0"/>
            <a:lstStyle/>
            <a:p>
              <a:endParaRPr/>
            </a:p>
          </p:txBody>
        </p:sp>
      </p:grpSp>
      <p:sp>
        <p:nvSpPr>
          <p:cNvPr id="17" name="object 17"/>
          <p:cNvSpPr txBox="1"/>
          <p:nvPr/>
        </p:nvSpPr>
        <p:spPr>
          <a:xfrm>
            <a:off x="567055" y="1120048"/>
            <a:ext cx="11055985" cy="330835"/>
          </a:xfrm>
          <a:prstGeom prst="rect">
            <a:avLst/>
          </a:prstGeom>
        </p:spPr>
        <p:txBody>
          <a:bodyPr vert="horz" wrap="square" lIns="0" tIns="13335" rIns="0" bIns="0" rtlCol="0">
            <a:spAutoFit/>
          </a:bodyPr>
          <a:lstStyle/>
          <a:p>
            <a:pPr marL="12700">
              <a:lnSpc>
                <a:spcPct val="100000"/>
              </a:lnSpc>
              <a:spcBef>
                <a:spcPts val="105"/>
              </a:spcBef>
            </a:pPr>
            <a:r>
              <a:rPr sz="2000" b="1" spc="-55" dirty="0">
                <a:solidFill>
                  <a:srgbClr val="CF451F"/>
                </a:solidFill>
                <a:latin typeface="Tahoma"/>
                <a:cs typeface="Tahoma"/>
              </a:rPr>
              <a:t>Weill</a:t>
            </a:r>
            <a:r>
              <a:rPr sz="2000" b="1" spc="15" dirty="0">
                <a:solidFill>
                  <a:srgbClr val="CF451F"/>
                </a:solidFill>
                <a:latin typeface="Tahoma"/>
                <a:cs typeface="Tahoma"/>
              </a:rPr>
              <a:t> </a:t>
            </a:r>
            <a:r>
              <a:rPr sz="2000" b="1" spc="-15" dirty="0">
                <a:solidFill>
                  <a:srgbClr val="CF451F"/>
                </a:solidFill>
                <a:latin typeface="Tahoma"/>
                <a:cs typeface="Tahoma"/>
              </a:rPr>
              <a:t>Cornell</a:t>
            </a:r>
            <a:r>
              <a:rPr sz="2000" b="1" dirty="0">
                <a:solidFill>
                  <a:srgbClr val="CF451F"/>
                </a:solidFill>
                <a:latin typeface="Tahoma"/>
                <a:cs typeface="Tahoma"/>
              </a:rPr>
              <a:t> </a:t>
            </a:r>
            <a:r>
              <a:rPr sz="2000" b="1" spc="-20" dirty="0">
                <a:solidFill>
                  <a:srgbClr val="CF451F"/>
                </a:solidFill>
                <a:latin typeface="Tahoma"/>
                <a:cs typeface="Tahoma"/>
              </a:rPr>
              <a:t>Medicine</a:t>
            </a:r>
            <a:r>
              <a:rPr sz="2000" b="1" spc="10" dirty="0">
                <a:solidFill>
                  <a:srgbClr val="CF451F"/>
                </a:solidFill>
                <a:latin typeface="Tahoma"/>
                <a:cs typeface="Tahoma"/>
              </a:rPr>
              <a:t> </a:t>
            </a:r>
            <a:r>
              <a:rPr sz="2000" b="1" spc="-35" dirty="0">
                <a:solidFill>
                  <a:srgbClr val="CF451F"/>
                </a:solidFill>
                <a:latin typeface="Tahoma"/>
                <a:cs typeface="Tahoma"/>
              </a:rPr>
              <a:t>housing</a:t>
            </a:r>
            <a:r>
              <a:rPr sz="2000" b="1" spc="5" dirty="0">
                <a:solidFill>
                  <a:srgbClr val="CF451F"/>
                </a:solidFill>
                <a:latin typeface="Tahoma"/>
                <a:cs typeface="Tahoma"/>
              </a:rPr>
              <a:t> </a:t>
            </a:r>
            <a:r>
              <a:rPr sz="2000" b="1" spc="35" dirty="0">
                <a:solidFill>
                  <a:srgbClr val="CF451F"/>
                </a:solidFill>
                <a:latin typeface="Tahoma"/>
                <a:cs typeface="Tahoma"/>
              </a:rPr>
              <a:t>for</a:t>
            </a:r>
            <a:r>
              <a:rPr sz="2000" b="1" spc="20" dirty="0">
                <a:solidFill>
                  <a:srgbClr val="CF451F"/>
                </a:solidFill>
                <a:latin typeface="Tahoma"/>
                <a:cs typeface="Tahoma"/>
              </a:rPr>
              <a:t> </a:t>
            </a:r>
            <a:r>
              <a:rPr sz="2000" b="1" spc="25" dirty="0">
                <a:solidFill>
                  <a:srgbClr val="CF451F"/>
                </a:solidFill>
                <a:latin typeface="Tahoma"/>
                <a:cs typeface="Tahoma"/>
              </a:rPr>
              <a:t>postdoctoral</a:t>
            </a:r>
            <a:r>
              <a:rPr sz="2000" b="1" spc="-10" dirty="0">
                <a:solidFill>
                  <a:srgbClr val="CF451F"/>
                </a:solidFill>
                <a:latin typeface="Tahoma"/>
                <a:cs typeface="Tahoma"/>
              </a:rPr>
              <a:t> </a:t>
            </a:r>
            <a:r>
              <a:rPr sz="2000" b="1" spc="25" dirty="0">
                <a:solidFill>
                  <a:srgbClr val="CF451F"/>
                </a:solidFill>
                <a:latin typeface="Tahoma"/>
                <a:cs typeface="Tahoma"/>
              </a:rPr>
              <a:t>scholars</a:t>
            </a:r>
            <a:r>
              <a:rPr sz="2000" b="1" spc="-15" dirty="0">
                <a:solidFill>
                  <a:srgbClr val="CF451F"/>
                </a:solidFill>
                <a:latin typeface="Tahoma"/>
                <a:cs typeface="Tahoma"/>
              </a:rPr>
              <a:t> </a:t>
            </a:r>
            <a:r>
              <a:rPr sz="2000" b="1" spc="-10" dirty="0">
                <a:solidFill>
                  <a:srgbClr val="CF451F"/>
                </a:solidFill>
                <a:latin typeface="Tahoma"/>
                <a:cs typeface="Tahoma"/>
              </a:rPr>
              <a:t>is</a:t>
            </a:r>
            <a:r>
              <a:rPr sz="2000" b="1" spc="30" dirty="0">
                <a:solidFill>
                  <a:srgbClr val="CF451F"/>
                </a:solidFill>
                <a:latin typeface="Tahoma"/>
                <a:cs typeface="Tahoma"/>
              </a:rPr>
              <a:t> </a:t>
            </a:r>
            <a:r>
              <a:rPr sz="2000" b="1" spc="20" dirty="0">
                <a:solidFill>
                  <a:srgbClr val="CF451F"/>
                </a:solidFill>
                <a:latin typeface="Tahoma"/>
                <a:cs typeface="Tahoma"/>
              </a:rPr>
              <a:t>located</a:t>
            </a:r>
            <a:r>
              <a:rPr sz="2000" b="1" spc="-10" dirty="0">
                <a:solidFill>
                  <a:srgbClr val="CF451F"/>
                </a:solidFill>
                <a:latin typeface="Tahoma"/>
                <a:cs typeface="Tahoma"/>
              </a:rPr>
              <a:t> </a:t>
            </a:r>
            <a:r>
              <a:rPr sz="2000" b="1" spc="-25" dirty="0">
                <a:solidFill>
                  <a:srgbClr val="CF451F"/>
                </a:solidFill>
                <a:latin typeface="Tahoma"/>
                <a:cs typeface="Tahoma"/>
              </a:rPr>
              <a:t>on</a:t>
            </a:r>
            <a:r>
              <a:rPr sz="2000" b="1" spc="10" dirty="0">
                <a:solidFill>
                  <a:srgbClr val="CF451F"/>
                </a:solidFill>
                <a:latin typeface="Tahoma"/>
                <a:cs typeface="Tahoma"/>
              </a:rPr>
              <a:t> </a:t>
            </a:r>
            <a:r>
              <a:rPr sz="2000" b="1" dirty="0">
                <a:solidFill>
                  <a:srgbClr val="CF451F"/>
                </a:solidFill>
                <a:latin typeface="Tahoma"/>
                <a:cs typeface="Tahoma"/>
              </a:rPr>
              <a:t>Roosevelt</a:t>
            </a:r>
            <a:r>
              <a:rPr sz="2000" b="1" spc="-15" dirty="0">
                <a:solidFill>
                  <a:srgbClr val="CF451F"/>
                </a:solidFill>
                <a:latin typeface="Tahoma"/>
                <a:cs typeface="Tahoma"/>
              </a:rPr>
              <a:t> </a:t>
            </a:r>
            <a:r>
              <a:rPr sz="2000" b="1" spc="-75" dirty="0">
                <a:solidFill>
                  <a:srgbClr val="CF451F"/>
                </a:solidFill>
                <a:latin typeface="Tahoma"/>
                <a:cs typeface="Tahoma"/>
              </a:rPr>
              <a:t>Island</a:t>
            </a:r>
            <a:endParaRPr sz="2000" dirty="0">
              <a:latin typeface="Tahoma"/>
              <a:cs typeface="Tahoma"/>
            </a:endParaRPr>
          </a:p>
        </p:txBody>
      </p:sp>
      <p:sp>
        <p:nvSpPr>
          <p:cNvPr id="21" name="object 16">
            <a:extLst>
              <a:ext uri="{FF2B5EF4-FFF2-40B4-BE49-F238E27FC236}">
                <a16:creationId xmlns:a16="http://schemas.microsoft.com/office/drawing/2014/main" id="{B9A3DF76-A51F-C423-C674-0B68F46B549E}"/>
              </a:ext>
            </a:extLst>
          </p:cNvPr>
          <p:cNvSpPr txBox="1">
            <a:spLocks noGrp="1"/>
          </p:cNvSpPr>
          <p:nvPr>
            <p:ph type="title"/>
          </p:nvPr>
        </p:nvSpPr>
        <p:spPr>
          <a:xfrm>
            <a:off x="3901491" y="249977"/>
            <a:ext cx="3544716" cy="443070"/>
          </a:xfrm>
          <a:prstGeom prst="rect">
            <a:avLst/>
          </a:prstGeom>
        </p:spPr>
        <p:txBody>
          <a:bodyPr vert="horz" wrap="square" lIns="0" tIns="12065" rIns="0" bIns="0" rtlCol="0">
            <a:spAutoFit/>
          </a:bodyPr>
          <a:lstStyle/>
          <a:p>
            <a:pPr marL="12700">
              <a:lnSpc>
                <a:spcPct val="100000"/>
              </a:lnSpc>
              <a:spcBef>
                <a:spcPts val="95"/>
              </a:spcBef>
            </a:pPr>
            <a:r>
              <a:rPr lang="en-US" spc="-160" dirty="0"/>
              <a:t>Postdoctoral </a:t>
            </a:r>
            <a:r>
              <a:rPr spc="-160" dirty="0"/>
              <a:t>H</a:t>
            </a:r>
            <a:r>
              <a:rPr spc="20" dirty="0"/>
              <a:t>o</a:t>
            </a:r>
            <a:r>
              <a:rPr dirty="0"/>
              <a:t>u</a:t>
            </a:r>
            <a:r>
              <a:rPr spc="10" dirty="0"/>
              <a:t>s</a:t>
            </a:r>
            <a:r>
              <a:rPr spc="-95" dirty="0"/>
              <a:t>ing</a:t>
            </a:r>
            <a:r>
              <a:rPr lang="en-US" spc="-95" dirty="0"/>
              <a:t> </a:t>
            </a:r>
            <a:endParaRPr spc="-95"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88434" y="0"/>
            <a:ext cx="4214495" cy="767080"/>
          </a:xfrm>
          <a:prstGeom prst="rect">
            <a:avLst/>
          </a:prstGeom>
        </p:spPr>
        <p:txBody>
          <a:bodyPr vert="horz" wrap="square" lIns="0" tIns="12065" rIns="0" bIns="0" rtlCol="0">
            <a:spAutoFit/>
          </a:bodyPr>
          <a:lstStyle/>
          <a:p>
            <a:pPr marL="635" algn="ctr">
              <a:lnSpc>
                <a:spcPct val="100000"/>
              </a:lnSpc>
              <a:spcBef>
                <a:spcPts val="95"/>
              </a:spcBef>
            </a:pPr>
            <a:r>
              <a:rPr spc="-50" dirty="0"/>
              <a:t>Find</a:t>
            </a:r>
            <a:r>
              <a:rPr spc="20" dirty="0"/>
              <a:t> </a:t>
            </a:r>
            <a:r>
              <a:rPr spc="5" dirty="0"/>
              <a:t>us</a:t>
            </a:r>
            <a:r>
              <a:rPr spc="30" dirty="0"/>
              <a:t> </a:t>
            </a:r>
            <a:r>
              <a:rPr spc="-40" dirty="0"/>
              <a:t>on</a:t>
            </a:r>
            <a:r>
              <a:rPr spc="5" dirty="0"/>
              <a:t> </a:t>
            </a:r>
            <a:r>
              <a:rPr spc="-25" dirty="0"/>
              <a:t>the</a:t>
            </a:r>
            <a:r>
              <a:rPr spc="35" dirty="0"/>
              <a:t> </a:t>
            </a:r>
            <a:r>
              <a:rPr spc="-55" dirty="0"/>
              <a:t>web</a:t>
            </a:r>
          </a:p>
          <a:p>
            <a:pPr algn="ctr">
              <a:lnSpc>
                <a:spcPct val="100000"/>
              </a:lnSpc>
              <a:spcBef>
                <a:spcPts val="80"/>
              </a:spcBef>
            </a:pPr>
            <a:r>
              <a:rPr sz="2000" u="sng" spc="-65" dirty="0">
                <a:solidFill>
                  <a:srgbClr val="0562C1"/>
                </a:solidFill>
                <a:uFill>
                  <a:solidFill>
                    <a:srgbClr val="0562C1"/>
                  </a:solidFill>
                </a:uFill>
                <a:hlinkClick r:id="rId2"/>
              </a:rPr>
              <a:t>http://weill.cornell.edu/postdocs/</a:t>
            </a:r>
            <a:endParaRPr sz="2000"/>
          </a:p>
        </p:txBody>
      </p:sp>
      <p:pic>
        <p:nvPicPr>
          <p:cNvPr id="3" name="object 3"/>
          <p:cNvPicPr/>
          <p:nvPr/>
        </p:nvPicPr>
        <p:blipFill>
          <a:blip r:embed="rId3" cstate="print"/>
          <a:stretch>
            <a:fillRect/>
          </a:stretch>
        </p:blipFill>
        <p:spPr>
          <a:xfrm>
            <a:off x="9982200" y="6269735"/>
            <a:ext cx="2066543" cy="423671"/>
          </a:xfrm>
          <a:prstGeom prst="rect">
            <a:avLst/>
          </a:prstGeom>
        </p:spPr>
      </p:pic>
      <p:pic>
        <p:nvPicPr>
          <p:cNvPr id="4" name="object 4"/>
          <p:cNvPicPr/>
          <p:nvPr/>
        </p:nvPicPr>
        <p:blipFill>
          <a:blip r:embed="rId4" cstate="print"/>
          <a:stretch>
            <a:fillRect/>
          </a:stretch>
        </p:blipFill>
        <p:spPr>
          <a:xfrm>
            <a:off x="1066800" y="1083563"/>
            <a:ext cx="10058399" cy="4933187"/>
          </a:xfrm>
          <a:prstGeom prst="rect">
            <a:avLst/>
          </a:prstGeom>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6858000"/>
          </a:xfrm>
          <a:prstGeom prst="rect">
            <a:avLst/>
          </a:prstGeom>
        </p:spPr>
      </p:pic>
      <p:sp>
        <p:nvSpPr>
          <p:cNvPr id="3" name="object 3"/>
          <p:cNvSpPr txBox="1"/>
          <p:nvPr/>
        </p:nvSpPr>
        <p:spPr>
          <a:xfrm>
            <a:off x="114311" y="2792674"/>
            <a:ext cx="4500880" cy="1031240"/>
          </a:xfrm>
          <a:prstGeom prst="rect">
            <a:avLst/>
          </a:prstGeom>
        </p:spPr>
        <p:txBody>
          <a:bodyPr vert="horz" wrap="square" lIns="0" tIns="12700" rIns="0" bIns="0" rtlCol="0">
            <a:spAutoFit/>
          </a:bodyPr>
          <a:lstStyle/>
          <a:p>
            <a:pPr marL="12700">
              <a:lnSpc>
                <a:spcPct val="100000"/>
              </a:lnSpc>
              <a:spcBef>
                <a:spcPts val="100"/>
              </a:spcBef>
            </a:pPr>
            <a:r>
              <a:rPr sz="6600" b="1" dirty="0">
                <a:solidFill>
                  <a:srgbClr val="A10714"/>
                </a:solidFill>
                <a:latin typeface="Arial"/>
                <a:cs typeface="Arial"/>
              </a:rPr>
              <a:t>Life</a:t>
            </a:r>
            <a:r>
              <a:rPr sz="6600" b="1" spc="-35" dirty="0">
                <a:solidFill>
                  <a:srgbClr val="A10714"/>
                </a:solidFill>
                <a:latin typeface="Arial"/>
                <a:cs typeface="Arial"/>
              </a:rPr>
              <a:t> </a:t>
            </a:r>
            <a:r>
              <a:rPr sz="6600" b="1" dirty="0">
                <a:solidFill>
                  <a:srgbClr val="A10714"/>
                </a:solidFill>
                <a:latin typeface="Arial"/>
                <a:cs typeface="Arial"/>
              </a:rPr>
              <a:t>in</a:t>
            </a:r>
            <a:r>
              <a:rPr sz="6600" b="1" spc="-35" dirty="0">
                <a:solidFill>
                  <a:srgbClr val="A10714"/>
                </a:solidFill>
                <a:latin typeface="Arial"/>
                <a:cs typeface="Arial"/>
              </a:rPr>
              <a:t> </a:t>
            </a:r>
            <a:r>
              <a:rPr sz="6600" b="1" spc="-5" dirty="0">
                <a:solidFill>
                  <a:srgbClr val="A10714"/>
                </a:solidFill>
                <a:latin typeface="Arial"/>
                <a:cs typeface="Arial"/>
              </a:rPr>
              <a:t>NYC</a:t>
            </a:r>
            <a:endParaRPr sz="6600">
              <a:latin typeface="Arial"/>
              <a:cs typeface="Arial"/>
            </a:endParaRPr>
          </a:p>
        </p:txBody>
      </p:sp>
      <p:sp>
        <p:nvSpPr>
          <p:cNvPr id="4" name="object 4"/>
          <p:cNvSpPr txBox="1"/>
          <p:nvPr/>
        </p:nvSpPr>
        <p:spPr>
          <a:xfrm>
            <a:off x="762853" y="166556"/>
            <a:ext cx="2787015" cy="958215"/>
          </a:xfrm>
          <a:prstGeom prst="rect">
            <a:avLst/>
          </a:prstGeom>
        </p:spPr>
        <p:txBody>
          <a:bodyPr vert="horz" wrap="square" lIns="0" tIns="177165" rIns="0" bIns="0" rtlCol="0">
            <a:spAutoFit/>
          </a:bodyPr>
          <a:lstStyle/>
          <a:p>
            <a:pPr marL="12700" marR="5080">
              <a:lnSpc>
                <a:spcPct val="70000"/>
              </a:lnSpc>
              <a:spcBef>
                <a:spcPts val="1395"/>
              </a:spcBef>
            </a:pPr>
            <a:r>
              <a:rPr sz="3600" b="1" spc="-15" dirty="0">
                <a:solidFill>
                  <a:srgbClr val="A10714"/>
                </a:solidFill>
                <a:latin typeface="Arial"/>
                <a:cs typeface="Arial"/>
              </a:rPr>
              <a:t>Weill</a:t>
            </a:r>
            <a:r>
              <a:rPr sz="3600" b="1" spc="-80" dirty="0">
                <a:solidFill>
                  <a:srgbClr val="A10714"/>
                </a:solidFill>
                <a:latin typeface="Arial"/>
                <a:cs typeface="Arial"/>
              </a:rPr>
              <a:t> </a:t>
            </a:r>
            <a:r>
              <a:rPr sz="3600" b="1" spc="-5" dirty="0">
                <a:solidFill>
                  <a:srgbClr val="A10714"/>
                </a:solidFill>
                <a:latin typeface="Arial"/>
                <a:cs typeface="Arial"/>
              </a:rPr>
              <a:t>Cornell </a:t>
            </a:r>
            <a:r>
              <a:rPr sz="3600" b="1" spc="-985" dirty="0">
                <a:solidFill>
                  <a:srgbClr val="A10714"/>
                </a:solidFill>
                <a:latin typeface="Arial"/>
                <a:cs typeface="Arial"/>
              </a:rPr>
              <a:t> </a:t>
            </a:r>
            <a:r>
              <a:rPr sz="3600" b="1" spc="-5" dirty="0">
                <a:solidFill>
                  <a:srgbClr val="E87721"/>
                </a:solidFill>
                <a:latin typeface="Arial"/>
                <a:cs typeface="Arial"/>
              </a:rPr>
              <a:t>Medicine</a:t>
            </a:r>
            <a:endParaRPr sz="3600">
              <a:latin typeface="Arial"/>
              <a:cs typeface="Arial"/>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36746" y="257464"/>
            <a:ext cx="5316855" cy="452120"/>
          </a:xfrm>
          <a:prstGeom prst="rect">
            <a:avLst/>
          </a:prstGeom>
        </p:spPr>
        <p:txBody>
          <a:bodyPr vert="horz" wrap="square" lIns="0" tIns="12065" rIns="0" bIns="0" rtlCol="0">
            <a:spAutoFit/>
          </a:bodyPr>
          <a:lstStyle/>
          <a:p>
            <a:pPr marL="12700">
              <a:lnSpc>
                <a:spcPct val="100000"/>
              </a:lnSpc>
              <a:spcBef>
                <a:spcPts val="95"/>
              </a:spcBef>
            </a:pPr>
            <a:r>
              <a:rPr spc="15" dirty="0"/>
              <a:t>What</a:t>
            </a:r>
            <a:r>
              <a:rPr spc="45" dirty="0"/>
              <a:t> </a:t>
            </a:r>
            <a:r>
              <a:rPr spc="30" dirty="0"/>
              <a:t>to</a:t>
            </a:r>
            <a:r>
              <a:rPr spc="25" dirty="0"/>
              <a:t> do </a:t>
            </a:r>
            <a:r>
              <a:rPr spc="-25" dirty="0"/>
              <a:t>the</a:t>
            </a:r>
            <a:r>
              <a:rPr spc="30" dirty="0"/>
              <a:t> </a:t>
            </a:r>
            <a:r>
              <a:rPr spc="25" dirty="0"/>
              <a:t>first</a:t>
            </a:r>
            <a:r>
              <a:rPr spc="35" dirty="0"/>
              <a:t> </a:t>
            </a:r>
            <a:r>
              <a:rPr spc="-30" dirty="0"/>
              <a:t>few</a:t>
            </a:r>
            <a:r>
              <a:rPr spc="45" dirty="0"/>
              <a:t> </a:t>
            </a:r>
            <a:r>
              <a:rPr spc="70" dirty="0"/>
              <a:t>days</a:t>
            </a:r>
          </a:p>
        </p:txBody>
      </p:sp>
      <p:sp>
        <p:nvSpPr>
          <p:cNvPr id="3" name="object 3"/>
          <p:cNvSpPr txBox="1"/>
          <p:nvPr/>
        </p:nvSpPr>
        <p:spPr>
          <a:xfrm>
            <a:off x="942451" y="879528"/>
            <a:ext cx="9052560" cy="4448175"/>
          </a:xfrm>
          <a:prstGeom prst="rect">
            <a:avLst/>
          </a:prstGeom>
        </p:spPr>
        <p:txBody>
          <a:bodyPr vert="horz" wrap="square" lIns="0" tIns="12700" rIns="0" bIns="0" rtlCol="0">
            <a:spAutoFit/>
          </a:bodyPr>
          <a:lstStyle/>
          <a:p>
            <a:pPr marL="1254760" algn="ctr">
              <a:lnSpc>
                <a:spcPct val="100000"/>
              </a:lnSpc>
              <a:spcBef>
                <a:spcPts val="100"/>
              </a:spcBef>
            </a:pPr>
            <a:r>
              <a:rPr sz="2400" b="1" spc="-45" dirty="0">
                <a:solidFill>
                  <a:srgbClr val="CF451F"/>
                </a:solidFill>
                <a:latin typeface="Tahoma"/>
                <a:cs typeface="Tahoma"/>
              </a:rPr>
              <a:t>Orienting</a:t>
            </a:r>
            <a:r>
              <a:rPr sz="2400" b="1" dirty="0">
                <a:solidFill>
                  <a:srgbClr val="CF451F"/>
                </a:solidFill>
                <a:latin typeface="Tahoma"/>
                <a:cs typeface="Tahoma"/>
              </a:rPr>
              <a:t> </a:t>
            </a:r>
            <a:r>
              <a:rPr sz="2400" b="1" spc="25" dirty="0">
                <a:solidFill>
                  <a:srgbClr val="CF451F"/>
                </a:solidFill>
                <a:latin typeface="Tahoma"/>
                <a:cs typeface="Tahoma"/>
              </a:rPr>
              <a:t>to</a:t>
            </a:r>
            <a:r>
              <a:rPr sz="2400" b="1" spc="20" dirty="0">
                <a:solidFill>
                  <a:srgbClr val="CF451F"/>
                </a:solidFill>
                <a:latin typeface="Tahoma"/>
                <a:cs typeface="Tahoma"/>
              </a:rPr>
              <a:t> </a:t>
            </a:r>
            <a:r>
              <a:rPr sz="2400" b="1" spc="-95" dirty="0">
                <a:solidFill>
                  <a:srgbClr val="CF451F"/>
                </a:solidFill>
                <a:latin typeface="Tahoma"/>
                <a:cs typeface="Tahoma"/>
              </a:rPr>
              <a:t>New</a:t>
            </a:r>
            <a:r>
              <a:rPr sz="2400" b="1" spc="-10" dirty="0">
                <a:solidFill>
                  <a:srgbClr val="CF451F"/>
                </a:solidFill>
                <a:latin typeface="Tahoma"/>
                <a:cs typeface="Tahoma"/>
              </a:rPr>
              <a:t> </a:t>
            </a:r>
            <a:r>
              <a:rPr sz="2400" b="1" spc="10" dirty="0">
                <a:solidFill>
                  <a:srgbClr val="CF451F"/>
                </a:solidFill>
                <a:latin typeface="Tahoma"/>
                <a:cs typeface="Tahoma"/>
              </a:rPr>
              <a:t>York</a:t>
            </a:r>
            <a:r>
              <a:rPr sz="2400" b="1" spc="15" dirty="0">
                <a:solidFill>
                  <a:srgbClr val="CF451F"/>
                </a:solidFill>
                <a:latin typeface="Tahoma"/>
                <a:cs typeface="Tahoma"/>
              </a:rPr>
              <a:t> </a:t>
            </a:r>
            <a:r>
              <a:rPr sz="2400" b="1" spc="35" dirty="0">
                <a:solidFill>
                  <a:srgbClr val="CF451F"/>
                </a:solidFill>
                <a:latin typeface="Tahoma"/>
                <a:cs typeface="Tahoma"/>
              </a:rPr>
              <a:t>City</a:t>
            </a:r>
            <a:endParaRPr sz="2400">
              <a:latin typeface="Tahoma"/>
              <a:cs typeface="Tahoma"/>
            </a:endParaRPr>
          </a:p>
          <a:p>
            <a:pPr>
              <a:lnSpc>
                <a:spcPct val="100000"/>
              </a:lnSpc>
              <a:spcBef>
                <a:spcPts val="30"/>
              </a:spcBef>
            </a:pPr>
            <a:endParaRPr sz="3800">
              <a:latin typeface="Tahoma"/>
              <a:cs typeface="Tahoma"/>
            </a:endParaRPr>
          </a:p>
          <a:p>
            <a:pPr marL="1179195" algn="ctr">
              <a:lnSpc>
                <a:spcPct val="100000"/>
              </a:lnSpc>
            </a:pPr>
            <a:r>
              <a:rPr sz="2000" b="1" spc="-40" dirty="0">
                <a:latin typeface="Tahoma"/>
                <a:cs typeface="Tahoma"/>
              </a:rPr>
              <a:t>Using</a:t>
            </a:r>
            <a:r>
              <a:rPr sz="2000" b="1" spc="-10" dirty="0">
                <a:latin typeface="Tahoma"/>
                <a:cs typeface="Tahoma"/>
              </a:rPr>
              <a:t> </a:t>
            </a:r>
            <a:r>
              <a:rPr sz="2000" b="1" spc="-15" dirty="0">
                <a:latin typeface="Tahoma"/>
                <a:cs typeface="Tahoma"/>
              </a:rPr>
              <a:t>the</a:t>
            </a:r>
            <a:r>
              <a:rPr sz="2000" b="1" spc="15" dirty="0">
                <a:latin typeface="Tahoma"/>
                <a:cs typeface="Tahoma"/>
              </a:rPr>
              <a:t> </a:t>
            </a:r>
            <a:r>
              <a:rPr sz="2000" b="1" spc="-35" dirty="0">
                <a:latin typeface="Tahoma"/>
                <a:cs typeface="Tahoma"/>
              </a:rPr>
              <a:t>subway/tram/bus</a:t>
            </a:r>
            <a:r>
              <a:rPr sz="2000" b="1" spc="-10" dirty="0">
                <a:latin typeface="Tahoma"/>
                <a:cs typeface="Tahoma"/>
              </a:rPr>
              <a:t> </a:t>
            </a:r>
            <a:r>
              <a:rPr sz="2000" b="1" spc="-15" dirty="0">
                <a:latin typeface="Tahoma"/>
                <a:cs typeface="Tahoma"/>
              </a:rPr>
              <a:t>daily </a:t>
            </a:r>
            <a:r>
              <a:rPr sz="2000" b="1" spc="20" dirty="0">
                <a:latin typeface="Tahoma"/>
                <a:cs typeface="Tahoma"/>
              </a:rPr>
              <a:t>to</a:t>
            </a:r>
            <a:r>
              <a:rPr sz="2000" b="1" spc="10" dirty="0">
                <a:latin typeface="Tahoma"/>
                <a:cs typeface="Tahoma"/>
              </a:rPr>
              <a:t> travel</a:t>
            </a:r>
            <a:r>
              <a:rPr sz="2000" b="1" spc="-10" dirty="0">
                <a:latin typeface="Tahoma"/>
                <a:cs typeface="Tahoma"/>
              </a:rPr>
              <a:t> </a:t>
            </a:r>
            <a:r>
              <a:rPr sz="2000" b="1" spc="20" dirty="0">
                <a:latin typeface="Tahoma"/>
                <a:cs typeface="Tahoma"/>
              </a:rPr>
              <a:t>to</a:t>
            </a:r>
            <a:r>
              <a:rPr sz="2000" b="1" spc="10" dirty="0">
                <a:latin typeface="Tahoma"/>
                <a:cs typeface="Tahoma"/>
              </a:rPr>
              <a:t> </a:t>
            </a:r>
            <a:r>
              <a:rPr sz="2000" b="1" dirty="0">
                <a:latin typeface="Tahoma"/>
                <a:cs typeface="Tahoma"/>
              </a:rPr>
              <a:t>your</a:t>
            </a:r>
            <a:r>
              <a:rPr sz="2000" b="1" spc="5" dirty="0">
                <a:latin typeface="Tahoma"/>
                <a:cs typeface="Tahoma"/>
              </a:rPr>
              <a:t> </a:t>
            </a:r>
            <a:r>
              <a:rPr sz="2000" b="1" spc="-10" dirty="0">
                <a:latin typeface="Tahoma"/>
                <a:cs typeface="Tahoma"/>
              </a:rPr>
              <a:t>lab?</a:t>
            </a:r>
            <a:endParaRPr sz="2000">
              <a:latin typeface="Tahoma"/>
              <a:cs typeface="Tahoma"/>
            </a:endParaRPr>
          </a:p>
          <a:p>
            <a:pPr>
              <a:lnSpc>
                <a:spcPct val="100000"/>
              </a:lnSpc>
              <a:spcBef>
                <a:spcPts val="55"/>
              </a:spcBef>
            </a:pPr>
            <a:endParaRPr sz="3700">
              <a:latin typeface="Tahoma"/>
              <a:cs typeface="Tahoma"/>
            </a:endParaRPr>
          </a:p>
          <a:p>
            <a:pPr marL="12700">
              <a:lnSpc>
                <a:spcPct val="100000"/>
              </a:lnSpc>
            </a:pPr>
            <a:r>
              <a:rPr sz="2000" u="sng" spc="100" dirty="0">
                <a:solidFill>
                  <a:srgbClr val="0562C1"/>
                </a:solidFill>
                <a:uFill>
                  <a:solidFill>
                    <a:srgbClr val="0562C1"/>
                  </a:solidFill>
                </a:uFill>
                <a:latin typeface="Arial"/>
                <a:cs typeface="Arial"/>
                <a:hlinkClick r:id="rId2"/>
              </a:rPr>
              <a:t>Metropolitan</a:t>
            </a:r>
            <a:r>
              <a:rPr sz="2000" u="sng" dirty="0">
                <a:solidFill>
                  <a:srgbClr val="0562C1"/>
                </a:solidFill>
                <a:uFill>
                  <a:solidFill>
                    <a:srgbClr val="0562C1"/>
                  </a:solidFill>
                </a:uFill>
                <a:latin typeface="Arial"/>
                <a:cs typeface="Arial"/>
                <a:hlinkClick r:id="rId2"/>
              </a:rPr>
              <a:t> </a:t>
            </a:r>
            <a:r>
              <a:rPr sz="2000" u="sng" spc="125" dirty="0">
                <a:solidFill>
                  <a:srgbClr val="0562C1"/>
                </a:solidFill>
                <a:uFill>
                  <a:solidFill>
                    <a:srgbClr val="0562C1"/>
                  </a:solidFill>
                </a:uFill>
                <a:latin typeface="Arial"/>
                <a:cs typeface="Arial"/>
                <a:hlinkClick r:id="rId2"/>
              </a:rPr>
              <a:t>Transport</a:t>
            </a:r>
            <a:r>
              <a:rPr sz="2000" u="sng" spc="-15" dirty="0">
                <a:solidFill>
                  <a:srgbClr val="0562C1"/>
                </a:solidFill>
                <a:uFill>
                  <a:solidFill>
                    <a:srgbClr val="0562C1"/>
                  </a:solidFill>
                </a:uFill>
                <a:latin typeface="Arial"/>
                <a:cs typeface="Arial"/>
                <a:hlinkClick r:id="rId2"/>
              </a:rPr>
              <a:t> </a:t>
            </a:r>
            <a:r>
              <a:rPr sz="2000" u="sng" spc="130" dirty="0">
                <a:solidFill>
                  <a:srgbClr val="0562C1"/>
                </a:solidFill>
                <a:uFill>
                  <a:solidFill>
                    <a:srgbClr val="0562C1"/>
                  </a:solidFill>
                </a:uFill>
                <a:latin typeface="Arial"/>
                <a:cs typeface="Arial"/>
                <a:hlinkClick r:id="rId2"/>
              </a:rPr>
              <a:t>Authority</a:t>
            </a:r>
            <a:r>
              <a:rPr sz="2000" spc="-20" dirty="0">
                <a:solidFill>
                  <a:srgbClr val="0562C1"/>
                </a:solidFill>
                <a:latin typeface="Arial"/>
                <a:cs typeface="Arial"/>
                <a:hlinkClick r:id="rId2"/>
              </a:rPr>
              <a:t> </a:t>
            </a:r>
            <a:r>
              <a:rPr sz="2000" spc="25" dirty="0">
                <a:latin typeface="Arial"/>
                <a:cs typeface="Arial"/>
              </a:rPr>
              <a:t>(MTA)</a:t>
            </a:r>
            <a:endParaRPr sz="2000">
              <a:latin typeface="Arial"/>
              <a:cs typeface="Arial"/>
            </a:endParaRPr>
          </a:p>
          <a:p>
            <a:pPr marL="756285" indent="-287020">
              <a:lnSpc>
                <a:spcPct val="100000"/>
              </a:lnSpc>
              <a:spcBef>
                <a:spcPts val="1200"/>
              </a:spcBef>
              <a:buChar char="•"/>
              <a:tabLst>
                <a:tab pos="756285" algn="l"/>
                <a:tab pos="756920" algn="l"/>
              </a:tabLst>
            </a:pPr>
            <a:r>
              <a:rPr sz="2000" spc="90" dirty="0">
                <a:latin typeface="Arial"/>
                <a:cs typeface="Arial"/>
              </a:rPr>
              <a:t>Obtain</a:t>
            </a:r>
            <a:r>
              <a:rPr sz="2000" spc="-20" dirty="0">
                <a:latin typeface="Arial"/>
                <a:cs typeface="Arial"/>
              </a:rPr>
              <a:t> </a:t>
            </a:r>
            <a:r>
              <a:rPr sz="2000" spc="110" dirty="0">
                <a:latin typeface="Arial"/>
                <a:cs typeface="Arial"/>
              </a:rPr>
              <a:t>a</a:t>
            </a:r>
            <a:r>
              <a:rPr sz="2000" spc="-10" dirty="0">
                <a:solidFill>
                  <a:srgbClr val="0562C1"/>
                </a:solidFill>
                <a:latin typeface="Arial"/>
                <a:cs typeface="Arial"/>
              </a:rPr>
              <a:t> </a:t>
            </a:r>
            <a:r>
              <a:rPr sz="2000" u="sng" spc="110" dirty="0">
                <a:solidFill>
                  <a:srgbClr val="0562C1"/>
                </a:solidFill>
                <a:uFill>
                  <a:solidFill>
                    <a:srgbClr val="0562C1"/>
                  </a:solidFill>
                </a:uFill>
                <a:latin typeface="Arial"/>
                <a:cs typeface="Arial"/>
                <a:hlinkClick r:id="rId2"/>
              </a:rPr>
              <a:t>MetroCard</a:t>
            </a:r>
            <a:endParaRPr sz="2000">
              <a:latin typeface="Arial"/>
              <a:cs typeface="Arial"/>
            </a:endParaRPr>
          </a:p>
          <a:p>
            <a:pPr marL="756285" indent="-287020">
              <a:lnSpc>
                <a:spcPct val="100000"/>
              </a:lnSpc>
              <a:spcBef>
                <a:spcPts val="1200"/>
              </a:spcBef>
              <a:buChar char="•"/>
              <a:tabLst>
                <a:tab pos="756285" algn="l"/>
                <a:tab pos="756920" algn="l"/>
              </a:tabLst>
            </a:pPr>
            <a:r>
              <a:rPr sz="2000" spc="100" dirty="0">
                <a:latin typeface="Arial"/>
                <a:cs typeface="Arial"/>
              </a:rPr>
              <a:t>Subway</a:t>
            </a:r>
            <a:r>
              <a:rPr sz="2000" spc="-50" dirty="0">
                <a:solidFill>
                  <a:srgbClr val="0562C1"/>
                </a:solidFill>
                <a:latin typeface="Arial"/>
                <a:cs typeface="Arial"/>
              </a:rPr>
              <a:t> </a:t>
            </a:r>
            <a:r>
              <a:rPr sz="2000" u="sng" spc="165" dirty="0">
                <a:solidFill>
                  <a:srgbClr val="0562C1"/>
                </a:solidFill>
                <a:uFill>
                  <a:solidFill>
                    <a:srgbClr val="0562C1"/>
                  </a:solidFill>
                </a:uFill>
                <a:latin typeface="Arial"/>
                <a:cs typeface="Arial"/>
                <a:hlinkClick r:id="rId3"/>
              </a:rPr>
              <a:t>map</a:t>
            </a:r>
            <a:endParaRPr sz="2000">
              <a:latin typeface="Arial"/>
              <a:cs typeface="Arial"/>
            </a:endParaRPr>
          </a:p>
          <a:p>
            <a:pPr marL="756285" indent="-287020">
              <a:lnSpc>
                <a:spcPct val="100000"/>
              </a:lnSpc>
              <a:spcBef>
                <a:spcPts val="1200"/>
              </a:spcBef>
              <a:buChar char="•"/>
              <a:tabLst>
                <a:tab pos="756285" algn="l"/>
                <a:tab pos="756920" algn="l"/>
              </a:tabLst>
            </a:pPr>
            <a:r>
              <a:rPr sz="2000" spc="80" dirty="0">
                <a:latin typeface="Arial"/>
                <a:cs typeface="Arial"/>
              </a:rPr>
              <a:t>Info</a:t>
            </a:r>
            <a:r>
              <a:rPr sz="2000" spc="-25" dirty="0">
                <a:latin typeface="Arial"/>
                <a:cs typeface="Arial"/>
              </a:rPr>
              <a:t> </a:t>
            </a:r>
            <a:r>
              <a:rPr sz="2000" spc="65" dirty="0">
                <a:latin typeface="Arial"/>
                <a:cs typeface="Arial"/>
              </a:rPr>
              <a:t>including</a:t>
            </a:r>
            <a:r>
              <a:rPr sz="2000" spc="-20" dirty="0">
                <a:latin typeface="Arial"/>
                <a:cs typeface="Arial"/>
              </a:rPr>
              <a:t> </a:t>
            </a:r>
            <a:r>
              <a:rPr sz="2000" spc="130" dirty="0">
                <a:latin typeface="Arial"/>
                <a:cs typeface="Arial"/>
              </a:rPr>
              <a:t>trip</a:t>
            </a:r>
            <a:r>
              <a:rPr sz="2000" dirty="0">
                <a:latin typeface="Arial"/>
                <a:cs typeface="Arial"/>
              </a:rPr>
              <a:t> </a:t>
            </a:r>
            <a:r>
              <a:rPr sz="2000" spc="90" dirty="0">
                <a:latin typeface="Arial"/>
                <a:cs typeface="Arial"/>
              </a:rPr>
              <a:t>planner</a:t>
            </a:r>
            <a:r>
              <a:rPr sz="2000" spc="-30" dirty="0">
                <a:solidFill>
                  <a:srgbClr val="0562C1"/>
                </a:solidFill>
                <a:latin typeface="Arial"/>
                <a:cs typeface="Arial"/>
              </a:rPr>
              <a:t> </a:t>
            </a:r>
            <a:r>
              <a:rPr sz="2000" u="sng" spc="80" dirty="0">
                <a:solidFill>
                  <a:srgbClr val="0562C1"/>
                </a:solidFill>
                <a:uFill>
                  <a:solidFill>
                    <a:srgbClr val="0562C1"/>
                  </a:solidFill>
                </a:uFill>
                <a:latin typeface="Arial"/>
                <a:cs typeface="Arial"/>
                <a:hlinkClick r:id="rId4"/>
              </a:rPr>
              <a:t>Info</a:t>
            </a:r>
            <a:endParaRPr sz="2000">
              <a:latin typeface="Arial"/>
              <a:cs typeface="Arial"/>
            </a:endParaRPr>
          </a:p>
          <a:p>
            <a:pPr marL="756285" indent="-287020">
              <a:lnSpc>
                <a:spcPct val="100000"/>
              </a:lnSpc>
              <a:spcBef>
                <a:spcPts val="1200"/>
              </a:spcBef>
              <a:buChar char="•"/>
              <a:tabLst>
                <a:tab pos="756285" algn="l"/>
                <a:tab pos="756920" algn="l"/>
              </a:tabLst>
            </a:pPr>
            <a:r>
              <a:rPr sz="2000" spc="120" dirty="0">
                <a:latin typeface="Arial"/>
                <a:cs typeface="Arial"/>
              </a:rPr>
              <a:t>Apps</a:t>
            </a:r>
            <a:r>
              <a:rPr sz="2000" spc="5" dirty="0">
                <a:latin typeface="Arial"/>
                <a:cs typeface="Arial"/>
              </a:rPr>
              <a:t> </a:t>
            </a:r>
            <a:r>
              <a:rPr sz="2000" spc="165" dirty="0">
                <a:latin typeface="Arial"/>
                <a:cs typeface="Arial"/>
              </a:rPr>
              <a:t>for</a:t>
            </a:r>
            <a:r>
              <a:rPr sz="2000" spc="-5" dirty="0">
                <a:latin typeface="Arial"/>
                <a:cs typeface="Arial"/>
              </a:rPr>
              <a:t> </a:t>
            </a:r>
            <a:r>
              <a:rPr sz="2000" spc="130" dirty="0">
                <a:latin typeface="Arial"/>
                <a:cs typeface="Arial"/>
              </a:rPr>
              <a:t>the</a:t>
            </a:r>
            <a:r>
              <a:rPr sz="2000" dirty="0">
                <a:latin typeface="Arial"/>
                <a:cs typeface="Arial"/>
              </a:rPr>
              <a:t> </a:t>
            </a:r>
            <a:r>
              <a:rPr sz="2000" spc="120" dirty="0">
                <a:latin typeface="Arial"/>
                <a:cs typeface="Arial"/>
              </a:rPr>
              <a:t>subway</a:t>
            </a:r>
            <a:r>
              <a:rPr sz="2000" spc="-30" dirty="0">
                <a:latin typeface="Arial"/>
                <a:cs typeface="Arial"/>
              </a:rPr>
              <a:t> </a:t>
            </a:r>
            <a:r>
              <a:rPr sz="2000" spc="110" dirty="0">
                <a:latin typeface="Arial"/>
                <a:cs typeface="Arial"/>
              </a:rPr>
              <a:t>and</a:t>
            </a:r>
            <a:r>
              <a:rPr sz="2000" spc="-10" dirty="0">
                <a:latin typeface="Arial"/>
                <a:cs typeface="Arial"/>
              </a:rPr>
              <a:t> </a:t>
            </a:r>
            <a:r>
              <a:rPr sz="2000" spc="25" dirty="0">
                <a:latin typeface="Arial"/>
                <a:cs typeface="Arial"/>
              </a:rPr>
              <a:t>all</a:t>
            </a:r>
            <a:r>
              <a:rPr sz="2000" spc="20" dirty="0">
                <a:latin typeface="Arial"/>
                <a:cs typeface="Arial"/>
              </a:rPr>
              <a:t> </a:t>
            </a:r>
            <a:r>
              <a:rPr sz="2000" spc="130" dirty="0">
                <a:latin typeface="Arial"/>
                <a:cs typeface="Arial"/>
              </a:rPr>
              <a:t>transit</a:t>
            </a:r>
            <a:r>
              <a:rPr sz="2000" spc="-20" dirty="0">
                <a:latin typeface="Arial"/>
                <a:cs typeface="Arial"/>
              </a:rPr>
              <a:t> </a:t>
            </a:r>
            <a:r>
              <a:rPr sz="2000" spc="65" dirty="0">
                <a:latin typeface="Arial"/>
                <a:cs typeface="Arial"/>
              </a:rPr>
              <a:t>including</a:t>
            </a:r>
            <a:r>
              <a:rPr sz="2000" dirty="0">
                <a:latin typeface="Arial"/>
                <a:cs typeface="Arial"/>
              </a:rPr>
              <a:t> </a:t>
            </a:r>
            <a:r>
              <a:rPr sz="2000" spc="80" dirty="0">
                <a:latin typeface="Arial"/>
                <a:cs typeface="Arial"/>
              </a:rPr>
              <a:t>Trip</a:t>
            </a:r>
            <a:r>
              <a:rPr sz="2000" spc="5" dirty="0">
                <a:latin typeface="Arial"/>
                <a:cs typeface="Arial"/>
              </a:rPr>
              <a:t> </a:t>
            </a:r>
            <a:r>
              <a:rPr sz="2000" spc="70" dirty="0">
                <a:latin typeface="Arial"/>
                <a:cs typeface="Arial"/>
              </a:rPr>
              <a:t>Planners</a:t>
            </a:r>
            <a:r>
              <a:rPr sz="2000" spc="-25" dirty="0">
                <a:latin typeface="Arial"/>
                <a:cs typeface="Arial"/>
              </a:rPr>
              <a:t> </a:t>
            </a:r>
            <a:r>
              <a:rPr sz="2000" spc="110" dirty="0">
                <a:latin typeface="Arial"/>
                <a:cs typeface="Arial"/>
              </a:rPr>
              <a:t>are</a:t>
            </a:r>
            <a:r>
              <a:rPr sz="2000" dirty="0">
                <a:solidFill>
                  <a:srgbClr val="0562C1"/>
                </a:solidFill>
                <a:latin typeface="Arial"/>
                <a:cs typeface="Arial"/>
              </a:rPr>
              <a:t> </a:t>
            </a:r>
            <a:r>
              <a:rPr sz="2000" u="sng" spc="90" dirty="0">
                <a:solidFill>
                  <a:srgbClr val="0562C1"/>
                </a:solidFill>
                <a:uFill>
                  <a:solidFill>
                    <a:srgbClr val="0562C1"/>
                  </a:solidFill>
                </a:uFill>
                <a:latin typeface="Arial"/>
                <a:cs typeface="Arial"/>
                <a:hlinkClick r:id="rId5"/>
              </a:rPr>
              <a:t>here</a:t>
            </a:r>
            <a:endParaRPr sz="2000">
              <a:latin typeface="Arial"/>
              <a:cs typeface="Arial"/>
            </a:endParaRPr>
          </a:p>
          <a:p>
            <a:pPr marL="1213485" lvl="1" indent="-287020">
              <a:lnSpc>
                <a:spcPct val="100000"/>
              </a:lnSpc>
              <a:spcBef>
                <a:spcPts val="1200"/>
              </a:spcBef>
              <a:buChar char="•"/>
              <a:tabLst>
                <a:tab pos="1213485" algn="l"/>
                <a:tab pos="1214120" algn="l"/>
              </a:tabLst>
            </a:pPr>
            <a:r>
              <a:rPr sz="2000" spc="60" dirty="0">
                <a:latin typeface="Arial"/>
                <a:cs typeface="Arial"/>
              </a:rPr>
              <a:t>iPhone</a:t>
            </a:r>
            <a:r>
              <a:rPr sz="2000" spc="-15" dirty="0">
                <a:latin typeface="Arial"/>
                <a:cs typeface="Arial"/>
              </a:rPr>
              <a:t> </a:t>
            </a:r>
            <a:r>
              <a:rPr sz="2000" spc="85" dirty="0">
                <a:latin typeface="Arial"/>
                <a:cs typeface="Arial"/>
              </a:rPr>
              <a:t>Maps</a:t>
            </a:r>
            <a:r>
              <a:rPr sz="2000" spc="-15" dirty="0">
                <a:latin typeface="Arial"/>
                <a:cs typeface="Arial"/>
              </a:rPr>
              <a:t> </a:t>
            </a:r>
            <a:r>
              <a:rPr sz="2000" spc="195" dirty="0">
                <a:latin typeface="Arial"/>
                <a:cs typeface="Arial"/>
              </a:rPr>
              <a:t>&amp;</a:t>
            </a:r>
            <a:r>
              <a:rPr sz="2000" spc="-10" dirty="0">
                <a:latin typeface="Arial"/>
                <a:cs typeface="Arial"/>
              </a:rPr>
              <a:t> </a:t>
            </a:r>
            <a:r>
              <a:rPr sz="2000" spc="60" dirty="0">
                <a:latin typeface="Arial"/>
                <a:cs typeface="Arial"/>
              </a:rPr>
              <a:t>Google</a:t>
            </a:r>
            <a:r>
              <a:rPr sz="2000" spc="15" dirty="0">
                <a:latin typeface="Arial"/>
                <a:cs typeface="Arial"/>
              </a:rPr>
              <a:t> </a:t>
            </a:r>
            <a:r>
              <a:rPr sz="2000" spc="85" dirty="0">
                <a:latin typeface="Arial"/>
                <a:cs typeface="Arial"/>
              </a:rPr>
              <a:t>Maps</a:t>
            </a:r>
            <a:r>
              <a:rPr sz="2000" spc="-15" dirty="0">
                <a:latin typeface="Arial"/>
                <a:cs typeface="Arial"/>
              </a:rPr>
              <a:t> </a:t>
            </a:r>
            <a:r>
              <a:rPr sz="2000" spc="90" dirty="0">
                <a:latin typeface="Arial"/>
                <a:cs typeface="Arial"/>
              </a:rPr>
              <a:t>has</a:t>
            </a:r>
            <a:r>
              <a:rPr sz="2000" dirty="0">
                <a:latin typeface="Arial"/>
                <a:cs typeface="Arial"/>
              </a:rPr>
              <a:t> </a:t>
            </a:r>
            <a:r>
              <a:rPr sz="2000" spc="45" dirty="0">
                <a:latin typeface="Arial"/>
                <a:cs typeface="Arial"/>
              </a:rPr>
              <a:t>MTA</a:t>
            </a:r>
            <a:r>
              <a:rPr sz="2000" spc="-10" dirty="0">
                <a:latin typeface="Arial"/>
                <a:cs typeface="Arial"/>
              </a:rPr>
              <a:t> </a:t>
            </a:r>
            <a:r>
              <a:rPr sz="2000" spc="100" dirty="0">
                <a:latin typeface="Arial"/>
                <a:cs typeface="Arial"/>
              </a:rPr>
              <a:t>info</a:t>
            </a:r>
            <a:endParaRPr sz="2000">
              <a:latin typeface="Arial"/>
              <a:cs typeface="Arial"/>
            </a:endParaRPr>
          </a:p>
        </p:txBody>
      </p:sp>
      <p:pic>
        <p:nvPicPr>
          <p:cNvPr id="4" name="object 4"/>
          <p:cNvPicPr/>
          <p:nvPr/>
        </p:nvPicPr>
        <p:blipFill>
          <a:blip r:embed="rId6" cstate="print"/>
          <a:stretch>
            <a:fillRect/>
          </a:stretch>
        </p:blipFill>
        <p:spPr>
          <a:xfrm>
            <a:off x="9982200" y="6269735"/>
            <a:ext cx="2066543" cy="423671"/>
          </a:xfrm>
          <a:prstGeom prst="rect">
            <a:avLst/>
          </a:prstGeom>
        </p:spPr>
      </p:pic>
      <p:pic>
        <p:nvPicPr>
          <p:cNvPr id="5" name="object 5"/>
          <p:cNvPicPr/>
          <p:nvPr/>
        </p:nvPicPr>
        <p:blipFill>
          <a:blip r:embed="rId7" cstate="print"/>
          <a:stretch>
            <a:fillRect/>
          </a:stretch>
        </p:blipFill>
        <p:spPr>
          <a:xfrm>
            <a:off x="7484364" y="2520695"/>
            <a:ext cx="2971799" cy="1871471"/>
          </a:xfrm>
          <a:prstGeom prst="rect">
            <a:avLst/>
          </a:prstGeom>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36746" y="257464"/>
            <a:ext cx="5316855" cy="452120"/>
          </a:xfrm>
          <a:prstGeom prst="rect">
            <a:avLst/>
          </a:prstGeom>
        </p:spPr>
        <p:txBody>
          <a:bodyPr vert="horz" wrap="square" lIns="0" tIns="12065" rIns="0" bIns="0" rtlCol="0">
            <a:spAutoFit/>
          </a:bodyPr>
          <a:lstStyle/>
          <a:p>
            <a:pPr marL="12700">
              <a:lnSpc>
                <a:spcPct val="100000"/>
              </a:lnSpc>
              <a:spcBef>
                <a:spcPts val="95"/>
              </a:spcBef>
            </a:pPr>
            <a:r>
              <a:rPr spc="15" dirty="0"/>
              <a:t>What</a:t>
            </a:r>
            <a:r>
              <a:rPr spc="45" dirty="0"/>
              <a:t> </a:t>
            </a:r>
            <a:r>
              <a:rPr spc="30" dirty="0"/>
              <a:t>to</a:t>
            </a:r>
            <a:r>
              <a:rPr spc="25" dirty="0"/>
              <a:t> do </a:t>
            </a:r>
            <a:r>
              <a:rPr spc="-25" dirty="0"/>
              <a:t>the</a:t>
            </a:r>
            <a:r>
              <a:rPr spc="30" dirty="0"/>
              <a:t> </a:t>
            </a:r>
            <a:r>
              <a:rPr spc="25" dirty="0"/>
              <a:t>first</a:t>
            </a:r>
            <a:r>
              <a:rPr spc="35" dirty="0"/>
              <a:t> </a:t>
            </a:r>
            <a:r>
              <a:rPr spc="-30" dirty="0"/>
              <a:t>few</a:t>
            </a:r>
            <a:r>
              <a:rPr spc="45" dirty="0"/>
              <a:t> </a:t>
            </a:r>
            <a:r>
              <a:rPr spc="70" dirty="0"/>
              <a:t>days</a:t>
            </a:r>
          </a:p>
        </p:txBody>
      </p:sp>
      <p:sp>
        <p:nvSpPr>
          <p:cNvPr id="3" name="object 3"/>
          <p:cNvSpPr txBox="1"/>
          <p:nvPr/>
        </p:nvSpPr>
        <p:spPr>
          <a:xfrm>
            <a:off x="346975" y="879528"/>
            <a:ext cx="11264265" cy="5197475"/>
          </a:xfrm>
          <a:prstGeom prst="rect">
            <a:avLst/>
          </a:prstGeom>
        </p:spPr>
        <p:txBody>
          <a:bodyPr vert="horz" wrap="square" lIns="0" tIns="12700" rIns="0" bIns="0" rtlCol="0">
            <a:spAutoFit/>
          </a:bodyPr>
          <a:lstStyle/>
          <a:p>
            <a:pPr marL="234315" algn="ctr">
              <a:lnSpc>
                <a:spcPct val="100000"/>
              </a:lnSpc>
              <a:spcBef>
                <a:spcPts val="100"/>
              </a:spcBef>
            </a:pPr>
            <a:r>
              <a:rPr sz="2400" b="1" spc="-90" dirty="0">
                <a:solidFill>
                  <a:srgbClr val="CF451F"/>
                </a:solidFill>
                <a:latin typeface="Tahoma"/>
                <a:cs typeface="Tahoma"/>
              </a:rPr>
              <a:t>How</a:t>
            </a:r>
            <a:r>
              <a:rPr sz="2400" b="1" spc="10" dirty="0">
                <a:solidFill>
                  <a:srgbClr val="CF451F"/>
                </a:solidFill>
                <a:latin typeface="Tahoma"/>
                <a:cs typeface="Tahoma"/>
              </a:rPr>
              <a:t> </a:t>
            </a:r>
            <a:r>
              <a:rPr sz="2400" b="1" spc="25" dirty="0">
                <a:solidFill>
                  <a:srgbClr val="CF451F"/>
                </a:solidFill>
                <a:latin typeface="Tahoma"/>
                <a:cs typeface="Tahoma"/>
              </a:rPr>
              <a:t>to </a:t>
            </a:r>
            <a:r>
              <a:rPr sz="2400" b="1" spc="5" dirty="0">
                <a:solidFill>
                  <a:srgbClr val="CF451F"/>
                </a:solidFill>
                <a:latin typeface="Tahoma"/>
                <a:cs typeface="Tahoma"/>
              </a:rPr>
              <a:t>get</a:t>
            </a:r>
            <a:r>
              <a:rPr sz="2400" b="1" spc="10" dirty="0">
                <a:solidFill>
                  <a:srgbClr val="CF451F"/>
                </a:solidFill>
                <a:latin typeface="Tahoma"/>
                <a:cs typeface="Tahoma"/>
              </a:rPr>
              <a:t> </a:t>
            </a:r>
            <a:r>
              <a:rPr sz="2400" b="1" spc="25" dirty="0">
                <a:solidFill>
                  <a:srgbClr val="CF451F"/>
                </a:solidFill>
                <a:latin typeface="Tahoma"/>
                <a:cs typeface="Tahoma"/>
              </a:rPr>
              <a:t>to </a:t>
            </a:r>
            <a:r>
              <a:rPr sz="2400" b="1" spc="-20" dirty="0">
                <a:solidFill>
                  <a:srgbClr val="CF451F"/>
                </a:solidFill>
                <a:latin typeface="Tahoma"/>
                <a:cs typeface="Tahoma"/>
              </a:rPr>
              <a:t>the</a:t>
            </a:r>
            <a:r>
              <a:rPr sz="2400" b="1" spc="15" dirty="0">
                <a:solidFill>
                  <a:srgbClr val="CF451F"/>
                </a:solidFill>
                <a:latin typeface="Tahoma"/>
                <a:cs typeface="Tahoma"/>
              </a:rPr>
              <a:t> </a:t>
            </a:r>
            <a:r>
              <a:rPr sz="2400" b="1" spc="-10" dirty="0">
                <a:solidFill>
                  <a:srgbClr val="CF451F"/>
                </a:solidFill>
                <a:latin typeface="Tahoma"/>
                <a:cs typeface="Tahoma"/>
              </a:rPr>
              <a:t>lab</a:t>
            </a:r>
            <a:r>
              <a:rPr sz="2400" b="1" spc="30" dirty="0">
                <a:solidFill>
                  <a:srgbClr val="CF451F"/>
                </a:solidFill>
                <a:latin typeface="Tahoma"/>
                <a:cs typeface="Tahoma"/>
              </a:rPr>
              <a:t> </a:t>
            </a:r>
            <a:r>
              <a:rPr sz="2400" b="1" spc="40" dirty="0">
                <a:solidFill>
                  <a:srgbClr val="CF451F"/>
                </a:solidFill>
                <a:latin typeface="Tahoma"/>
                <a:cs typeface="Tahoma"/>
              </a:rPr>
              <a:t>from</a:t>
            </a:r>
            <a:r>
              <a:rPr sz="2400" b="1" spc="20" dirty="0">
                <a:solidFill>
                  <a:srgbClr val="CF451F"/>
                </a:solidFill>
                <a:latin typeface="Tahoma"/>
                <a:cs typeface="Tahoma"/>
              </a:rPr>
              <a:t> </a:t>
            </a:r>
            <a:r>
              <a:rPr sz="2400" b="1" spc="-70" dirty="0">
                <a:solidFill>
                  <a:srgbClr val="CF451F"/>
                </a:solidFill>
                <a:latin typeface="Tahoma"/>
                <a:cs typeface="Tahoma"/>
              </a:rPr>
              <a:t>Weill</a:t>
            </a:r>
            <a:r>
              <a:rPr sz="2400" b="1" spc="20" dirty="0">
                <a:solidFill>
                  <a:srgbClr val="CF451F"/>
                </a:solidFill>
                <a:latin typeface="Tahoma"/>
                <a:cs typeface="Tahoma"/>
              </a:rPr>
              <a:t> </a:t>
            </a:r>
            <a:r>
              <a:rPr sz="2400" b="1" spc="-20" dirty="0">
                <a:solidFill>
                  <a:srgbClr val="CF451F"/>
                </a:solidFill>
                <a:latin typeface="Tahoma"/>
                <a:cs typeface="Tahoma"/>
              </a:rPr>
              <a:t>Cornell</a:t>
            </a:r>
            <a:r>
              <a:rPr sz="2400" b="1" dirty="0">
                <a:solidFill>
                  <a:srgbClr val="CF451F"/>
                </a:solidFill>
                <a:latin typeface="Tahoma"/>
                <a:cs typeface="Tahoma"/>
              </a:rPr>
              <a:t> </a:t>
            </a:r>
            <a:r>
              <a:rPr sz="2400" b="1" spc="-45" dirty="0">
                <a:solidFill>
                  <a:srgbClr val="CF451F"/>
                </a:solidFill>
                <a:latin typeface="Tahoma"/>
                <a:cs typeface="Tahoma"/>
              </a:rPr>
              <a:t>housing</a:t>
            </a:r>
            <a:endParaRPr sz="2400">
              <a:latin typeface="Tahoma"/>
              <a:cs typeface="Tahoma"/>
            </a:endParaRPr>
          </a:p>
          <a:p>
            <a:pPr>
              <a:lnSpc>
                <a:spcPct val="100000"/>
              </a:lnSpc>
              <a:spcBef>
                <a:spcPts val="20"/>
              </a:spcBef>
            </a:pPr>
            <a:endParaRPr sz="2700">
              <a:latin typeface="Tahoma"/>
              <a:cs typeface="Tahoma"/>
            </a:endParaRPr>
          </a:p>
          <a:p>
            <a:pPr marL="50800">
              <a:lnSpc>
                <a:spcPct val="100000"/>
              </a:lnSpc>
              <a:spcBef>
                <a:spcPts val="5"/>
              </a:spcBef>
            </a:pPr>
            <a:r>
              <a:rPr sz="1800" spc="105" dirty="0">
                <a:latin typeface="Arial"/>
                <a:cs typeface="Arial"/>
              </a:rPr>
              <a:t>From</a:t>
            </a:r>
            <a:r>
              <a:rPr sz="1800" spc="15" dirty="0">
                <a:latin typeface="Arial"/>
                <a:cs typeface="Arial"/>
              </a:rPr>
              <a:t> </a:t>
            </a:r>
            <a:r>
              <a:rPr sz="1800" spc="130" dirty="0">
                <a:latin typeface="Arial"/>
                <a:cs typeface="Arial"/>
              </a:rPr>
              <a:t>455/465</a:t>
            </a:r>
            <a:r>
              <a:rPr sz="1800" spc="10" dirty="0">
                <a:latin typeface="Arial"/>
                <a:cs typeface="Arial"/>
              </a:rPr>
              <a:t> </a:t>
            </a:r>
            <a:r>
              <a:rPr sz="1800" spc="35" dirty="0">
                <a:latin typeface="Arial"/>
                <a:cs typeface="Arial"/>
              </a:rPr>
              <a:t>Main</a:t>
            </a:r>
            <a:r>
              <a:rPr sz="1800" spc="20" dirty="0">
                <a:latin typeface="Arial"/>
                <a:cs typeface="Arial"/>
              </a:rPr>
              <a:t> </a:t>
            </a:r>
            <a:r>
              <a:rPr sz="1800" spc="105" dirty="0">
                <a:latin typeface="Arial"/>
                <a:cs typeface="Arial"/>
              </a:rPr>
              <a:t>Street</a:t>
            </a:r>
            <a:r>
              <a:rPr sz="1800" spc="40" dirty="0">
                <a:latin typeface="Arial"/>
                <a:cs typeface="Arial"/>
              </a:rPr>
              <a:t> </a:t>
            </a:r>
            <a:r>
              <a:rPr sz="1800" spc="75" dirty="0">
                <a:latin typeface="Arial"/>
                <a:cs typeface="Arial"/>
              </a:rPr>
              <a:t>Roosevelt</a:t>
            </a:r>
            <a:r>
              <a:rPr sz="1800" spc="30" dirty="0">
                <a:latin typeface="Arial"/>
                <a:cs typeface="Arial"/>
              </a:rPr>
              <a:t> </a:t>
            </a:r>
            <a:r>
              <a:rPr sz="1800" spc="40" dirty="0">
                <a:latin typeface="Arial"/>
                <a:cs typeface="Arial"/>
              </a:rPr>
              <a:t>Island</a:t>
            </a:r>
            <a:r>
              <a:rPr sz="1800" spc="15" dirty="0">
                <a:latin typeface="Arial"/>
                <a:cs typeface="Arial"/>
              </a:rPr>
              <a:t> </a:t>
            </a:r>
            <a:r>
              <a:rPr sz="1800" spc="160" dirty="0">
                <a:latin typeface="Arial"/>
                <a:cs typeface="Arial"/>
              </a:rPr>
              <a:t>to</a:t>
            </a:r>
            <a:r>
              <a:rPr sz="1800" spc="30" dirty="0">
                <a:latin typeface="Arial"/>
                <a:cs typeface="Arial"/>
              </a:rPr>
              <a:t> </a:t>
            </a:r>
            <a:r>
              <a:rPr sz="1800" spc="25" dirty="0">
                <a:latin typeface="Arial"/>
                <a:cs typeface="Arial"/>
              </a:rPr>
              <a:t>Weill</a:t>
            </a:r>
            <a:r>
              <a:rPr sz="1800" dirty="0">
                <a:latin typeface="Arial"/>
                <a:cs typeface="Arial"/>
              </a:rPr>
              <a:t> </a:t>
            </a:r>
            <a:r>
              <a:rPr sz="1800" spc="50" dirty="0">
                <a:latin typeface="Arial"/>
                <a:cs typeface="Arial"/>
              </a:rPr>
              <a:t>Cornell</a:t>
            </a:r>
            <a:r>
              <a:rPr sz="1800" spc="30" dirty="0">
                <a:latin typeface="Arial"/>
                <a:cs typeface="Arial"/>
              </a:rPr>
              <a:t> </a:t>
            </a:r>
            <a:r>
              <a:rPr sz="1800" spc="95" dirty="0">
                <a:latin typeface="Arial"/>
                <a:cs typeface="Arial"/>
              </a:rPr>
              <a:t>area</a:t>
            </a:r>
            <a:r>
              <a:rPr sz="1800" spc="25" dirty="0">
                <a:latin typeface="Arial"/>
                <a:cs typeface="Arial"/>
              </a:rPr>
              <a:t> </a:t>
            </a:r>
            <a:r>
              <a:rPr sz="1800" spc="100" dirty="0">
                <a:latin typeface="Arial"/>
                <a:cs typeface="Arial"/>
              </a:rPr>
              <a:t>around</a:t>
            </a:r>
            <a:r>
              <a:rPr sz="1800" spc="45" dirty="0">
                <a:latin typeface="Arial"/>
                <a:cs typeface="Arial"/>
              </a:rPr>
              <a:t> </a:t>
            </a:r>
            <a:r>
              <a:rPr sz="1800" spc="85" dirty="0">
                <a:latin typeface="Arial"/>
                <a:cs typeface="Arial"/>
              </a:rPr>
              <a:t>York</a:t>
            </a:r>
            <a:r>
              <a:rPr sz="1800" spc="10" dirty="0">
                <a:latin typeface="Arial"/>
                <a:cs typeface="Arial"/>
              </a:rPr>
              <a:t> </a:t>
            </a:r>
            <a:r>
              <a:rPr sz="1800" spc="100" dirty="0">
                <a:latin typeface="Arial"/>
                <a:cs typeface="Arial"/>
              </a:rPr>
              <a:t>Ave</a:t>
            </a:r>
            <a:r>
              <a:rPr sz="1800" spc="30" dirty="0">
                <a:latin typeface="Arial"/>
                <a:cs typeface="Arial"/>
              </a:rPr>
              <a:t> </a:t>
            </a:r>
            <a:r>
              <a:rPr sz="1800" spc="95" dirty="0">
                <a:latin typeface="Arial"/>
                <a:cs typeface="Arial"/>
              </a:rPr>
              <a:t>and</a:t>
            </a:r>
            <a:r>
              <a:rPr sz="1800" spc="25" dirty="0">
                <a:latin typeface="Arial"/>
                <a:cs typeface="Arial"/>
              </a:rPr>
              <a:t> </a:t>
            </a:r>
            <a:r>
              <a:rPr sz="1800" spc="120" dirty="0">
                <a:latin typeface="Arial"/>
                <a:cs typeface="Arial"/>
              </a:rPr>
              <a:t>69</a:t>
            </a:r>
            <a:r>
              <a:rPr sz="1800" spc="179" baseline="25462" dirty="0">
                <a:latin typeface="Arial"/>
                <a:cs typeface="Arial"/>
              </a:rPr>
              <a:t>th</a:t>
            </a:r>
            <a:r>
              <a:rPr sz="1800" spc="270" baseline="25462" dirty="0">
                <a:latin typeface="Arial"/>
                <a:cs typeface="Arial"/>
              </a:rPr>
              <a:t> </a:t>
            </a:r>
            <a:r>
              <a:rPr sz="1800" spc="105" dirty="0">
                <a:latin typeface="Arial"/>
                <a:cs typeface="Arial"/>
              </a:rPr>
              <a:t>Street</a:t>
            </a:r>
            <a:endParaRPr sz="1800">
              <a:latin typeface="Arial"/>
              <a:cs typeface="Arial"/>
            </a:endParaRPr>
          </a:p>
          <a:p>
            <a:pPr marL="794385" marR="184150" indent="-287020">
              <a:lnSpc>
                <a:spcPct val="100000"/>
              </a:lnSpc>
              <a:spcBef>
                <a:spcPts val="2160"/>
              </a:spcBef>
              <a:buChar char="•"/>
              <a:tabLst>
                <a:tab pos="794385" algn="l"/>
                <a:tab pos="795020" algn="l"/>
              </a:tabLst>
            </a:pPr>
            <a:r>
              <a:rPr sz="1800" spc="-15" dirty="0">
                <a:latin typeface="Arial"/>
                <a:cs typeface="Arial"/>
              </a:rPr>
              <a:t>In</a:t>
            </a:r>
            <a:r>
              <a:rPr sz="1800" spc="25" dirty="0">
                <a:latin typeface="Arial"/>
                <a:cs typeface="Arial"/>
              </a:rPr>
              <a:t> </a:t>
            </a:r>
            <a:r>
              <a:rPr sz="1800" spc="114" dirty="0">
                <a:latin typeface="Arial"/>
                <a:cs typeface="Arial"/>
              </a:rPr>
              <a:t>the</a:t>
            </a:r>
            <a:r>
              <a:rPr sz="1800" spc="15" dirty="0">
                <a:latin typeface="Arial"/>
                <a:cs typeface="Arial"/>
              </a:rPr>
              <a:t> </a:t>
            </a:r>
            <a:r>
              <a:rPr sz="1800" u="sng" spc="65" dirty="0">
                <a:uFill>
                  <a:solidFill>
                    <a:srgbClr val="000000"/>
                  </a:solidFill>
                </a:uFill>
                <a:latin typeface="Arial"/>
                <a:cs typeface="Arial"/>
              </a:rPr>
              <a:t>evening</a:t>
            </a:r>
            <a:r>
              <a:rPr sz="1800" spc="50" dirty="0">
                <a:latin typeface="Arial"/>
                <a:cs typeface="Arial"/>
              </a:rPr>
              <a:t> </a:t>
            </a:r>
            <a:r>
              <a:rPr sz="1800" spc="95" dirty="0">
                <a:latin typeface="Arial"/>
                <a:cs typeface="Arial"/>
              </a:rPr>
              <a:t>a</a:t>
            </a:r>
            <a:r>
              <a:rPr sz="1800" spc="25" dirty="0">
                <a:latin typeface="Arial"/>
                <a:cs typeface="Arial"/>
              </a:rPr>
              <a:t> </a:t>
            </a:r>
            <a:r>
              <a:rPr sz="1800" spc="80" dirty="0">
                <a:latin typeface="Arial"/>
                <a:cs typeface="Arial"/>
              </a:rPr>
              <a:t>Shuttle</a:t>
            </a:r>
            <a:r>
              <a:rPr sz="1800" spc="15" dirty="0">
                <a:latin typeface="Arial"/>
                <a:cs typeface="Arial"/>
              </a:rPr>
              <a:t> </a:t>
            </a:r>
            <a:r>
              <a:rPr sz="1800" spc="65" dirty="0">
                <a:latin typeface="Arial"/>
                <a:cs typeface="Arial"/>
              </a:rPr>
              <a:t>leaves</a:t>
            </a:r>
            <a:r>
              <a:rPr sz="1800" spc="35" dirty="0">
                <a:latin typeface="Arial"/>
                <a:cs typeface="Arial"/>
              </a:rPr>
              <a:t> </a:t>
            </a:r>
            <a:r>
              <a:rPr sz="1800" spc="-5" dirty="0">
                <a:latin typeface="Arial"/>
                <a:cs typeface="Arial"/>
              </a:rPr>
              <a:t>1300</a:t>
            </a:r>
            <a:r>
              <a:rPr sz="1800" spc="5" dirty="0">
                <a:latin typeface="Arial"/>
                <a:cs typeface="Arial"/>
              </a:rPr>
              <a:t> </a:t>
            </a:r>
            <a:r>
              <a:rPr sz="1800" spc="85" dirty="0">
                <a:latin typeface="Arial"/>
                <a:cs typeface="Arial"/>
              </a:rPr>
              <a:t>York</a:t>
            </a:r>
            <a:r>
              <a:rPr sz="1800" spc="10" dirty="0">
                <a:latin typeface="Arial"/>
                <a:cs typeface="Arial"/>
              </a:rPr>
              <a:t> </a:t>
            </a:r>
            <a:r>
              <a:rPr sz="1800" spc="100" dirty="0">
                <a:latin typeface="Arial"/>
                <a:cs typeface="Arial"/>
              </a:rPr>
              <a:t>Ave</a:t>
            </a:r>
            <a:r>
              <a:rPr sz="1800" spc="30" dirty="0">
                <a:latin typeface="Arial"/>
                <a:cs typeface="Arial"/>
              </a:rPr>
              <a:t> </a:t>
            </a:r>
            <a:r>
              <a:rPr sz="1800" spc="105" dirty="0">
                <a:latin typeface="Arial"/>
                <a:cs typeface="Arial"/>
              </a:rPr>
              <a:t>every</a:t>
            </a:r>
            <a:r>
              <a:rPr sz="1800" spc="35" dirty="0">
                <a:latin typeface="Arial"/>
                <a:cs typeface="Arial"/>
              </a:rPr>
              <a:t> </a:t>
            </a:r>
            <a:r>
              <a:rPr sz="1800" spc="105" dirty="0">
                <a:latin typeface="Arial"/>
                <a:cs typeface="Arial"/>
              </a:rPr>
              <a:t>30</a:t>
            </a:r>
            <a:r>
              <a:rPr sz="1800" spc="5" dirty="0">
                <a:latin typeface="Arial"/>
                <a:cs typeface="Arial"/>
              </a:rPr>
              <a:t> </a:t>
            </a:r>
            <a:r>
              <a:rPr sz="1800" spc="40" dirty="0">
                <a:latin typeface="Arial"/>
                <a:cs typeface="Arial"/>
              </a:rPr>
              <a:t>min.</a:t>
            </a:r>
            <a:r>
              <a:rPr sz="1800" spc="15" dirty="0">
                <a:latin typeface="Arial"/>
                <a:cs typeface="Arial"/>
              </a:rPr>
              <a:t> </a:t>
            </a:r>
            <a:r>
              <a:rPr sz="1800" spc="95" dirty="0">
                <a:latin typeface="Arial"/>
                <a:cs typeface="Arial"/>
              </a:rPr>
              <a:t>and</a:t>
            </a:r>
            <a:r>
              <a:rPr sz="1800" spc="25" dirty="0">
                <a:latin typeface="Arial"/>
                <a:cs typeface="Arial"/>
              </a:rPr>
              <a:t> </a:t>
            </a:r>
            <a:r>
              <a:rPr sz="1800" spc="125" dirty="0">
                <a:latin typeface="Arial"/>
                <a:cs typeface="Arial"/>
              </a:rPr>
              <a:t>transports</a:t>
            </a:r>
            <a:r>
              <a:rPr sz="1800" spc="40" dirty="0">
                <a:latin typeface="Arial"/>
                <a:cs typeface="Arial"/>
              </a:rPr>
              <a:t> </a:t>
            </a:r>
            <a:r>
              <a:rPr sz="1800" spc="110" dirty="0">
                <a:latin typeface="Arial"/>
                <a:cs typeface="Arial"/>
              </a:rPr>
              <a:t>you</a:t>
            </a:r>
            <a:r>
              <a:rPr sz="1800" spc="20" dirty="0">
                <a:latin typeface="Arial"/>
                <a:cs typeface="Arial"/>
              </a:rPr>
              <a:t> </a:t>
            </a:r>
            <a:r>
              <a:rPr sz="1800" spc="160" dirty="0">
                <a:latin typeface="Arial"/>
                <a:cs typeface="Arial"/>
              </a:rPr>
              <a:t>to</a:t>
            </a:r>
            <a:r>
              <a:rPr sz="1800" spc="25" dirty="0">
                <a:latin typeface="Arial"/>
                <a:cs typeface="Arial"/>
              </a:rPr>
              <a:t> </a:t>
            </a:r>
            <a:r>
              <a:rPr sz="1800" spc="75" dirty="0">
                <a:latin typeface="Arial"/>
                <a:cs typeface="Arial"/>
              </a:rPr>
              <a:t>Roosevelt </a:t>
            </a:r>
            <a:r>
              <a:rPr sz="1800" spc="-484" dirty="0">
                <a:latin typeface="Arial"/>
                <a:cs typeface="Arial"/>
              </a:rPr>
              <a:t> </a:t>
            </a:r>
            <a:r>
              <a:rPr sz="1800" spc="40" dirty="0">
                <a:latin typeface="Arial"/>
                <a:cs typeface="Arial"/>
              </a:rPr>
              <a:t>Island</a:t>
            </a:r>
            <a:endParaRPr sz="1800">
              <a:latin typeface="Arial"/>
              <a:cs typeface="Arial"/>
            </a:endParaRPr>
          </a:p>
          <a:p>
            <a:pPr marL="964565" marR="43180" indent="-460375">
              <a:lnSpc>
                <a:spcPct val="100000"/>
              </a:lnSpc>
              <a:spcBef>
                <a:spcPts val="2160"/>
              </a:spcBef>
              <a:buChar char="•"/>
              <a:tabLst>
                <a:tab pos="791210" algn="l"/>
                <a:tab pos="791845" algn="l"/>
              </a:tabLst>
            </a:pPr>
            <a:r>
              <a:rPr sz="1800" spc="75" dirty="0">
                <a:latin typeface="Arial"/>
                <a:cs typeface="Arial"/>
              </a:rPr>
              <a:t>Roosevelt</a:t>
            </a:r>
            <a:r>
              <a:rPr sz="1800" spc="25" dirty="0">
                <a:latin typeface="Arial"/>
                <a:cs typeface="Arial"/>
              </a:rPr>
              <a:t> </a:t>
            </a:r>
            <a:r>
              <a:rPr sz="1800" spc="40" dirty="0">
                <a:latin typeface="Arial"/>
                <a:cs typeface="Arial"/>
              </a:rPr>
              <a:t>Island</a:t>
            </a:r>
            <a:r>
              <a:rPr sz="1800" spc="15" dirty="0">
                <a:latin typeface="Arial"/>
                <a:cs typeface="Arial"/>
              </a:rPr>
              <a:t> </a:t>
            </a:r>
            <a:r>
              <a:rPr sz="1800" spc="120" dirty="0">
                <a:latin typeface="Arial"/>
                <a:cs typeface="Arial"/>
              </a:rPr>
              <a:t>Tramway</a:t>
            </a:r>
            <a:r>
              <a:rPr sz="1800" spc="10" dirty="0">
                <a:latin typeface="Arial"/>
                <a:cs typeface="Arial"/>
              </a:rPr>
              <a:t> </a:t>
            </a:r>
            <a:r>
              <a:rPr sz="1800" spc="30" dirty="0">
                <a:latin typeface="Arial"/>
                <a:cs typeface="Arial"/>
              </a:rPr>
              <a:t>is</a:t>
            </a:r>
            <a:r>
              <a:rPr sz="1800" spc="5" dirty="0">
                <a:latin typeface="Arial"/>
                <a:cs typeface="Arial"/>
              </a:rPr>
              <a:t> </a:t>
            </a:r>
            <a:r>
              <a:rPr sz="1800" spc="85" dirty="0">
                <a:latin typeface="Arial"/>
                <a:cs typeface="Arial"/>
              </a:rPr>
              <a:t>an</a:t>
            </a:r>
            <a:r>
              <a:rPr sz="1800" spc="15" dirty="0">
                <a:latin typeface="Arial"/>
                <a:cs typeface="Arial"/>
              </a:rPr>
              <a:t> </a:t>
            </a:r>
            <a:r>
              <a:rPr sz="1800" spc="60" dirty="0">
                <a:latin typeface="Arial"/>
                <a:cs typeface="Arial"/>
              </a:rPr>
              <a:t>aerial</a:t>
            </a:r>
            <a:r>
              <a:rPr sz="1800" spc="10" dirty="0">
                <a:latin typeface="Arial"/>
                <a:cs typeface="Arial"/>
              </a:rPr>
              <a:t> </a:t>
            </a:r>
            <a:r>
              <a:rPr sz="1800" spc="145" dirty="0">
                <a:latin typeface="Arial"/>
                <a:cs typeface="Arial"/>
              </a:rPr>
              <a:t>tramway</a:t>
            </a:r>
            <a:r>
              <a:rPr sz="1800" dirty="0">
                <a:latin typeface="Arial"/>
                <a:cs typeface="Arial"/>
              </a:rPr>
              <a:t> </a:t>
            </a:r>
            <a:r>
              <a:rPr sz="1800" spc="75" dirty="0">
                <a:latin typeface="Arial"/>
                <a:cs typeface="Arial"/>
              </a:rPr>
              <a:t>spanning</a:t>
            </a:r>
            <a:r>
              <a:rPr sz="1800" spc="55" dirty="0">
                <a:latin typeface="Arial"/>
                <a:cs typeface="Arial"/>
              </a:rPr>
              <a:t> </a:t>
            </a:r>
            <a:r>
              <a:rPr sz="1800" spc="114" dirty="0">
                <a:latin typeface="Arial"/>
                <a:cs typeface="Arial"/>
              </a:rPr>
              <a:t>the</a:t>
            </a:r>
            <a:r>
              <a:rPr sz="1800" spc="15" dirty="0">
                <a:latin typeface="Arial"/>
                <a:cs typeface="Arial"/>
              </a:rPr>
              <a:t> </a:t>
            </a:r>
            <a:r>
              <a:rPr sz="1800" spc="65" dirty="0">
                <a:latin typeface="Arial"/>
                <a:cs typeface="Arial"/>
              </a:rPr>
              <a:t>East</a:t>
            </a:r>
            <a:r>
              <a:rPr sz="1800" spc="25" dirty="0">
                <a:latin typeface="Arial"/>
                <a:cs typeface="Arial"/>
              </a:rPr>
              <a:t> </a:t>
            </a:r>
            <a:r>
              <a:rPr sz="1800" spc="50" dirty="0">
                <a:latin typeface="Arial"/>
                <a:cs typeface="Arial"/>
              </a:rPr>
              <a:t>River</a:t>
            </a:r>
            <a:r>
              <a:rPr sz="1800" spc="15" dirty="0">
                <a:latin typeface="Arial"/>
                <a:cs typeface="Arial"/>
              </a:rPr>
              <a:t> </a:t>
            </a:r>
            <a:r>
              <a:rPr sz="1800" spc="90" dirty="0">
                <a:latin typeface="Arial"/>
                <a:cs typeface="Arial"/>
              </a:rPr>
              <a:t>connecting</a:t>
            </a:r>
            <a:r>
              <a:rPr sz="1800" spc="204" dirty="0">
                <a:latin typeface="Arial"/>
                <a:cs typeface="Arial"/>
              </a:rPr>
              <a:t> </a:t>
            </a:r>
            <a:r>
              <a:rPr sz="1800" spc="75" dirty="0">
                <a:latin typeface="Arial"/>
                <a:cs typeface="Arial"/>
              </a:rPr>
              <a:t>Roosevelt </a:t>
            </a:r>
            <a:r>
              <a:rPr sz="1800" spc="-484" dirty="0">
                <a:latin typeface="Arial"/>
                <a:cs typeface="Arial"/>
              </a:rPr>
              <a:t> </a:t>
            </a:r>
            <a:r>
              <a:rPr sz="1800" spc="40" dirty="0">
                <a:latin typeface="Arial"/>
                <a:cs typeface="Arial"/>
              </a:rPr>
              <a:t>Island</a:t>
            </a:r>
            <a:r>
              <a:rPr sz="1800" spc="20" dirty="0">
                <a:latin typeface="Arial"/>
                <a:cs typeface="Arial"/>
              </a:rPr>
              <a:t> </a:t>
            </a:r>
            <a:r>
              <a:rPr sz="1800" spc="160" dirty="0">
                <a:latin typeface="Arial"/>
                <a:cs typeface="Arial"/>
              </a:rPr>
              <a:t>to</a:t>
            </a:r>
            <a:r>
              <a:rPr sz="1800" spc="5" dirty="0">
                <a:latin typeface="Arial"/>
                <a:cs typeface="Arial"/>
              </a:rPr>
              <a:t> </a:t>
            </a:r>
            <a:r>
              <a:rPr sz="1800" spc="100" dirty="0">
                <a:latin typeface="Arial"/>
                <a:cs typeface="Arial"/>
              </a:rPr>
              <a:t>Manhattan</a:t>
            </a:r>
            <a:r>
              <a:rPr sz="1800" spc="35" dirty="0">
                <a:latin typeface="Arial"/>
                <a:cs typeface="Arial"/>
              </a:rPr>
              <a:t> </a:t>
            </a:r>
            <a:r>
              <a:rPr sz="1800" spc="90" dirty="0">
                <a:latin typeface="Arial"/>
                <a:cs typeface="Arial"/>
              </a:rPr>
              <a:t>(59</a:t>
            </a:r>
            <a:r>
              <a:rPr sz="1800" spc="135" baseline="25462" dirty="0">
                <a:latin typeface="Arial"/>
                <a:cs typeface="Arial"/>
              </a:rPr>
              <a:t>th</a:t>
            </a:r>
            <a:r>
              <a:rPr sz="1800" spc="254" baseline="25462" dirty="0">
                <a:latin typeface="Arial"/>
                <a:cs typeface="Arial"/>
              </a:rPr>
              <a:t> </a:t>
            </a:r>
            <a:r>
              <a:rPr sz="1800" spc="105" dirty="0">
                <a:latin typeface="Arial"/>
                <a:cs typeface="Arial"/>
              </a:rPr>
              <a:t>Street</a:t>
            </a:r>
            <a:r>
              <a:rPr sz="1800" spc="35" dirty="0">
                <a:latin typeface="Arial"/>
                <a:cs typeface="Arial"/>
              </a:rPr>
              <a:t> </a:t>
            </a:r>
            <a:r>
              <a:rPr sz="1800" spc="175" dirty="0">
                <a:latin typeface="Arial"/>
                <a:cs typeface="Arial"/>
              </a:rPr>
              <a:t>&amp;</a:t>
            </a:r>
            <a:r>
              <a:rPr sz="1800" spc="5" dirty="0">
                <a:latin typeface="Arial"/>
                <a:cs typeface="Arial"/>
              </a:rPr>
              <a:t> </a:t>
            </a:r>
            <a:r>
              <a:rPr sz="1800" spc="60" dirty="0">
                <a:latin typeface="Arial"/>
                <a:cs typeface="Arial"/>
              </a:rPr>
              <a:t>2</a:t>
            </a:r>
            <a:r>
              <a:rPr sz="1800" spc="89" baseline="25462" dirty="0">
                <a:latin typeface="Arial"/>
                <a:cs typeface="Arial"/>
              </a:rPr>
              <a:t>nd</a:t>
            </a:r>
            <a:r>
              <a:rPr sz="1800" spc="254" baseline="25462" dirty="0">
                <a:latin typeface="Arial"/>
                <a:cs typeface="Arial"/>
              </a:rPr>
              <a:t> </a:t>
            </a:r>
            <a:r>
              <a:rPr sz="1800" spc="75" dirty="0">
                <a:latin typeface="Arial"/>
                <a:cs typeface="Arial"/>
              </a:rPr>
              <a:t>Ave)</a:t>
            </a:r>
            <a:endParaRPr sz="1800">
              <a:latin typeface="Arial"/>
              <a:cs typeface="Arial"/>
            </a:endParaRPr>
          </a:p>
          <a:p>
            <a:pPr marL="1248410" lvl="1" indent="-287020">
              <a:lnSpc>
                <a:spcPct val="100000"/>
              </a:lnSpc>
              <a:buChar char="•"/>
              <a:tabLst>
                <a:tab pos="1248410" algn="l"/>
                <a:tab pos="1249045" algn="l"/>
                <a:tab pos="4665345" algn="l"/>
              </a:tabLst>
            </a:pPr>
            <a:r>
              <a:rPr sz="1800" spc="45" dirty="0">
                <a:latin typeface="Arial"/>
                <a:cs typeface="Arial"/>
              </a:rPr>
              <a:t>Only</a:t>
            </a:r>
            <a:r>
              <a:rPr sz="1800" spc="85" dirty="0">
                <a:latin typeface="Arial"/>
                <a:cs typeface="Arial"/>
              </a:rPr>
              <a:t> </a:t>
            </a:r>
            <a:r>
              <a:rPr sz="1800" spc="110" dirty="0">
                <a:latin typeface="Arial"/>
                <a:cs typeface="Arial"/>
              </a:rPr>
              <a:t>accepts</a:t>
            </a:r>
            <a:r>
              <a:rPr sz="1800" spc="100" dirty="0">
                <a:latin typeface="Arial"/>
                <a:cs typeface="Arial"/>
              </a:rPr>
              <a:t> </a:t>
            </a:r>
            <a:r>
              <a:rPr sz="1800" spc="35" dirty="0">
                <a:latin typeface="Arial"/>
                <a:cs typeface="Arial"/>
              </a:rPr>
              <a:t>MTA</a:t>
            </a:r>
            <a:r>
              <a:rPr sz="1800" spc="95" dirty="0">
                <a:solidFill>
                  <a:srgbClr val="0562C1"/>
                </a:solidFill>
                <a:latin typeface="Arial"/>
                <a:cs typeface="Arial"/>
              </a:rPr>
              <a:t> </a:t>
            </a:r>
            <a:r>
              <a:rPr sz="1800" u="sng" spc="95" dirty="0">
                <a:solidFill>
                  <a:srgbClr val="0562C1"/>
                </a:solidFill>
                <a:uFill>
                  <a:solidFill>
                    <a:srgbClr val="0562C1"/>
                  </a:solidFill>
                </a:uFill>
                <a:latin typeface="Arial"/>
                <a:cs typeface="Arial"/>
                <a:hlinkClick r:id="rId2"/>
              </a:rPr>
              <a:t>MetroCard</a:t>
            </a:r>
            <a:r>
              <a:rPr sz="1800" spc="95" dirty="0">
                <a:solidFill>
                  <a:srgbClr val="0562C1"/>
                </a:solidFill>
                <a:latin typeface="Arial"/>
                <a:cs typeface="Arial"/>
              </a:rPr>
              <a:t>	</a:t>
            </a:r>
            <a:r>
              <a:rPr sz="1800" spc="45" dirty="0">
                <a:latin typeface="Arial"/>
                <a:cs typeface="Arial"/>
              </a:rPr>
              <a:t>(see</a:t>
            </a:r>
            <a:r>
              <a:rPr sz="1800" spc="-5" dirty="0">
                <a:latin typeface="Arial"/>
                <a:cs typeface="Arial"/>
              </a:rPr>
              <a:t> </a:t>
            </a:r>
            <a:r>
              <a:rPr sz="1800" spc="120" dirty="0">
                <a:latin typeface="Arial"/>
                <a:cs typeface="Arial"/>
              </a:rPr>
              <a:t>next</a:t>
            </a:r>
            <a:r>
              <a:rPr sz="1800" dirty="0">
                <a:latin typeface="Arial"/>
                <a:cs typeface="Arial"/>
              </a:rPr>
              <a:t> </a:t>
            </a:r>
            <a:r>
              <a:rPr sz="1800" spc="40" dirty="0">
                <a:latin typeface="Arial"/>
                <a:cs typeface="Arial"/>
              </a:rPr>
              <a:t>slide)</a:t>
            </a:r>
            <a:endParaRPr sz="1800">
              <a:latin typeface="Arial"/>
              <a:cs typeface="Arial"/>
            </a:endParaRPr>
          </a:p>
          <a:p>
            <a:pPr marL="1248410" lvl="1" indent="-287020">
              <a:lnSpc>
                <a:spcPct val="100000"/>
              </a:lnSpc>
              <a:buChar char="•"/>
              <a:tabLst>
                <a:tab pos="1248410" algn="l"/>
                <a:tab pos="1249045" algn="l"/>
              </a:tabLst>
            </a:pPr>
            <a:r>
              <a:rPr sz="1800" spc="-20" dirty="0">
                <a:latin typeface="Arial"/>
                <a:cs typeface="Arial"/>
              </a:rPr>
              <a:t>D</a:t>
            </a:r>
            <a:r>
              <a:rPr sz="1800" spc="90" dirty="0">
                <a:latin typeface="Arial"/>
                <a:cs typeface="Arial"/>
              </a:rPr>
              <a:t>ep</a:t>
            </a:r>
            <a:r>
              <a:rPr sz="1800" spc="95" dirty="0">
                <a:latin typeface="Arial"/>
                <a:cs typeface="Arial"/>
              </a:rPr>
              <a:t>a</a:t>
            </a:r>
            <a:r>
              <a:rPr sz="1800" spc="114" dirty="0">
                <a:latin typeface="Arial"/>
                <a:cs typeface="Arial"/>
              </a:rPr>
              <a:t>rt</a:t>
            </a:r>
            <a:r>
              <a:rPr sz="1800" spc="195" dirty="0">
                <a:latin typeface="Arial"/>
                <a:cs typeface="Arial"/>
              </a:rPr>
              <a:t>s</a:t>
            </a:r>
            <a:r>
              <a:rPr sz="1800" spc="35" dirty="0">
                <a:latin typeface="Arial"/>
                <a:cs typeface="Arial"/>
              </a:rPr>
              <a:t> </a:t>
            </a:r>
            <a:r>
              <a:rPr sz="1800" spc="100" dirty="0">
                <a:latin typeface="Arial"/>
                <a:cs typeface="Arial"/>
              </a:rPr>
              <a:t>e</a:t>
            </a:r>
            <a:r>
              <a:rPr sz="1800" spc="95" dirty="0">
                <a:latin typeface="Arial"/>
                <a:cs typeface="Arial"/>
              </a:rPr>
              <a:t>v</a:t>
            </a:r>
            <a:r>
              <a:rPr sz="1800" spc="105" dirty="0">
                <a:latin typeface="Arial"/>
                <a:cs typeface="Arial"/>
              </a:rPr>
              <a:t>er</a:t>
            </a:r>
            <a:r>
              <a:rPr sz="1800" spc="120" dirty="0">
                <a:latin typeface="Arial"/>
                <a:cs typeface="Arial"/>
              </a:rPr>
              <a:t>y</a:t>
            </a:r>
            <a:r>
              <a:rPr sz="1800" spc="30" dirty="0">
                <a:latin typeface="Arial"/>
                <a:cs typeface="Arial"/>
              </a:rPr>
              <a:t> </a:t>
            </a:r>
            <a:r>
              <a:rPr sz="1800" dirty="0">
                <a:latin typeface="Arial"/>
                <a:cs typeface="Arial"/>
              </a:rPr>
              <a:t>7</a:t>
            </a:r>
            <a:r>
              <a:rPr sz="1800" spc="5" dirty="0">
                <a:latin typeface="Arial"/>
                <a:cs typeface="Arial"/>
              </a:rPr>
              <a:t> </a:t>
            </a:r>
            <a:r>
              <a:rPr sz="1800" spc="125" dirty="0">
                <a:latin typeface="Arial"/>
                <a:cs typeface="Arial"/>
              </a:rPr>
              <a:t>–</a:t>
            </a:r>
            <a:r>
              <a:rPr sz="1800" spc="10" dirty="0">
                <a:latin typeface="Arial"/>
                <a:cs typeface="Arial"/>
              </a:rPr>
              <a:t> </a:t>
            </a:r>
            <a:r>
              <a:rPr sz="1800" spc="-370" dirty="0">
                <a:latin typeface="Arial"/>
                <a:cs typeface="Arial"/>
              </a:rPr>
              <a:t>1</a:t>
            </a:r>
            <a:r>
              <a:rPr sz="1800" spc="100" dirty="0">
                <a:latin typeface="Arial"/>
                <a:cs typeface="Arial"/>
              </a:rPr>
              <a:t>5</a:t>
            </a:r>
            <a:r>
              <a:rPr sz="1800" spc="5" dirty="0">
                <a:latin typeface="Arial"/>
                <a:cs typeface="Arial"/>
              </a:rPr>
              <a:t> </a:t>
            </a:r>
            <a:r>
              <a:rPr sz="1800" spc="225" dirty="0">
                <a:latin typeface="Arial"/>
                <a:cs typeface="Arial"/>
              </a:rPr>
              <a:t>m</a:t>
            </a:r>
            <a:r>
              <a:rPr sz="1800" spc="-5" dirty="0">
                <a:latin typeface="Arial"/>
                <a:cs typeface="Arial"/>
              </a:rPr>
              <a:t>i</a:t>
            </a:r>
            <a:r>
              <a:rPr sz="1800" spc="135" dirty="0">
                <a:latin typeface="Arial"/>
                <a:cs typeface="Arial"/>
              </a:rPr>
              <a:t>nu</a:t>
            </a:r>
            <a:r>
              <a:rPr sz="1800" spc="65" dirty="0">
                <a:latin typeface="Arial"/>
                <a:cs typeface="Arial"/>
              </a:rPr>
              <a:t>t</a:t>
            </a:r>
            <a:r>
              <a:rPr sz="1800" spc="50" dirty="0">
                <a:latin typeface="Arial"/>
                <a:cs typeface="Arial"/>
              </a:rPr>
              <a:t>e</a:t>
            </a:r>
            <a:r>
              <a:rPr sz="1800" spc="70" dirty="0">
                <a:latin typeface="Arial"/>
                <a:cs typeface="Arial"/>
              </a:rPr>
              <a:t>s</a:t>
            </a:r>
            <a:endParaRPr sz="1800">
              <a:latin typeface="Arial"/>
              <a:cs typeface="Arial"/>
            </a:endParaRPr>
          </a:p>
          <a:p>
            <a:pPr marL="1248410" lvl="1" indent="-287020">
              <a:lnSpc>
                <a:spcPct val="100000"/>
              </a:lnSpc>
              <a:buChar char="•"/>
              <a:tabLst>
                <a:tab pos="1248410" algn="l"/>
                <a:tab pos="1249045" algn="l"/>
              </a:tabLst>
            </a:pPr>
            <a:r>
              <a:rPr sz="1800" spc="55" dirty="0">
                <a:latin typeface="Arial"/>
                <a:cs typeface="Arial"/>
              </a:rPr>
              <a:t>Schedule</a:t>
            </a:r>
            <a:r>
              <a:rPr sz="1800" spc="10" dirty="0">
                <a:latin typeface="Arial"/>
                <a:cs typeface="Arial"/>
              </a:rPr>
              <a:t> </a:t>
            </a:r>
            <a:r>
              <a:rPr sz="1800" spc="30" dirty="0">
                <a:latin typeface="Arial"/>
                <a:cs typeface="Arial"/>
              </a:rPr>
              <a:t>is</a:t>
            </a:r>
            <a:r>
              <a:rPr sz="1800" spc="5" dirty="0">
                <a:latin typeface="Arial"/>
                <a:cs typeface="Arial"/>
              </a:rPr>
              <a:t> </a:t>
            </a:r>
            <a:r>
              <a:rPr sz="1800" spc="125" dirty="0">
                <a:latin typeface="Arial"/>
                <a:cs typeface="Arial"/>
              </a:rPr>
              <a:t>attached</a:t>
            </a:r>
            <a:r>
              <a:rPr sz="1800" spc="15" dirty="0">
                <a:latin typeface="Arial"/>
                <a:cs typeface="Arial"/>
              </a:rPr>
              <a:t> </a:t>
            </a:r>
            <a:r>
              <a:rPr sz="1800" spc="70" dirty="0">
                <a:latin typeface="Arial"/>
                <a:cs typeface="Arial"/>
              </a:rPr>
              <a:t>(TramBus)</a:t>
            </a:r>
            <a:endParaRPr sz="1800">
              <a:latin typeface="Arial"/>
              <a:cs typeface="Arial"/>
            </a:endParaRPr>
          </a:p>
          <a:p>
            <a:pPr marL="1248410" lvl="1" indent="-287020">
              <a:lnSpc>
                <a:spcPct val="100000"/>
              </a:lnSpc>
              <a:buChar char="•"/>
              <a:tabLst>
                <a:tab pos="1248410" algn="l"/>
                <a:tab pos="1249045" algn="l"/>
              </a:tabLst>
            </a:pPr>
            <a:r>
              <a:rPr sz="1800" spc="65" dirty="0">
                <a:latin typeface="Arial"/>
                <a:cs typeface="Arial"/>
              </a:rPr>
              <a:t>Info</a:t>
            </a:r>
            <a:r>
              <a:rPr sz="1800" spc="10" dirty="0">
                <a:latin typeface="Arial"/>
                <a:cs typeface="Arial"/>
              </a:rPr>
              <a:t> </a:t>
            </a:r>
            <a:r>
              <a:rPr sz="1800" spc="95" dirty="0">
                <a:latin typeface="Arial"/>
                <a:cs typeface="Arial"/>
              </a:rPr>
              <a:t>and</a:t>
            </a:r>
            <a:r>
              <a:rPr sz="1800" spc="-5" dirty="0">
                <a:latin typeface="Arial"/>
                <a:cs typeface="Arial"/>
              </a:rPr>
              <a:t> </a:t>
            </a:r>
            <a:r>
              <a:rPr sz="1800" spc="45" dirty="0">
                <a:latin typeface="Arial"/>
                <a:cs typeface="Arial"/>
              </a:rPr>
              <a:t>online</a:t>
            </a:r>
            <a:r>
              <a:rPr sz="1800" spc="-5" dirty="0">
                <a:solidFill>
                  <a:srgbClr val="0562C1"/>
                </a:solidFill>
                <a:latin typeface="Arial"/>
                <a:cs typeface="Arial"/>
              </a:rPr>
              <a:t> </a:t>
            </a:r>
            <a:r>
              <a:rPr sz="1800" u="sng" spc="70" dirty="0">
                <a:solidFill>
                  <a:srgbClr val="0562C1"/>
                </a:solidFill>
                <a:uFill>
                  <a:solidFill>
                    <a:srgbClr val="0562C1"/>
                  </a:solidFill>
                </a:uFill>
                <a:latin typeface="Arial"/>
                <a:cs typeface="Arial"/>
                <a:hlinkClick r:id="rId3"/>
              </a:rPr>
              <a:t>schedule</a:t>
            </a:r>
            <a:endParaRPr sz="1800">
              <a:latin typeface="Arial"/>
              <a:cs typeface="Arial"/>
            </a:endParaRPr>
          </a:p>
          <a:p>
            <a:pPr marL="1248410" lvl="1" indent="-287020">
              <a:lnSpc>
                <a:spcPct val="100000"/>
              </a:lnSpc>
              <a:buChar char="•"/>
              <a:tabLst>
                <a:tab pos="1248410" algn="l"/>
                <a:tab pos="1249045" algn="l"/>
              </a:tabLst>
            </a:pPr>
            <a:r>
              <a:rPr sz="1800" spc="-45" dirty="0">
                <a:latin typeface="Arial"/>
                <a:cs typeface="Arial"/>
              </a:rPr>
              <a:t>~1</a:t>
            </a:r>
            <a:r>
              <a:rPr sz="1800" spc="-40" dirty="0">
                <a:latin typeface="Arial"/>
                <a:cs typeface="Arial"/>
              </a:rPr>
              <a:t>0</a:t>
            </a:r>
            <a:r>
              <a:rPr sz="1800" dirty="0">
                <a:latin typeface="Arial"/>
                <a:cs typeface="Arial"/>
              </a:rPr>
              <a:t> </a:t>
            </a:r>
            <a:r>
              <a:rPr sz="1800" spc="125" dirty="0">
                <a:latin typeface="Arial"/>
                <a:cs typeface="Arial"/>
              </a:rPr>
              <a:t>–</a:t>
            </a:r>
            <a:r>
              <a:rPr sz="1800" spc="10" dirty="0">
                <a:latin typeface="Arial"/>
                <a:cs typeface="Arial"/>
              </a:rPr>
              <a:t> </a:t>
            </a:r>
            <a:r>
              <a:rPr sz="1800" spc="-370" dirty="0">
                <a:latin typeface="Arial"/>
                <a:cs typeface="Arial"/>
              </a:rPr>
              <a:t>1</a:t>
            </a:r>
            <a:r>
              <a:rPr sz="1800" spc="100" dirty="0">
                <a:latin typeface="Arial"/>
                <a:cs typeface="Arial"/>
              </a:rPr>
              <a:t>5</a:t>
            </a:r>
            <a:r>
              <a:rPr sz="1800" spc="5" dirty="0">
                <a:latin typeface="Arial"/>
                <a:cs typeface="Arial"/>
              </a:rPr>
              <a:t> </a:t>
            </a:r>
            <a:r>
              <a:rPr sz="1800" spc="225" dirty="0">
                <a:latin typeface="Arial"/>
                <a:cs typeface="Arial"/>
              </a:rPr>
              <a:t>m</a:t>
            </a:r>
            <a:r>
              <a:rPr sz="1800" spc="20" dirty="0">
                <a:latin typeface="Arial"/>
                <a:cs typeface="Arial"/>
              </a:rPr>
              <a:t>i</a:t>
            </a:r>
            <a:r>
              <a:rPr sz="1800" spc="35" dirty="0">
                <a:latin typeface="Arial"/>
                <a:cs typeface="Arial"/>
              </a:rPr>
              <a:t>n</a:t>
            </a:r>
            <a:r>
              <a:rPr sz="1800" spc="65" dirty="0">
                <a:latin typeface="Arial"/>
                <a:cs typeface="Arial"/>
              </a:rPr>
              <a:t>u</a:t>
            </a:r>
            <a:r>
              <a:rPr sz="1800" spc="215" dirty="0">
                <a:latin typeface="Arial"/>
                <a:cs typeface="Arial"/>
              </a:rPr>
              <a:t>t</a:t>
            </a:r>
            <a:r>
              <a:rPr sz="1800" spc="55" dirty="0">
                <a:latin typeface="Arial"/>
                <a:cs typeface="Arial"/>
              </a:rPr>
              <a:t>e</a:t>
            </a:r>
            <a:r>
              <a:rPr sz="1800" spc="20" dirty="0">
                <a:latin typeface="Arial"/>
                <a:cs typeface="Arial"/>
              </a:rPr>
              <a:t> </a:t>
            </a:r>
            <a:r>
              <a:rPr sz="1800" spc="125" dirty="0">
                <a:latin typeface="Arial"/>
                <a:cs typeface="Arial"/>
              </a:rPr>
              <a:t>w</a:t>
            </a:r>
            <a:r>
              <a:rPr sz="1800" spc="95" dirty="0">
                <a:latin typeface="Arial"/>
                <a:cs typeface="Arial"/>
              </a:rPr>
              <a:t>a</a:t>
            </a:r>
            <a:r>
              <a:rPr sz="1800" spc="30" dirty="0">
                <a:latin typeface="Arial"/>
                <a:cs typeface="Arial"/>
              </a:rPr>
              <a:t>l</a:t>
            </a:r>
            <a:r>
              <a:rPr sz="1800" spc="55" dirty="0">
                <a:latin typeface="Arial"/>
                <a:cs typeface="Arial"/>
              </a:rPr>
              <a:t>k</a:t>
            </a:r>
            <a:r>
              <a:rPr sz="1800" spc="-10" dirty="0">
                <a:latin typeface="Arial"/>
                <a:cs typeface="Arial"/>
              </a:rPr>
              <a:t> </a:t>
            </a:r>
            <a:r>
              <a:rPr sz="1800" spc="215" dirty="0">
                <a:latin typeface="Arial"/>
                <a:cs typeface="Arial"/>
              </a:rPr>
              <a:t>t</a:t>
            </a:r>
            <a:r>
              <a:rPr sz="1800" spc="105" dirty="0">
                <a:latin typeface="Arial"/>
                <a:cs typeface="Arial"/>
              </a:rPr>
              <a:t>o</a:t>
            </a:r>
            <a:r>
              <a:rPr sz="1800" spc="20" dirty="0">
                <a:latin typeface="Arial"/>
                <a:cs typeface="Arial"/>
              </a:rPr>
              <a:t> </a:t>
            </a:r>
            <a:r>
              <a:rPr sz="1800" spc="100" dirty="0">
                <a:latin typeface="Arial"/>
                <a:cs typeface="Arial"/>
              </a:rPr>
              <a:t>W</a:t>
            </a:r>
            <a:r>
              <a:rPr sz="1800" spc="50" dirty="0">
                <a:latin typeface="Arial"/>
                <a:cs typeface="Arial"/>
              </a:rPr>
              <a:t>e</a:t>
            </a:r>
            <a:r>
              <a:rPr sz="1800" spc="-5" dirty="0">
                <a:latin typeface="Arial"/>
                <a:cs typeface="Arial"/>
              </a:rPr>
              <a:t>il</a:t>
            </a:r>
            <a:r>
              <a:rPr sz="1800" spc="-10" dirty="0">
                <a:latin typeface="Arial"/>
                <a:cs typeface="Arial"/>
              </a:rPr>
              <a:t>l</a:t>
            </a:r>
            <a:r>
              <a:rPr sz="1800" spc="-5" dirty="0">
                <a:latin typeface="Arial"/>
                <a:cs typeface="Arial"/>
              </a:rPr>
              <a:t> </a:t>
            </a:r>
            <a:r>
              <a:rPr sz="1800" spc="5" dirty="0">
                <a:latin typeface="Arial"/>
                <a:cs typeface="Arial"/>
              </a:rPr>
              <a:t>C</a:t>
            </a:r>
            <a:r>
              <a:rPr sz="1800" spc="165" dirty="0">
                <a:latin typeface="Arial"/>
                <a:cs typeface="Arial"/>
              </a:rPr>
              <a:t>o</a:t>
            </a:r>
            <a:r>
              <a:rPr sz="1800" spc="90" dirty="0">
                <a:latin typeface="Arial"/>
                <a:cs typeface="Arial"/>
              </a:rPr>
              <a:t>r</a:t>
            </a:r>
            <a:r>
              <a:rPr sz="1800" spc="65" dirty="0">
                <a:latin typeface="Arial"/>
                <a:cs typeface="Arial"/>
              </a:rPr>
              <a:t>n</a:t>
            </a:r>
            <a:r>
              <a:rPr sz="1800" spc="50" dirty="0">
                <a:latin typeface="Arial"/>
                <a:cs typeface="Arial"/>
              </a:rPr>
              <a:t>e</a:t>
            </a:r>
            <a:r>
              <a:rPr sz="1800" spc="-5" dirty="0">
                <a:latin typeface="Arial"/>
                <a:cs typeface="Arial"/>
              </a:rPr>
              <a:t>ll</a:t>
            </a:r>
            <a:endParaRPr sz="1800">
              <a:latin typeface="Arial"/>
              <a:cs typeface="Arial"/>
            </a:endParaRPr>
          </a:p>
          <a:p>
            <a:pPr marL="791210" indent="-287020">
              <a:lnSpc>
                <a:spcPct val="100000"/>
              </a:lnSpc>
              <a:spcBef>
                <a:spcPts val="2160"/>
              </a:spcBef>
              <a:buChar char="•"/>
              <a:tabLst>
                <a:tab pos="791210" algn="l"/>
                <a:tab pos="791845" algn="l"/>
              </a:tabLst>
            </a:pPr>
            <a:r>
              <a:rPr sz="1800" spc="80" dirty="0">
                <a:latin typeface="Arial"/>
                <a:cs typeface="Arial"/>
              </a:rPr>
              <a:t>Subway</a:t>
            </a:r>
            <a:r>
              <a:rPr sz="1800" spc="20" dirty="0">
                <a:latin typeface="Arial"/>
                <a:cs typeface="Arial"/>
              </a:rPr>
              <a:t> </a:t>
            </a:r>
            <a:r>
              <a:rPr sz="1800" spc="125" dirty="0">
                <a:latin typeface="Arial"/>
                <a:cs typeface="Arial"/>
              </a:rPr>
              <a:t>–</a:t>
            </a:r>
            <a:r>
              <a:rPr sz="1800" spc="5" dirty="0">
                <a:latin typeface="Arial"/>
                <a:cs typeface="Arial"/>
              </a:rPr>
              <a:t> </a:t>
            </a:r>
            <a:r>
              <a:rPr sz="1800" spc="-45" dirty="0">
                <a:latin typeface="Arial"/>
                <a:cs typeface="Arial"/>
              </a:rPr>
              <a:t>F</a:t>
            </a:r>
            <a:r>
              <a:rPr sz="1800" spc="20" dirty="0">
                <a:latin typeface="Arial"/>
                <a:cs typeface="Arial"/>
              </a:rPr>
              <a:t> </a:t>
            </a:r>
            <a:r>
              <a:rPr sz="1800" spc="105" dirty="0">
                <a:latin typeface="Arial"/>
                <a:cs typeface="Arial"/>
              </a:rPr>
              <a:t>train</a:t>
            </a:r>
            <a:r>
              <a:rPr sz="1800" spc="25" dirty="0">
                <a:latin typeface="Arial"/>
                <a:cs typeface="Arial"/>
              </a:rPr>
              <a:t> </a:t>
            </a:r>
            <a:r>
              <a:rPr sz="1800" spc="80" dirty="0">
                <a:latin typeface="Arial"/>
                <a:cs typeface="Arial"/>
              </a:rPr>
              <a:t>Shuttle</a:t>
            </a:r>
            <a:r>
              <a:rPr sz="1800" spc="15" dirty="0">
                <a:latin typeface="Arial"/>
                <a:cs typeface="Arial"/>
              </a:rPr>
              <a:t> </a:t>
            </a:r>
            <a:r>
              <a:rPr sz="1800" spc="65" dirty="0">
                <a:latin typeface="Arial"/>
                <a:cs typeface="Arial"/>
              </a:rPr>
              <a:t>leaves</a:t>
            </a:r>
            <a:r>
              <a:rPr sz="1800" spc="30" dirty="0">
                <a:latin typeface="Arial"/>
                <a:cs typeface="Arial"/>
              </a:rPr>
              <a:t> </a:t>
            </a:r>
            <a:r>
              <a:rPr sz="1800" spc="110" dirty="0">
                <a:latin typeface="Arial"/>
                <a:cs typeface="Arial"/>
              </a:rPr>
              <a:t>station</a:t>
            </a:r>
            <a:r>
              <a:rPr sz="1800" spc="15" dirty="0">
                <a:latin typeface="Arial"/>
                <a:cs typeface="Arial"/>
              </a:rPr>
              <a:t> </a:t>
            </a:r>
            <a:r>
              <a:rPr sz="1800" spc="160" dirty="0">
                <a:latin typeface="Arial"/>
                <a:cs typeface="Arial"/>
              </a:rPr>
              <a:t>at</a:t>
            </a:r>
            <a:r>
              <a:rPr sz="1800" spc="5" dirty="0">
                <a:latin typeface="Arial"/>
                <a:cs typeface="Arial"/>
              </a:rPr>
              <a:t> </a:t>
            </a:r>
            <a:r>
              <a:rPr sz="1800" spc="110" dirty="0">
                <a:latin typeface="Arial"/>
                <a:cs typeface="Arial"/>
              </a:rPr>
              <a:t>West</a:t>
            </a:r>
            <a:r>
              <a:rPr sz="1800" spc="25" dirty="0">
                <a:latin typeface="Arial"/>
                <a:cs typeface="Arial"/>
              </a:rPr>
              <a:t> </a:t>
            </a:r>
            <a:r>
              <a:rPr sz="1800" spc="90" dirty="0">
                <a:latin typeface="Arial"/>
                <a:cs typeface="Arial"/>
              </a:rPr>
              <a:t>Road/452</a:t>
            </a:r>
            <a:r>
              <a:rPr sz="1800" spc="25" dirty="0">
                <a:latin typeface="Arial"/>
                <a:cs typeface="Arial"/>
              </a:rPr>
              <a:t> </a:t>
            </a:r>
            <a:r>
              <a:rPr sz="1800" spc="35" dirty="0">
                <a:latin typeface="Arial"/>
                <a:cs typeface="Arial"/>
              </a:rPr>
              <a:t>Main</a:t>
            </a:r>
            <a:r>
              <a:rPr sz="1800" spc="15" dirty="0">
                <a:latin typeface="Arial"/>
                <a:cs typeface="Arial"/>
              </a:rPr>
              <a:t> </a:t>
            </a:r>
            <a:r>
              <a:rPr sz="1800" spc="105" dirty="0">
                <a:latin typeface="Arial"/>
                <a:cs typeface="Arial"/>
              </a:rPr>
              <a:t>Street</a:t>
            </a:r>
            <a:endParaRPr sz="1800">
              <a:latin typeface="Arial"/>
              <a:cs typeface="Arial"/>
            </a:endParaRPr>
          </a:p>
          <a:p>
            <a:pPr marL="1248410" lvl="1" indent="-287020">
              <a:lnSpc>
                <a:spcPct val="100000"/>
              </a:lnSpc>
              <a:buChar char="•"/>
              <a:tabLst>
                <a:tab pos="1248410" algn="l"/>
                <a:tab pos="1249045" algn="l"/>
              </a:tabLst>
            </a:pPr>
            <a:r>
              <a:rPr sz="1800" spc="-60" dirty="0">
                <a:latin typeface="Arial"/>
                <a:cs typeface="Arial"/>
              </a:rPr>
              <a:t>1</a:t>
            </a:r>
            <a:r>
              <a:rPr sz="1800" spc="-89" baseline="25462" dirty="0">
                <a:latin typeface="Arial"/>
                <a:cs typeface="Arial"/>
              </a:rPr>
              <a:t>st</a:t>
            </a:r>
            <a:r>
              <a:rPr sz="1800" spc="277" baseline="25462" dirty="0">
                <a:latin typeface="Arial"/>
                <a:cs typeface="Arial"/>
              </a:rPr>
              <a:t> </a:t>
            </a:r>
            <a:r>
              <a:rPr sz="1800" spc="130" dirty="0">
                <a:latin typeface="Arial"/>
                <a:cs typeface="Arial"/>
              </a:rPr>
              <a:t>stop</a:t>
            </a:r>
            <a:r>
              <a:rPr sz="1800" spc="5" dirty="0">
                <a:latin typeface="Arial"/>
                <a:cs typeface="Arial"/>
              </a:rPr>
              <a:t> </a:t>
            </a:r>
            <a:r>
              <a:rPr sz="1800" spc="30" dirty="0">
                <a:latin typeface="Arial"/>
                <a:cs typeface="Arial"/>
              </a:rPr>
              <a:t>is</a:t>
            </a:r>
            <a:r>
              <a:rPr sz="1800" spc="10" dirty="0">
                <a:latin typeface="Arial"/>
                <a:cs typeface="Arial"/>
              </a:rPr>
              <a:t> </a:t>
            </a:r>
            <a:r>
              <a:rPr sz="1800" spc="90" dirty="0">
                <a:latin typeface="Arial"/>
                <a:cs typeface="Arial"/>
              </a:rPr>
              <a:t>Lexington</a:t>
            </a:r>
            <a:r>
              <a:rPr sz="1800" spc="10" dirty="0">
                <a:latin typeface="Arial"/>
                <a:cs typeface="Arial"/>
              </a:rPr>
              <a:t> </a:t>
            </a:r>
            <a:r>
              <a:rPr sz="1800" spc="175" dirty="0">
                <a:latin typeface="Arial"/>
                <a:cs typeface="Arial"/>
              </a:rPr>
              <a:t>&amp;</a:t>
            </a:r>
            <a:r>
              <a:rPr sz="1800" spc="10" dirty="0">
                <a:latin typeface="Arial"/>
                <a:cs typeface="Arial"/>
              </a:rPr>
              <a:t> </a:t>
            </a:r>
            <a:r>
              <a:rPr sz="1800" spc="100" dirty="0">
                <a:latin typeface="Arial"/>
                <a:cs typeface="Arial"/>
              </a:rPr>
              <a:t>63</a:t>
            </a:r>
            <a:r>
              <a:rPr sz="1800" spc="150" baseline="25462" dirty="0">
                <a:latin typeface="Arial"/>
                <a:cs typeface="Arial"/>
              </a:rPr>
              <a:t>rd</a:t>
            </a:r>
            <a:r>
              <a:rPr sz="1800" spc="225" baseline="25462" dirty="0">
                <a:latin typeface="Arial"/>
                <a:cs typeface="Arial"/>
              </a:rPr>
              <a:t> </a:t>
            </a:r>
            <a:r>
              <a:rPr sz="1800" spc="105" dirty="0">
                <a:latin typeface="Arial"/>
                <a:cs typeface="Arial"/>
              </a:rPr>
              <a:t>Street</a:t>
            </a:r>
            <a:endParaRPr sz="1800">
              <a:latin typeface="Arial"/>
              <a:cs typeface="Arial"/>
            </a:endParaRPr>
          </a:p>
          <a:p>
            <a:pPr marL="1248410" lvl="1" indent="-287020">
              <a:lnSpc>
                <a:spcPct val="100000"/>
              </a:lnSpc>
              <a:buChar char="•"/>
              <a:tabLst>
                <a:tab pos="1248410" algn="l"/>
                <a:tab pos="1249045" algn="l"/>
              </a:tabLst>
            </a:pPr>
            <a:r>
              <a:rPr sz="1800" spc="-45" dirty="0">
                <a:latin typeface="Arial"/>
                <a:cs typeface="Arial"/>
              </a:rPr>
              <a:t>~1</a:t>
            </a:r>
            <a:r>
              <a:rPr sz="1800" spc="-40" dirty="0">
                <a:latin typeface="Arial"/>
                <a:cs typeface="Arial"/>
              </a:rPr>
              <a:t>0</a:t>
            </a:r>
            <a:r>
              <a:rPr sz="1800" dirty="0">
                <a:latin typeface="Arial"/>
                <a:cs typeface="Arial"/>
              </a:rPr>
              <a:t> </a:t>
            </a:r>
            <a:r>
              <a:rPr sz="1800" spc="125" dirty="0">
                <a:latin typeface="Arial"/>
                <a:cs typeface="Arial"/>
              </a:rPr>
              <a:t>–</a:t>
            </a:r>
            <a:r>
              <a:rPr sz="1800" spc="10" dirty="0">
                <a:latin typeface="Arial"/>
                <a:cs typeface="Arial"/>
              </a:rPr>
              <a:t> </a:t>
            </a:r>
            <a:r>
              <a:rPr sz="1800" spc="-370" dirty="0">
                <a:latin typeface="Arial"/>
                <a:cs typeface="Arial"/>
              </a:rPr>
              <a:t>1</a:t>
            </a:r>
            <a:r>
              <a:rPr sz="1800" spc="100" dirty="0">
                <a:latin typeface="Arial"/>
                <a:cs typeface="Arial"/>
              </a:rPr>
              <a:t>5</a:t>
            </a:r>
            <a:r>
              <a:rPr sz="1800" spc="5" dirty="0">
                <a:latin typeface="Arial"/>
                <a:cs typeface="Arial"/>
              </a:rPr>
              <a:t> </a:t>
            </a:r>
            <a:r>
              <a:rPr sz="1800" spc="225" dirty="0">
                <a:latin typeface="Arial"/>
                <a:cs typeface="Arial"/>
              </a:rPr>
              <a:t>m</a:t>
            </a:r>
            <a:r>
              <a:rPr sz="1800" spc="-5" dirty="0">
                <a:latin typeface="Arial"/>
                <a:cs typeface="Arial"/>
              </a:rPr>
              <a:t>i</a:t>
            </a:r>
            <a:r>
              <a:rPr sz="1800" spc="65" dirty="0">
                <a:latin typeface="Arial"/>
                <a:cs typeface="Arial"/>
              </a:rPr>
              <a:t>nu</a:t>
            </a:r>
            <a:r>
              <a:rPr sz="1800" spc="85" dirty="0">
                <a:latin typeface="Arial"/>
                <a:cs typeface="Arial"/>
              </a:rPr>
              <a:t>t</a:t>
            </a:r>
            <a:r>
              <a:rPr sz="1800" spc="185" dirty="0">
                <a:latin typeface="Arial"/>
                <a:cs typeface="Arial"/>
              </a:rPr>
              <a:t>e</a:t>
            </a:r>
            <a:r>
              <a:rPr sz="1800" spc="20" dirty="0">
                <a:latin typeface="Arial"/>
                <a:cs typeface="Arial"/>
              </a:rPr>
              <a:t> </a:t>
            </a:r>
            <a:r>
              <a:rPr sz="1800" spc="120" dirty="0">
                <a:latin typeface="Arial"/>
                <a:cs typeface="Arial"/>
              </a:rPr>
              <a:t>w</a:t>
            </a:r>
            <a:r>
              <a:rPr sz="1800" spc="100" dirty="0">
                <a:latin typeface="Arial"/>
                <a:cs typeface="Arial"/>
              </a:rPr>
              <a:t>a</a:t>
            </a:r>
            <a:r>
              <a:rPr sz="1800" spc="-5" dirty="0">
                <a:latin typeface="Arial"/>
                <a:cs typeface="Arial"/>
              </a:rPr>
              <a:t>l</a:t>
            </a:r>
            <a:r>
              <a:rPr sz="1800" spc="90" dirty="0">
                <a:latin typeface="Arial"/>
                <a:cs typeface="Arial"/>
              </a:rPr>
              <a:t>k</a:t>
            </a:r>
            <a:r>
              <a:rPr sz="1800" spc="-10" dirty="0">
                <a:latin typeface="Arial"/>
                <a:cs typeface="Arial"/>
              </a:rPr>
              <a:t> </a:t>
            </a:r>
            <a:r>
              <a:rPr sz="1800" spc="105" dirty="0">
                <a:latin typeface="Arial"/>
                <a:cs typeface="Arial"/>
              </a:rPr>
              <a:t>t</a:t>
            </a:r>
            <a:r>
              <a:rPr sz="1800" spc="220" dirty="0">
                <a:latin typeface="Arial"/>
                <a:cs typeface="Arial"/>
              </a:rPr>
              <a:t>o</a:t>
            </a:r>
            <a:r>
              <a:rPr sz="1800" spc="20" dirty="0">
                <a:latin typeface="Arial"/>
                <a:cs typeface="Arial"/>
              </a:rPr>
              <a:t> </a:t>
            </a:r>
            <a:r>
              <a:rPr sz="1800" spc="100" dirty="0">
                <a:latin typeface="Arial"/>
                <a:cs typeface="Arial"/>
              </a:rPr>
              <a:t>W</a:t>
            </a:r>
            <a:r>
              <a:rPr sz="1800" spc="30" dirty="0">
                <a:latin typeface="Arial"/>
                <a:cs typeface="Arial"/>
              </a:rPr>
              <a:t>e</a:t>
            </a:r>
            <a:r>
              <a:rPr sz="1800" spc="15" dirty="0">
                <a:latin typeface="Arial"/>
                <a:cs typeface="Arial"/>
              </a:rPr>
              <a:t>i</a:t>
            </a:r>
            <a:r>
              <a:rPr sz="1800" spc="-5" dirty="0">
                <a:latin typeface="Arial"/>
                <a:cs typeface="Arial"/>
              </a:rPr>
              <a:t>l</a:t>
            </a:r>
            <a:r>
              <a:rPr sz="1800" spc="-10" dirty="0">
                <a:latin typeface="Arial"/>
                <a:cs typeface="Arial"/>
              </a:rPr>
              <a:t>l</a:t>
            </a:r>
            <a:r>
              <a:rPr sz="1800" spc="-5" dirty="0">
                <a:latin typeface="Arial"/>
                <a:cs typeface="Arial"/>
              </a:rPr>
              <a:t> </a:t>
            </a:r>
            <a:r>
              <a:rPr sz="1800" spc="60" dirty="0">
                <a:latin typeface="Arial"/>
                <a:cs typeface="Arial"/>
              </a:rPr>
              <a:t>C</a:t>
            </a:r>
            <a:r>
              <a:rPr sz="1800" spc="55" dirty="0">
                <a:latin typeface="Arial"/>
                <a:cs typeface="Arial"/>
              </a:rPr>
              <a:t>o</a:t>
            </a:r>
            <a:r>
              <a:rPr sz="1800" spc="100" dirty="0">
                <a:latin typeface="Arial"/>
                <a:cs typeface="Arial"/>
              </a:rPr>
              <a:t>rn</a:t>
            </a:r>
            <a:r>
              <a:rPr sz="1800" spc="30" dirty="0">
                <a:latin typeface="Arial"/>
                <a:cs typeface="Arial"/>
              </a:rPr>
              <a:t>e</a:t>
            </a:r>
            <a:r>
              <a:rPr sz="1800" spc="15" dirty="0">
                <a:latin typeface="Arial"/>
                <a:cs typeface="Arial"/>
              </a:rPr>
              <a:t>l</a:t>
            </a:r>
            <a:r>
              <a:rPr sz="1800" spc="-10" dirty="0">
                <a:latin typeface="Arial"/>
                <a:cs typeface="Arial"/>
              </a:rPr>
              <a:t>l</a:t>
            </a:r>
            <a:endParaRPr sz="1800">
              <a:latin typeface="Arial"/>
              <a:cs typeface="Arial"/>
            </a:endParaRPr>
          </a:p>
        </p:txBody>
      </p:sp>
      <p:pic>
        <p:nvPicPr>
          <p:cNvPr id="4" name="object 4"/>
          <p:cNvPicPr/>
          <p:nvPr/>
        </p:nvPicPr>
        <p:blipFill>
          <a:blip r:embed="rId4" cstate="print"/>
          <a:stretch>
            <a:fillRect/>
          </a:stretch>
        </p:blipFill>
        <p:spPr>
          <a:xfrm>
            <a:off x="9067800" y="3496055"/>
            <a:ext cx="2095499" cy="1397507"/>
          </a:xfrm>
          <a:prstGeom prst="rect">
            <a:avLst/>
          </a:prstGeom>
        </p:spPr>
      </p:pic>
      <p:grpSp>
        <p:nvGrpSpPr>
          <p:cNvPr id="5" name="object 5"/>
          <p:cNvGrpSpPr/>
          <p:nvPr/>
        </p:nvGrpSpPr>
        <p:grpSpPr>
          <a:xfrm>
            <a:off x="9067800" y="5029200"/>
            <a:ext cx="2981325" cy="1664335"/>
            <a:chOff x="9067800" y="5029200"/>
            <a:chExt cx="2981325" cy="1664335"/>
          </a:xfrm>
        </p:grpSpPr>
        <p:pic>
          <p:nvPicPr>
            <p:cNvPr id="6" name="object 6"/>
            <p:cNvPicPr/>
            <p:nvPr/>
          </p:nvPicPr>
          <p:blipFill>
            <a:blip r:embed="rId5" cstate="print"/>
            <a:stretch>
              <a:fillRect/>
            </a:stretch>
          </p:blipFill>
          <p:spPr>
            <a:xfrm>
              <a:off x="9982200" y="6269736"/>
              <a:ext cx="2066543" cy="423671"/>
            </a:xfrm>
            <a:prstGeom prst="rect">
              <a:avLst/>
            </a:prstGeom>
          </p:spPr>
        </p:pic>
        <p:pic>
          <p:nvPicPr>
            <p:cNvPr id="7" name="object 7"/>
            <p:cNvPicPr/>
            <p:nvPr/>
          </p:nvPicPr>
          <p:blipFill>
            <a:blip r:embed="rId6" cstate="print"/>
            <a:stretch>
              <a:fillRect/>
            </a:stretch>
          </p:blipFill>
          <p:spPr>
            <a:xfrm>
              <a:off x="9067800" y="5029200"/>
              <a:ext cx="2095499" cy="1362455"/>
            </a:xfrm>
            <a:prstGeom prst="rect">
              <a:avLst/>
            </a:prstGeom>
          </p:spPr>
        </p:pic>
      </p:gr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36746" y="257464"/>
            <a:ext cx="5316855" cy="452120"/>
          </a:xfrm>
          <a:prstGeom prst="rect">
            <a:avLst/>
          </a:prstGeom>
        </p:spPr>
        <p:txBody>
          <a:bodyPr vert="horz" wrap="square" lIns="0" tIns="12065" rIns="0" bIns="0" rtlCol="0">
            <a:spAutoFit/>
          </a:bodyPr>
          <a:lstStyle/>
          <a:p>
            <a:pPr marL="12700">
              <a:lnSpc>
                <a:spcPct val="100000"/>
              </a:lnSpc>
              <a:spcBef>
                <a:spcPts val="95"/>
              </a:spcBef>
            </a:pPr>
            <a:r>
              <a:rPr spc="15" dirty="0"/>
              <a:t>What</a:t>
            </a:r>
            <a:r>
              <a:rPr spc="45" dirty="0"/>
              <a:t> </a:t>
            </a:r>
            <a:r>
              <a:rPr spc="30" dirty="0"/>
              <a:t>to</a:t>
            </a:r>
            <a:r>
              <a:rPr spc="25" dirty="0"/>
              <a:t> do </a:t>
            </a:r>
            <a:r>
              <a:rPr spc="-25" dirty="0"/>
              <a:t>the</a:t>
            </a:r>
            <a:r>
              <a:rPr spc="30" dirty="0"/>
              <a:t> </a:t>
            </a:r>
            <a:r>
              <a:rPr spc="25" dirty="0"/>
              <a:t>first</a:t>
            </a:r>
            <a:r>
              <a:rPr spc="35" dirty="0"/>
              <a:t> </a:t>
            </a:r>
            <a:r>
              <a:rPr spc="-30" dirty="0"/>
              <a:t>few</a:t>
            </a:r>
            <a:r>
              <a:rPr spc="45" dirty="0"/>
              <a:t> </a:t>
            </a:r>
            <a:r>
              <a:rPr spc="70" dirty="0"/>
              <a:t>days</a:t>
            </a:r>
          </a:p>
        </p:txBody>
      </p:sp>
      <p:sp>
        <p:nvSpPr>
          <p:cNvPr id="3" name="object 3"/>
          <p:cNvSpPr txBox="1"/>
          <p:nvPr/>
        </p:nvSpPr>
        <p:spPr>
          <a:xfrm>
            <a:off x="1537868" y="2102394"/>
            <a:ext cx="6933565" cy="2769235"/>
          </a:xfrm>
          <a:prstGeom prst="rect">
            <a:avLst/>
          </a:prstGeom>
        </p:spPr>
        <p:txBody>
          <a:bodyPr vert="horz" wrap="square" lIns="0" tIns="13335" rIns="0" bIns="0" rtlCol="0">
            <a:spAutoFit/>
          </a:bodyPr>
          <a:lstStyle/>
          <a:p>
            <a:pPr marL="299085" indent="-287020">
              <a:lnSpc>
                <a:spcPct val="100000"/>
              </a:lnSpc>
              <a:spcBef>
                <a:spcPts val="105"/>
              </a:spcBef>
              <a:buChar char="•"/>
              <a:tabLst>
                <a:tab pos="299085" algn="l"/>
                <a:tab pos="299720" algn="l"/>
              </a:tabLst>
            </a:pPr>
            <a:r>
              <a:rPr sz="2000" spc="60" dirty="0">
                <a:latin typeface="Arial"/>
                <a:cs typeface="Arial"/>
              </a:rPr>
              <a:t>Cable</a:t>
            </a:r>
            <a:r>
              <a:rPr sz="2000" dirty="0">
                <a:latin typeface="Arial"/>
                <a:cs typeface="Arial"/>
              </a:rPr>
              <a:t> </a:t>
            </a:r>
            <a:r>
              <a:rPr sz="2000" spc="35" dirty="0">
                <a:latin typeface="Arial"/>
                <a:cs typeface="Arial"/>
              </a:rPr>
              <a:t>TV</a:t>
            </a:r>
            <a:r>
              <a:rPr sz="2000" spc="15" dirty="0">
                <a:latin typeface="Arial"/>
                <a:cs typeface="Arial"/>
              </a:rPr>
              <a:t> </a:t>
            </a:r>
            <a:r>
              <a:rPr sz="2000" spc="195" dirty="0">
                <a:latin typeface="Arial"/>
                <a:cs typeface="Arial"/>
              </a:rPr>
              <a:t>&amp;</a:t>
            </a:r>
            <a:r>
              <a:rPr sz="2000" spc="-5" dirty="0">
                <a:latin typeface="Arial"/>
                <a:cs typeface="Arial"/>
              </a:rPr>
              <a:t> </a:t>
            </a:r>
            <a:r>
              <a:rPr sz="2000" spc="105" dirty="0">
                <a:latin typeface="Arial"/>
                <a:cs typeface="Arial"/>
              </a:rPr>
              <a:t>Internet</a:t>
            </a:r>
            <a:r>
              <a:rPr sz="2000" spc="-40" dirty="0">
                <a:latin typeface="Arial"/>
                <a:cs typeface="Arial"/>
              </a:rPr>
              <a:t> </a:t>
            </a:r>
            <a:r>
              <a:rPr sz="2000" spc="80" dirty="0">
                <a:latin typeface="Arial"/>
                <a:cs typeface="Arial"/>
              </a:rPr>
              <a:t>(requires</a:t>
            </a:r>
            <a:r>
              <a:rPr sz="2000" spc="-10" dirty="0">
                <a:latin typeface="Arial"/>
                <a:cs typeface="Arial"/>
              </a:rPr>
              <a:t> </a:t>
            </a:r>
            <a:r>
              <a:rPr sz="2000" spc="45" dirty="0">
                <a:latin typeface="Arial"/>
                <a:cs typeface="Arial"/>
              </a:rPr>
              <a:t>Social</a:t>
            </a:r>
            <a:r>
              <a:rPr sz="2000" spc="20" dirty="0">
                <a:latin typeface="Arial"/>
                <a:cs typeface="Arial"/>
              </a:rPr>
              <a:t> </a:t>
            </a:r>
            <a:r>
              <a:rPr sz="2000" spc="95" dirty="0">
                <a:latin typeface="Arial"/>
                <a:cs typeface="Arial"/>
              </a:rPr>
              <a:t>Security</a:t>
            </a:r>
            <a:r>
              <a:rPr sz="2000" spc="-5" dirty="0">
                <a:latin typeface="Arial"/>
                <a:cs typeface="Arial"/>
              </a:rPr>
              <a:t> </a:t>
            </a:r>
            <a:r>
              <a:rPr sz="2000" spc="95" dirty="0">
                <a:latin typeface="Arial"/>
                <a:cs typeface="Arial"/>
              </a:rPr>
              <a:t>Number)</a:t>
            </a:r>
            <a:endParaRPr sz="2000">
              <a:latin typeface="Arial"/>
              <a:cs typeface="Arial"/>
            </a:endParaRPr>
          </a:p>
          <a:p>
            <a:pPr marL="756285" lvl="1" indent="-287020">
              <a:lnSpc>
                <a:spcPct val="100000"/>
              </a:lnSpc>
              <a:buChar char="•"/>
              <a:tabLst>
                <a:tab pos="756285" algn="l"/>
                <a:tab pos="756920" algn="l"/>
              </a:tabLst>
            </a:pPr>
            <a:r>
              <a:rPr sz="2000" spc="80" dirty="0">
                <a:latin typeface="Arial"/>
                <a:cs typeface="Arial"/>
              </a:rPr>
              <a:t>Time</a:t>
            </a:r>
            <a:r>
              <a:rPr sz="2000" spc="10" dirty="0">
                <a:latin typeface="Arial"/>
                <a:cs typeface="Arial"/>
              </a:rPr>
              <a:t> </a:t>
            </a:r>
            <a:r>
              <a:rPr sz="2000" spc="114" dirty="0">
                <a:latin typeface="Arial"/>
                <a:cs typeface="Arial"/>
              </a:rPr>
              <a:t>Warner</a:t>
            </a:r>
            <a:r>
              <a:rPr sz="2000" spc="-25" dirty="0">
                <a:latin typeface="Arial"/>
                <a:cs typeface="Arial"/>
              </a:rPr>
              <a:t> </a:t>
            </a:r>
            <a:r>
              <a:rPr sz="2000" spc="60" dirty="0">
                <a:latin typeface="Arial"/>
                <a:cs typeface="Arial"/>
              </a:rPr>
              <a:t>Cable</a:t>
            </a:r>
            <a:r>
              <a:rPr sz="2000" spc="-5" dirty="0">
                <a:latin typeface="Arial"/>
                <a:cs typeface="Arial"/>
              </a:rPr>
              <a:t> </a:t>
            </a:r>
            <a:r>
              <a:rPr sz="2000" spc="-50" dirty="0">
                <a:latin typeface="Arial"/>
                <a:cs typeface="Arial"/>
              </a:rPr>
              <a:t>(212)</a:t>
            </a:r>
            <a:r>
              <a:rPr sz="2000" spc="-10" dirty="0">
                <a:latin typeface="Arial"/>
                <a:cs typeface="Arial"/>
              </a:rPr>
              <a:t> </a:t>
            </a:r>
            <a:r>
              <a:rPr sz="2000" spc="80" dirty="0">
                <a:latin typeface="Arial"/>
                <a:cs typeface="Arial"/>
              </a:rPr>
              <a:t>674-9100</a:t>
            </a:r>
            <a:endParaRPr sz="2000">
              <a:latin typeface="Arial"/>
              <a:cs typeface="Arial"/>
            </a:endParaRPr>
          </a:p>
          <a:p>
            <a:pPr marL="299085" indent="-287020">
              <a:lnSpc>
                <a:spcPct val="100000"/>
              </a:lnSpc>
              <a:spcBef>
                <a:spcPts val="2400"/>
              </a:spcBef>
              <a:buChar char="•"/>
              <a:tabLst>
                <a:tab pos="299085" algn="l"/>
                <a:tab pos="299720" algn="l"/>
              </a:tabLst>
            </a:pPr>
            <a:r>
              <a:rPr sz="2000" spc="55" dirty="0">
                <a:latin typeface="Arial"/>
                <a:cs typeface="Arial"/>
              </a:rPr>
              <a:t>Utilities</a:t>
            </a:r>
            <a:endParaRPr sz="2000">
              <a:latin typeface="Arial"/>
              <a:cs typeface="Arial"/>
            </a:endParaRPr>
          </a:p>
          <a:p>
            <a:pPr marL="756285" lvl="1" indent="-287020">
              <a:lnSpc>
                <a:spcPct val="100000"/>
              </a:lnSpc>
              <a:buChar char="•"/>
              <a:tabLst>
                <a:tab pos="756285" algn="l"/>
                <a:tab pos="756920" algn="l"/>
              </a:tabLst>
            </a:pPr>
            <a:r>
              <a:rPr sz="2000" spc="135" dirty="0">
                <a:latin typeface="Arial"/>
                <a:cs typeface="Arial"/>
              </a:rPr>
              <a:t>Contact</a:t>
            </a:r>
            <a:r>
              <a:rPr sz="2000" spc="-30" dirty="0">
                <a:latin typeface="Arial"/>
                <a:cs typeface="Arial"/>
              </a:rPr>
              <a:t> </a:t>
            </a:r>
            <a:r>
              <a:rPr sz="2000" spc="70" dirty="0">
                <a:latin typeface="Arial"/>
                <a:cs typeface="Arial"/>
              </a:rPr>
              <a:t>Con</a:t>
            </a:r>
            <a:r>
              <a:rPr sz="2000" spc="-5" dirty="0">
                <a:latin typeface="Arial"/>
                <a:cs typeface="Arial"/>
              </a:rPr>
              <a:t> </a:t>
            </a:r>
            <a:r>
              <a:rPr sz="2000" spc="45" dirty="0">
                <a:latin typeface="Arial"/>
                <a:cs typeface="Arial"/>
              </a:rPr>
              <a:t>Edison</a:t>
            </a:r>
            <a:r>
              <a:rPr sz="2000" spc="-20" dirty="0">
                <a:latin typeface="Arial"/>
                <a:cs typeface="Arial"/>
              </a:rPr>
              <a:t> </a:t>
            </a:r>
            <a:r>
              <a:rPr sz="2000" spc="100" dirty="0">
                <a:latin typeface="Arial"/>
                <a:cs typeface="Arial"/>
              </a:rPr>
              <a:t>(800)</a:t>
            </a:r>
            <a:r>
              <a:rPr sz="2000" spc="-5" dirty="0">
                <a:latin typeface="Arial"/>
                <a:cs typeface="Arial"/>
              </a:rPr>
              <a:t> </a:t>
            </a:r>
            <a:r>
              <a:rPr sz="2000" spc="110" dirty="0">
                <a:latin typeface="Arial"/>
                <a:cs typeface="Arial"/>
              </a:rPr>
              <a:t>752-6633</a:t>
            </a:r>
            <a:endParaRPr sz="2000">
              <a:latin typeface="Arial"/>
              <a:cs typeface="Arial"/>
            </a:endParaRPr>
          </a:p>
          <a:p>
            <a:pPr marL="299085" indent="-287020">
              <a:lnSpc>
                <a:spcPct val="100000"/>
              </a:lnSpc>
              <a:spcBef>
                <a:spcPts val="2400"/>
              </a:spcBef>
              <a:buChar char="•"/>
              <a:tabLst>
                <a:tab pos="299085" algn="l"/>
                <a:tab pos="299720" algn="l"/>
              </a:tabLst>
            </a:pPr>
            <a:r>
              <a:rPr sz="2000" spc="100" dirty="0">
                <a:latin typeface="Arial"/>
                <a:cs typeface="Arial"/>
              </a:rPr>
              <a:t>Pets</a:t>
            </a:r>
            <a:r>
              <a:rPr sz="2000" spc="-30" dirty="0">
                <a:latin typeface="Arial"/>
                <a:cs typeface="Arial"/>
              </a:rPr>
              <a:t> </a:t>
            </a:r>
            <a:r>
              <a:rPr sz="2000" spc="110" dirty="0">
                <a:latin typeface="Arial"/>
                <a:cs typeface="Arial"/>
              </a:rPr>
              <a:t>are</a:t>
            </a:r>
            <a:r>
              <a:rPr sz="2000" spc="-30" dirty="0">
                <a:latin typeface="Arial"/>
                <a:cs typeface="Arial"/>
              </a:rPr>
              <a:t> </a:t>
            </a:r>
            <a:r>
              <a:rPr sz="2000" spc="75" dirty="0">
                <a:latin typeface="Arial"/>
                <a:cs typeface="Arial"/>
              </a:rPr>
              <a:t>allowed</a:t>
            </a:r>
            <a:endParaRPr sz="2000">
              <a:latin typeface="Arial"/>
              <a:cs typeface="Arial"/>
            </a:endParaRPr>
          </a:p>
          <a:p>
            <a:pPr marL="299085" indent="-287020">
              <a:lnSpc>
                <a:spcPct val="100000"/>
              </a:lnSpc>
              <a:spcBef>
                <a:spcPts val="2400"/>
              </a:spcBef>
              <a:buChar char="•"/>
              <a:tabLst>
                <a:tab pos="299085" algn="l"/>
                <a:tab pos="299720" algn="l"/>
              </a:tabLst>
            </a:pPr>
            <a:r>
              <a:rPr sz="2000" spc="75" dirty="0">
                <a:latin typeface="Arial"/>
                <a:cs typeface="Arial"/>
              </a:rPr>
              <a:t>Moving</a:t>
            </a:r>
            <a:r>
              <a:rPr sz="2000" spc="-10" dirty="0">
                <a:latin typeface="Arial"/>
                <a:cs typeface="Arial"/>
              </a:rPr>
              <a:t> </a:t>
            </a:r>
            <a:r>
              <a:rPr sz="2000" spc="30" dirty="0">
                <a:latin typeface="Arial"/>
                <a:cs typeface="Arial"/>
              </a:rPr>
              <a:t>in</a:t>
            </a:r>
            <a:r>
              <a:rPr sz="2000" dirty="0">
                <a:solidFill>
                  <a:srgbClr val="0562C1"/>
                </a:solidFill>
                <a:latin typeface="Arial"/>
                <a:cs typeface="Arial"/>
              </a:rPr>
              <a:t> </a:t>
            </a:r>
            <a:r>
              <a:rPr sz="2000" u="sng" spc="100" dirty="0">
                <a:solidFill>
                  <a:srgbClr val="0562C1"/>
                </a:solidFill>
                <a:uFill>
                  <a:solidFill>
                    <a:srgbClr val="0562C1"/>
                  </a:solidFill>
                </a:uFill>
                <a:latin typeface="Arial"/>
                <a:cs typeface="Arial"/>
                <a:hlinkClick r:id="rId2"/>
              </a:rPr>
              <a:t>info</a:t>
            </a:r>
            <a:r>
              <a:rPr sz="2000" spc="-10" dirty="0">
                <a:solidFill>
                  <a:srgbClr val="0562C1"/>
                </a:solidFill>
                <a:latin typeface="Arial"/>
                <a:cs typeface="Arial"/>
                <a:hlinkClick r:id="rId2"/>
              </a:rPr>
              <a:t> </a:t>
            </a:r>
            <a:r>
              <a:rPr sz="2000" spc="165" dirty="0">
                <a:latin typeface="Arial"/>
                <a:cs typeface="Arial"/>
              </a:rPr>
              <a:t>for</a:t>
            </a:r>
            <a:r>
              <a:rPr sz="2000" spc="5" dirty="0">
                <a:latin typeface="Arial"/>
                <a:cs typeface="Arial"/>
              </a:rPr>
              <a:t> </a:t>
            </a:r>
            <a:r>
              <a:rPr sz="2000" spc="150" dirty="0">
                <a:latin typeface="Arial"/>
                <a:cs typeface="Arial"/>
              </a:rPr>
              <a:t>465</a:t>
            </a:r>
            <a:r>
              <a:rPr sz="2000" spc="-25" dirty="0">
                <a:latin typeface="Arial"/>
                <a:cs typeface="Arial"/>
              </a:rPr>
              <a:t> </a:t>
            </a:r>
            <a:r>
              <a:rPr sz="2000" spc="40" dirty="0">
                <a:latin typeface="Arial"/>
                <a:cs typeface="Arial"/>
              </a:rPr>
              <a:t>Main</a:t>
            </a:r>
            <a:r>
              <a:rPr sz="2000" dirty="0">
                <a:latin typeface="Arial"/>
                <a:cs typeface="Arial"/>
              </a:rPr>
              <a:t> </a:t>
            </a:r>
            <a:r>
              <a:rPr sz="2000" spc="120" dirty="0">
                <a:latin typeface="Arial"/>
                <a:cs typeface="Arial"/>
              </a:rPr>
              <a:t>Street</a:t>
            </a:r>
            <a:r>
              <a:rPr sz="2000" spc="-15" dirty="0">
                <a:latin typeface="Arial"/>
                <a:cs typeface="Arial"/>
              </a:rPr>
              <a:t> </a:t>
            </a:r>
            <a:r>
              <a:rPr sz="2000" spc="80" dirty="0">
                <a:latin typeface="Arial"/>
                <a:cs typeface="Arial"/>
              </a:rPr>
              <a:t>housing</a:t>
            </a:r>
            <a:endParaRPr sz="2000">
              <a:latin typeface="Arial"/>
              <a:cs typeface="Arial"/>
            </a:endParaRPr>
          </a:p>
        </p:txBody>
      </p:sp>
      <p:sp>
        <p:nvSpPr>
          <p:cNvPr id="4" name="object 4"/>
          <p:cNvSpPr txBox="1"/>
          <p:nvPr/>
        </p:nvSpPr>
        <p:spPr>
          <a:xfrm>
            <a:off x="3535832" y="879528"/>
            <a:ext cx="5120640" cy="391160"/>
          </a:xfrm>
          <a:prstGeom prst="rect">
            <a:avLst/>
          </a:prstGeom>
        </p:spPr>
        <p:txBody>
          <a:bodyPr vert="horz" wrap="square" lIns="0" tIns="12700" rIns="0" bIns="0" rtlCol="0">
            <a:spAutoFit/>
          </a:bodyPr>
          <a:lstStyle/>
          <a:p>
            <a:pPr marL="12700">
              <a:lnSpc>
                <a:spcPct val="100000"/>
              </a:lnSpc>
              <a:spcBef>
                <a:spcPts val="100"/>
              </a:spcBef>
            </a:pPr>
            <a:r>
              <a:rPr sz="2400" b="1" spc="-45" dirty="0">
                <a:solidFill>
                  <a:srgbClr val="CF451F"/>
                </a:solidFill>
                <a:latin typeface="Tahoma"/>
                <a:cs typeface="Tahoma"/>
              </a:rPr>
              <a:t>Orienting</a:t>
            </a:r>
            <a:r>
              <a:rPr sz="2400" b="1" spc="10" dirty="0">
                <a:solidFill>
                  <a:srgbClr val="CF451F"/>
                </a:solidFill>
                <a:latin typeface="Tahoma"/>
                <a:cs typeface="Tahoma"/>
              </a:rPr>
              <a:t> </a:t>
            </a:r>
            <a:r>
              <a:rPr sz="2400" b="1" spc="25" dirty="0">
                <a:solidFill>
                  <a:srgbClr val="CF451F"/>
                </a:solidFill>
                <a:latin typeface="Tahoma"/>
                <a:cs typeface="Tahoma"/>
              </a:rPr>
              <a:t>to </a:t>
            </a:r>
            <a:r>
              <a:rPr sz="2400" b="1" spc="-70" dirty="0">
                <a:solidFill>
                  <a:srgbClr val="CF451F"/>
                </a:solidFill>
                <a:latin typeface="Tahoma"/>
                <a:cs typeface="Tahoma"/>
              </a:rPr>
              <a:t>Weill</a:t>
            </a:r>
            <a:r>
              <a:rPr sz="2400" b="1" spc="15" dirty="0">
                <a:solidFill>
                  <a:srgbClr val="CF451F"/>
                </a:solidFill>
                <a:latin typeface="Tahoma"/>
                <a:cs typeface="Tahoma"/>
              </a:rPr>
              <a:t> </a:t>
            </a:r>
            <a:r>
              <a:rPr sz="2400" b="1" spc="-20" dirty="0">
                <a:solidFill>
                  <a:srgbClr val="CF451F"/>
                </a:solidFill>
                <a:latin typeface="Tahoma"/>
                <a:cs typeface="Tahoma"/>
              </a:rPr>
              <a:t>Cornell</a:t>
            </a:r>
            <a:r>
              <a:rPr sz="2400" b="1" spc="15" dirty="0">
                <a:solidFill>
                  <a:srgbClr val="CF451F"/>
                </a:solidFill>
                <a:latin typeface="Tahoma"/>
                <a:cs typeface="Tahoma"/>
              </a:rPr>
              <a:t> </a:t>
            </a:r>
            <a:r>
              <a:rPr sz="2400" b="1" spc="-50" dirty="0">
                <a:solidFill>
                  <a:srgbClr val="CF451F"/>
                </a:solidFill>
                <a:latin typeface="Tahoma"/>
                <a:cs typeface="Tahoma"/>
              </a:rPr>
              <a:t>Housing</a:t>
            </a:r>
            <a:endParaRPr sz="2400">
              <a:latin typeface="Tahoma"/>
              <a:cs typeface="Tahoma"/>
            </a:endParaRPr>
          </a:p>
        </p:txBody>
      </p:sp>
      <p:pic>
        <p:nvPicPr>
          <p:cNvPr id="5" name="object 5"/>
          <p:cNvPicPr/>
          <p:nvPr/>
        </p:nvPicPr>
        <p:blipFill>
          <a:blip r:embed="rId3" cstate="print"/>
          <a:stretch>
            <a:fillRect/>
          </a:stretch>
        </p:blipFill>
        <p:spPr>
          <a:xfrm>
            <a:off x="9982200" y="6269735"/>
            <a:ext cx="2066543" cy="423671"/>
          </a:xfrm>
          <a:prstGeom prst="rect">
            <a:avLst/>
          </a:prstGeom>
        </p:spPr>
      </p:pic>
      <p:pic>
        <p:nvPicPr>
          <p:cNvPr id="6" name="object 6"/>
          <p:cNvPicPr/>
          <p:nvPr/>
        </p:nvPicPr>
        <p:blipFill>
          <a:blip r:embed="rId4" cstate="print"/>
          <a:stretch>
            <a:fillRect/>
          </a:stretch>
        </p:blipFill>
        <p:spPr>
          <a:xfrm>
            <a:off x="8513064" y="3171444"/>
            <a:ext cx="3473195" cy="708659"/>
          </a:xfrm>
          <a:prstGeom prst="rect">
            <a:avLst/>
          </a:prstGeom>
        </p:spPr>
      </p:pic>
      <p:pic>
        <p:nvPicPr>
          <p:cNvPr id="7" name="object 7"/>
          <p:cNvPicPr/>
          <p:nvPr/>
        </p:nvPicPr>
        <p:blipFill>
          <a:blip r:embed="rId5" cstate="print"/>
          <a:stretch>
            <a:fillRect/>
          </a:stretch>
        </p:blipFill>
        <p:spPr>
          <a:xfrm>
            <a:off x="8625840" y="2095500"/>
            <a:ext cx="3360419" cy="586739"/>
          </a:xfrm>
          <a:prstGeom prst="rect">
            <a:avLst/>
          </a:prstGeom>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36746" y="257467"/>
            <a:ext cx="5316855" cy="878840"/>
          </a:xfrm>
          <a:prstGeom prst="rect">
            <a:avLst/>
          </a:prstGeom>
        </p:spPr>
        <p:txBody>
          <a:bodyPr vert="horz" wrap="square" lIns="0" tIns="12065" rIns="0" bIns="0" rtlCol="0">
            <a:spAutoFit/>
          </a:bodyPr>
          <a:lstStyle/>
          <a:p>
            <a:pPr marL="186055" marR="5080" indent="-173990">
              <a:lnSpc>
                <a:spcPct val="100000"/>
              </a:lnSpc>
              <a:spcBef>
                <a:spcPts val="95"/>
              </a:spcBef>
            </a:pPr>
            <a:r>
              <a:rPr spc="15" dirty="0"/>
              <a:t>What</a:t>
            </a:r>
            <a:r>
              <a:rPr spc="45" dirty="0"/>
              <a:t> </a:t>
            </a:r>
            <a:r>
              <a:rPr spc="30" dirty="0"/>
              <a:t>to</a:t>
            </a:r>
            <a:r>
              <a:rPr spc="25" dirty="0"/>
              <a:t> do </a:t>
            </a:r>
            <a:r>
              <a:rPr spc="-25" dirty="0"/>
              <a:t>the</a:t>
            </a:r>
            <a:r>
              <a:rPr spc="30" dirty="0"/>
              <a:t> </a:t>
            </a:r>
            <a:r>
              <a:rPr spc="25" dirty="0"/>
              <a:t>first</a:t>
            </a:r>
            <a:r>
              <a:rPr spc="35" dirty="0"/>
              <a:t> </a:t>
            </a:r>
            <a:r>
              <a:rPr spc="-30" dirty="0"/>
              <a:t>few</a:t>
            </a:r>
            <a:r>
              <a:rPr spc="45" dirty="0"/>
              <a:t> </a:t>
            </a:r>
            <a:r>
              <a:rPr spc="70" dirty="0"/>
              <a:t>days </a:t>
            </a:r>
            <a:r>
              <a:rPr spc="-805" dirty="0"/>
              <a:t> </a:t>
            </a:r>
            <a:r>
              <a:rPr spc="-25" dirty="0"/>
              <a:t>if</a:t>
            </a:r>
            <a:r>
              <a:rPr spc="30" dirty="0"/>
              <a:t> </a:t>
            </a:r>
            <a:r>
              <a:rPr spc="-10" dirty="0"/>
              <a:t>you</a:t>
            </a:r>
            <a:r>
              <a:rPr spc="15" dirty="0"/>
              <a:t> </a:t>
            </a:r>
            <a:r>
              <a:rPr spc="30" dirty="0"/>
              <a:t>are</a:t>
            </a:r>
            <a:r>
              <a:rPr spc="25" dirty="0"/>
              <a:t> </a:t>
            </a:r>
            <a:r>
              <a:rPr spc="90" dirty="0"/>
              <a:t>a</a:t>
            </a:r>
            <a:r>
              <a:rPr spc="35" dirty="0"/>
              <a:t> </a:t>
            </a:r>
            <a:r>
              <a:rPr spc="-20" dirty="0"/>
              <a:t>foreign</a:t>
            </a:r>
            <a:r>
              <a:rPr spc="40" dirty="0"/>
              <a:t> </a:t>
            </a:r>
            <a:r>
              <a:rPr spc="-35" dirty="0"/>
              <a:t>national</a:t>
            </a:r>
          </a:p>
        </p:txBody>
      </p:sp>
      <p:sp>
        <p:nvSpPr>
          <p:cNvPr id="3" name="object 3"/>
          <p:cNvSpPr txBox="1"/>
          <p:nvPr/>
        </p:nvSpPr>
        <p:spPr>
          <a:xfrm>
            <a:off x="501812" y="1357436"/>
            <a:ext cx="11096625" cy="3691890"/>
          </a:xfrm>
          <a:prstGeom prst="rect">
            <a:avLst/>
          </a:prstGeom>
        </p:spPr>
        <p:txBody>
          <a:bodyPr vert="horz" wrap="square" lIns="0" tIns="12700" rIns="0" bIns="0" rtlCol="0">
            <a:spAutoFit/>
          </a:bodyPr>
          <a:lstStyle/>
          <a:p>
            <a:pPr marL="85725" algn="ctr">
              <a:lnSpc>
                <a:spcPct val="100000"/>
              </a:lnSpc>
              <a:spcBef>
                <a:spcPts val="100"/>
              </a:spcBef>
            </a:pPr>
            <a:r>
              <a:rPr sz="2400" b="1" spc="-50" dirty="0">
                <a:solidFill>
                  <a:srgbClr val="CF451F"/>
                </a:solidFill>
                <a:latin typeface="Tahoma"/>
                <a:cs typeface="Tahoma"/>
              </a:rPr>
              <a:t>Banking</a:t>
            </a:r>
            <a:endParaRPr sz="2400">
              <a:latin typeface="Tahoma"/>
              <a:cs typeface="Tahoma"/>
            </a:endParaRPr>
          </a:p>
          <a:p>
            <a:pPr>
              <a:lnSpc>
                <a:spcPct val="100000"/>
              </a:lnSpc>
              <a:spcBef>
                <a:spcPts val="45"/>
              </a:spcBef>
            </a:pPr>
            <a:endParaRPr sz="2600">
              <a:latin typeface="Tahoma"/>
              <a:cs typeface="Tahoma"/>
            </a:endParaRPr>
          </a:p>
          <a:p>
            <a:pPr marL="12700">
              <a:lnSpc>
                <a:spcPct val="100000"/>
              </a:lnSpc>
            </a:pPr>
            <a:r>
              <a:rPr sz="2000" b="1" spc="65" dirty="0">
                <a:solidFill>
                  <a:srgbClr val="FF0000"/>
                </a:solidFill>
                <a:latin typeface="Tahoma"/>
                <a:cs typeface="Tahoma"/>
              </a:rPr>
              <a:t>$</a:t>
            </a:r>
            <a:r>
              <a:rPr sz="2000" b="1" spc="-45" dirty="0">
                <a:solidFill>
                  <a:srgbClr val="FF0000"/>
                </a:solidFill>
                <a:latin typeface="Tahoma"/>
                <a:cs typeface="Tahoma"/>
              </a:rPr>
              <a:t> </a:t>
            </a:r>
            <a:r>
              <a:rPr sz="2000" spc="85" dirty="0">
                <a:latin typeface="Arial"/>
                <a:cs typeface="Arial"/>
              </a:rPr>
              <a:t>Set</a:t>
            </a:r>
            <a:r>
              <a:rPr sz="2000" dirty="0">
                <a:latin typeface="Arial"/>
                <a:cs typeface="Arial"/>
              </a:rPr>
              <a:t> </a:t>
            </a:r>
            <a:r>
              <a:rPr sz="2000" spc="114" dirty="0">
                <a:latin typeface="Arial"/>
                <a:cs typeface="Arial"/>
              </a:rPr>
              <a:t>up</a:t>
            </a:r>
            <a:r>
              <a:rPr sz="2000" spc="-10" dirty="0">
                <a:latin typeface="Arial"/>
                <a:cs typeface="Arial"/>
              </a:rPr>
              <a:t> </a:t>
            </a:r>
            <a:r>
              <a:rPr sz="2000" spc="110" dirty="0">
                <a:latin typeface="Arial"/>
                <a:cs typeface="Arial"/>
              </a:rPr>
              <a:t>a</a:t>
            </a:r>
            <a:r>
              <a:rPr sz="2000" spc="-5" dirty="0">
                <a:latin typeface="Arial"/>
                <a:cs typeface="Arial"/>
              </a:rPr>
              <a:t> </a:t>
            </a:r>
            <a:r>
              <a:rPr sz="2000" spc="110" dirty="0">
                <a:latin typeface="Arial"/>
                <a:cs typeface="Arial"/>
              </a:rPr>
              <a:t>bank</a:t>
            </a:r>
            <a:r>
              <a:rPr sz="2000" spc="-15" dirty="0">
                <a:latin typeface="Arial"/>
                <a:cs typeface="Arial"/>
              </a:rPr>
              <a:t> </a:t>
            </a:r>
            <a:r>
              <a:rPr sz="2000" spc="130" dirty="0">
                <a:latin typeface="Arial"/>
                <a:cs typeface="Arial"/>
              </a:rPr>
              <a:t>account</a:t>
            </a:r>
            <a:endParaRPr sz="2000">
              <a:latin typeface="Arial"/>
              <a:cs typeface="Arial"/>
            </a:endParaRPr>
          </a:p>
          <a:p>
            <a:pPr marL="756285" indent="-287020">
              <a:lnSpc>
                <a:spcPct val="100000"/>
              </a:lnSpc>
              <a:spcBef>
                <a:spcPts val="1200"/>
              </a:spcBef>
              <a:buChar char="•"/>
              <a:tabLst>
                <a:tab pos="756285" algn="l"/>
                <a:tab pos="756920" algn="l"/>
              </a:tabLst>
            </a:pPr>
            <a:r>
              <a:rPr sz="2000" spc="160" dirty="0">
                <a:latin typeface="Arial"/>
                <a:cs typeface="Arial"/>
              </a:rPr>
              <a:t>After</a:t>
            </a:r>
            <a:r>
              <a:rPr sz="2000" spc="-5" dirty="0">
                <a:latin typeface="Arial"/>
                <a:cs typeface="Arial"/>
              </a:rPr>
              <a:t> </a:t>
            </a:r>
            <a:r>
              <a:rPr sz="2000" spc="90" dirty="0">
                <a:latin typeface="Arial"/>
                <a:cs typeface="Arial"/>
              </a:rPr>
              <a:t>applying</a:t>
            </a:r>
            <a:r>
              <a:rPr sz="2000" spc="10" dirty="0">
                <a:latin typeface="Arial"/>
                <a:cs typeface="Arial"/>
              </a:rPr>
              <a:t> </a:t>
            </a:r>
            <a:r>
              <a:rPr sz="2000" spc="165" dirty="0">
                <a:latin typeface="Arial"/>
                <a:cs typeface="Arial"/>
              </a:rPr>
              <a:t>for</a:t>
            </a:r>
            <a:r>
              <a:rPr sz="2000" spc="-5" dirty="0">
                <a:latin typeface="Arial"/>
                <a:cs typeface="Arial"/>
              </a:rPr>
              <a:t> </a:t>
            </a:r>
            <a:r>
              <a:rPr sz="2000" spc="130" dirty="0">
                <a:latin typeface="Arial"/>
                <a:cs typeface="Arial"/>
              </a:rPr>
              <a:t>your</a:t>
            </a:r>
            <a:r>
              <a:rPr sz="2000" spc="-5" dirty="0">
                <a:latin typeface="Arial"/>
                <a:cs typeface="Arial"/>
              </a:rPr>
              <a:t> </a:t>
            </a:r>
            <a:r>
              <a:rPr sz="2000" spc="50" dirty="0">
                <a:latin typeface="Arial"/>
                <a:cs typeface="Arial"/>
              </a:rPr>
              <a:t>Social</a:t>
            </a:r>
            <a:r>
              <a:rPr sz="2000" spc="20" dirty="0">
                <a:latin typeface="Arial"/>
                <a:cs typeface="Arial"/>
              </a:rPr>
              <a:t> </a:t>
            </a:r>
            <a:r>
              <a:rPr sz="2000" spc="95" dirty="0">
                <a:latin typeface="Arial"/>
                <a:cs typeface="Arial"/>
              </a:rPr>
              <a:t>Security</a:t>
            </a:r>
            <a:r>
              <a:rPr sz="2000" spc="-15" dirty="0">
                <a:latin typeface="Arial"/>
                <a:cs typeface="Arial"/>
              </a:rPr>
              <a:t> </a:t>
            </a:r>
            <a:r>
              <a:rPr sz="2000" spc="85" dirty="0">
                <a:latin typeface="Arial"/>
                <a:cs typeface="Arial"/>
              </a:rPr>
              <a:t>Number,</a:t>
            </a:r>
            <a:r>
              <a:rPr sz="2000" spc="5" dirty="0">
                <a:latin typeface="Arial"/>
                <a:cs typeface="Arial"/>
              </a:rPr>
              <a:t> </a:t>
            </a:r>
            <a:r>
              <a:rPr sz="2000" spc="100" dirty="0">
                <a:latin typeface="Arial"/>
                <a:cs typeface="Arial"/>
              </a:rPr>
              <a:t>open</a:t>
            </a:r>
            <a:r>
              <a:rPr sz="2000" spc="10" dirty="0">
                <a:latin typeface="Arial"/>
                <a:cs typeface="Arial"/>
              </a:rPr>
              <a:t> </a:t>
            </a:r>
            <a:r>
              <a:rPr sz="2000" spc="110" dirty="0">
                <a:latin typeface="Arial"/>
                <a:cs typeface="Arial"/>
              </a:rPr>
              <a:t>a</a:t>
            </a:r>
            <a:r>
              <a:rPr sz="2000" spc="10" dirty="0">
                <a:latin typeface="Arial"/>
                <a:cs typeface="Arial"/>
              </a:rPr>
              <a:t> </a:t>
            </a:r>
            <a:r>
              <a:rPr sz="2000" spc="110" dirty="0">
                <a:latin typeface="Arial"/>
                <a:cs typeface="Arial"/>
              </a:rPr>
              <a:t>bank</a:t>
            </a:r>
            <a:r>
              <a:rPr sz="2000" spc="-5" dirty="0">
                <a:latin typeface="Arial"/>
                <a:cs typeface="Arial"/>
              </a:rPr>
              <a:t> </a:t>
            </a:r>
            <a:r>
              <a:rPr sz="2000" spc="130" dirty="0">
                <a:latin typeface="Arial"/>
                <a:cs typeface="Arial"/>
              </a:rPr>
              <a:t>account</a:t>
            </a:r>
            <a:endParaRPr sz="2000">
              <a:latin typeface="Arial"/>
              <a:cs typeface="Arial"/>
            </a:endParaRPr>
          </a:p>
          <a:p>
            <a:pPr marL="756285" marR="5080" indent="-287020">
              <a:lnSpc>
                <a:spcPct val="100000"/>
              </a:lnSpc>
              <a:spcBef>
                <a:spcPts val="2400"/>
              </a:spcBef>
              <a:buChar char="•"/>
              <a:tabLst>
                <a:tab pos="756285" algn="l"/>
                <a:tab pos="756920" algn="l"/>
              </a:tabLst>
            </a:pPr>
            <a:r>
              <a:rPr sz="2000" spc="95" dirty="0">
                <a:latin typeface="Arial"/>
                <a:cs typeface="Arial"/>
                <a:hlinkClick r:id="rId2"/>
              </a:rPr>
              <a:t>Some </a:t>
            </a:r>
            <a:r>
              <a:rPr sz="2000" spc="100" dirty="0">
                <a:latin typeface="Arial"/>
                <a:cs typeface="Arial"/>
                <a:hlinkClick r:id="rId2"/>
              </a:rPr>
              <a:t>banks </a:t>
            </a:r>
            <a:r>
              <a:rPr sz="2000" spc="105" dirty="0">
                <a:latin typeface="Arial"/>
                <a:cs typeface="Arial"/>
                <a:hlinkClick r:id="rId2"/>
              </a:rPr>
              <a:t>near </a:t>
            </a:r>
            <a:r>
              <a:rPr sz="2000" spc="25" dirty="0">
                <a:latin typeface="Arial"/>
                <a:cs typeface="Arial"/>
                <a:hlinkClick r:id="rId2"/>
              </a:rPr>
              <a:t>Weill </a:t>
            </a:r>
            <a:r>
              <a:rPr sz="2000" spc="60" dirty="0">
                <a:latin typeface="Arial"/>
                <a:cs typeface="Arial"/>
                <a:hlinkClick r:id="rId2"/>
              </a:rPr>
              <a:t>Cornell </a:t>
            </a:r>
            <a:r>
              <a:rPr sz="2000" spc="55" dirty="0">
                <a:latin typeface="Arial"/>
                <a:cs typeface="Arial"/>
                <a:hlinkClick r:id="rId2"/>
              </a:rPr>
              <a:t>Medicine’s </a:t>
            </a:r>
            <a:r>
              <a:rPr sz="2000" spc="105" dirty="0">
                <a:latin typeface="Arial"/>
                <a:cs typeface="Arial"/>
                <a:hlinkClick r:id="rId2"/>
              </a:rPr>
              <a:t>main </a:t>
            </a:r>
            <a:r>
              <a:rPr sz="2000" spc="130" dirty="0">
                <a:latin typeface="Arial"/>
                <a:cs typeface="Arial"/>
                <a:hlinkClick r:id="rId2"/>
              </a:rPr>
              <a:t>campus </a:t>
            </a:r>
            <a:r>
              <a:rPr sz="2000" spc="70" dirty="0">
                <a:latin typeface="Arial"/>
                <a:cs typeface="Arial"/>
                <a:hlinkClick r:id="rId2"/>
              </a:rPr>
              <a:t>include</a:t>
            </a:r>
            <a:r>
              <a:rPr sz="2000" spc="70" dirty="0">
                <a:solidFill>
                  <a:srgbClr val="0562C1"/>
                </a:solidFill>
                <a:latin typeface="Arial"/>
                <a:cs typeface="Arial"/>
                <a:hlinkClick r:id="rId2"/>
              </a:rPr>
              <a:t> </a:t>
            </a:r>
            <a:r>
              <a:rPr sz="2000" u="sng" spc="45" dirty="0">
                <a:solidFill>
                  <a:srgbClr val="0562C1"/>
                </a:solidFill>
                <a:uFill>
                  <a:solidFill>
                    <a:srgbClr val="0562C1"/>
                  </a:solidFill>
                </a:uFill>
                <a:latin typeface="Arial"/>
                <a:cs typeface="Arial"/>
                <a:hlinkClick r:id="rId2"/>
              </a:rPr>
              <a:t>Chase</a:t>
            </a:r>
            <a:r>
              <a:rPr sz="2000" spc="45" dirty="0">
                <a:latin typeface="Arial"/>
                <a:cs typeface="Arial"/>
                <a:hlinkClick r:id="rId2"/>
              </a:rPr>
              <a:t>,</a:t>
            </a:r>
            <a:r>
              <a:rPr sz="2000" spc="45" dirty="0">
                <a:solidFill>
                  <a:srgbClr val="0562C1"/>
                </a:solidFill>
                <a:latin typeface="Arial"/>
                <a:cs typeface="Arial"/>
                <a:hlinkClick r:id="rId2"/>
              </a:rPr>
              <a:t> </a:t>
            </a:r>
            <a:r>
              <a:rPr sz="2000" u="sng" spc="80" dirty="0">
                <a:solidFill>
                  <a:srgbClr val="0562C1"/>
                </a:solidFill>
                <a:uFill>
                  <a:solidFill>
                    <a:srgbClr val="0562C1"/>
                  </a:solidFill>
                </a:uFill>
                <a:latin typeface="Arial"/>
                <a:cs typeface="Arial"/>
                <a:hlinkClick r:id="rId2"/>
              </a:rPr>
              <a:t>Bank </a:t>
            </a:r>
            <a:r>
              <a:rPr sz="2000" u="sng" spc="170" dirty="0">
                <a:solidFill>
                  <a:srgbClr val="0562C1"/>
                </a:solidFill>
                <a:uFill>
                  <a:solidFill>
                    <a:srgbClr val="0562C1"/>
                  </a:solidFill>
                </a:uFill>
                <a:latin typeface="Arial"/>
                <a:cs typeface="Arial"/>
                <a:hlinkClick r:id="rId2"/>
              </a:rPr>
              <a:t>of </a:t>
            </a:r>
            <a:r>
              <a:rPr sz="2000" spc="175" dirty="0">
                <a:solidFill>
                  <a:srgbClr val="0562C1"/>
                </a:solidFill>
                <a:latin typeface="Arial"/>
                <a:cs typeface="Arial"/>
                <a:hlinkClick r:id="rId2"/>
              </a:rPr>
              <a:t> </a:t>
            </a:r>
            <a:r>
              <a:rPr sz="2000" u="sng" spc="95" dirty="0">
                <a:solidFill>
                  <a:srgbClr val="0562C1"/>
                </a:solidFill>
                <a:uFill>
                  <a:solidFill>
                    <a:srgbClr val="0562C1"/>
                  </a:solidFill>
                </a:uFill>
                <a:latin typeface="Arial"/>
                <a:cs typeface="Arial"/>
                <a:hlinkClick r:id="rId2"/>
              </a:rPr>
              <a:t>America</a:t>
            </a:r>
            <a:r>
              <a:rPr sz="2000" spc="95" dirty="0">
                <a:latin typeface="Arial"/>
                <a:cs typeface="Arial"/>
                <a:hlinkClick r:id="rId2"/>
              </a:rPr>
              <a:t>,</a:t>
            </a:r>
            <a:r>
              <a:rPr sz="2000" spc="15" dirty="0">
                <a:solidFill>
                  <a:srgbClr val="0562C1"/>
                </a:solidFill>
                <a:latin typeface="Arial"/>
                <a:cs typeface="Arial"/>
                <a:hlinkClick r:id="rId2"/>
              </a:rPr>
              <a:t> </a:t>
            </a:r>
            <a:r>
              <a:rPr sz="2000" u="sng" spc="80" dirty="0">
                <a:solidFill>
                  <a:srgbClr val="0562C1"/>
                </a:solidFill>
                <a:uFill>
                  <a:solidFill>
                    <a:srgbClr val="0562C1"/>
                  </a:solidFill>
                </a:uFill>
                <a:latin typeface="Arial"/>
                <a:cs typeface="Arial"/>
                <a:hlinkClick r:id="rId3"/>
              </a:rPr>
              <a:t>Citibank</a:t>
            </a:r>
            <a:r>
              <a:rPr sz="2000" spc="-10" dirty="0">
                <a:solidFill>
                  <a:srgbClr val="0562C1"/>
                </a:solidFill>
                <a:latin typeface="Arial"/>
                <a:cs typeface="Arial"/>
                <a:hlinkClick r:id="rId3"/>
              </a:rPr>
              <a:t> </a:t>
            </a:r>
            <a:r>
              <a:rPr sz="2000" spc="-60" dirty="0">
                <a:latin typeface="Arial"/>
                <a:cs typeface="Arial"/>
                <a:hlinkClick r:id="rId2"/>
              </a:rPr>
              <a:t>,</a:t>
            </a:r>
            <a:r>
              <a:rPr sz="2000" spc="20" dirty="0">
                <a:solidFill>
                  <a:srgbClr val="0562C1"/>
                </a:solidFill>
                <a:latin typeface="Arial"/>
                <a:cs typeface="Arial"/>
                <a:hlinkClick r:id="rId2"/>
              </a:rPr>
              <a:t> </a:t>
            </a:r>
            <a:r>
              <a:rPr sz="2000" u="sng" spc="85" dirty="0">
                <a:solidFill>
                  <a:srgbClr val="0562C1"/>
                </a:solidFill>
                <a:uFill>
                  <a:solidFill>
                    <a:srgbClr val="0562C1"/>
                  </a:solidFill>
                </a:uFill>
                <a:latin typeface="Arial"/>
                <a:cs typeface="Arial"/>
                <a:hlinkClick r:id="rId4"/>
              </a:rPr>
              <a:t>Capital</a:t>
            </a:r>
            <a:r>
              <a:rPr sz="2000" u="sng" spc="5" dirty="0">
                <a:solidFill>
                  <a:srgbClr val="0562C1"/>
                </a:solidFill>
                <a:uFill>
                  <a:solidFill>
                    <a:srgbClr val="0562C1"/>
                  </a:solidFill>
                </a:uFill>
                <a:latin typeface="Arial"/>
                <a:cs typeface="Arial"/>
                <a:hlinkClick r:id="rId4"/>
              </a:rPr>
              <a:t> </a:t>
            </a:r>
            <a:r>
              <a:rPr sz="2000" u="sng" spc="15" dirty="0">
                <a:solidFill>
                  <a:srgbClr val="0562C1"/>
                </a:solidFill>
                <a:uFill>
                  <a:solidFill>
                    <a:srgbClr val="0562C1"/>
                  </a:solidFill>
                </a:uFill>
                <a:latin typeface="Arial"/>
                <a:cs typeface="Arial"/>
                <a:hlinkClick r:id="rId4"/>
              </a:rPr>
              <a:t>One</a:t>
            </a:r>
            <a:r>
              <a:rPr sz="2000" spc="15" dirty="0">
                <a:latin typeface="Arial"/>
                <a:cs typeface="Arial"/>
                <a:hlinkClick r:id="rId2"/>
              </a:rPr>
              <a:t>,</a:t>
            </a:r>
            <a:r>
              <a:rPr sz="2000" dirty="0">
                <a:solidFill>
                  <a:srgbClr val="0562C1"/>
                </a:solidFill>
                <a:latin typeface="Arial"/>
                <a:cs typeface="Arial"/>
                <a:hlinkClick r:id="rId2"/>
              </a:rPr>
              <a:t> </a:t>
            </a:r>
            <a:r>
              <a:rPr sz="2000" u="sng" spc="45" dirty="0">
                <a:solidFill>
                  <a:srgbClr val="0562C1"/>
                </a:solidFill>
                <a:uFill>
                  <a:solidFill>
                    <a:srgbClr val="0562C1"/>
                  </a:solidFill>
                </a:uFill>
                <a:latin typeface="Arial"/>
                <a:cs typeface="Arial"/>
                <a:hlinkClick r:id="rId5"/>
              </a:rPr>
              <a:t>Wells</a:t>
            </a:r>
            <a:r>
              <a:rPr sz="2000" u="sng" spc="10" dirty="0">
                <a:solidFill>
                  <a:srgbClr val="0562C1"/>
                </a:solidFill>
                <a:uFill>
                  <a:solidFill>
                    <a:srgbClr val="0562C1"/>
                  </a:solidFill>
                </a:uFill>
                <a:latin typeface="Arial"/>
                <a:cs typeface="Arial"/>
                <a:hlinkClick r:id="rId5"/>
              </a:rPr>
              <a:t> </a:t>
            </a:r>
            <a:r>
              <a:rPr sz="2000" u="sng" spc="90" dirty="0">
                <a:solidFill>
                  <a:srgbClr val="0562C1"/>
                </a:solidFill>
                <a:uFill>
                  <a:solidFill>
                    <a:srgbClr val="0562C1"/>
                  </a:solidFill>
                </a:uFill>
                <a:latin typeface="Arial"/>
                <a:cs typeface="Arial"/>
                <a:hlinkClick r:id="rId5"/>
              </a:rPr>
              <a:t>Fargo</a:t>
            </a:r>
            <a:r>
              <a:rPr sz="2000" spc="5" dirty="0">
                <a:solidFill>
                  <a:srgbClr val="0562C1"/>
                </a:solidFill>
                <a:latin typeface="Arial"/>
                <a:cs typeface="Arial"/>
                <a:hlinkClick r:id="rId5"/>
              </a:rPr>
              <a:t> </a:t>
            </a:r>
            <a:r>
              <a:rPr sz="2000" spc="114" dirty="0">
                <a:latin typeface="Arial"/>
                <a:cs typeface="Arial"/>
                <a:hlinkClick r:id="rId2"/>
              </a:rPr>
              <a:t>and</a:t>
            </a:r>
            <a:r>
              <a:rPr sz="2000" spc="-5" dirty="0">
                <a:latin typeface="Arial"/>
                <a:cs typeface="Arial"/>
                <a:hlinkClick r:id="rId2"/>
              </a:rPr>
              <a:t> </a:t>
            </a:r>
            <a:r>
              <a:rPr sz="2000" spc="125" dirty="0">
                <a:latin typeface="Arial"/>
                <a:cs typeface="Arial"/>
                <a:hlinkClick r:id="rId2"/>
              </a:rPr>
              <a:t>another</a:t>
            </a:r>
            <a:r>
              <a:rPr sz="2000" spc="-20" dirty="0">
                <a:solidFill>
                  <a:srgbClr val="0562C1"/>
                </a:solidFill>
                <a:latin typeface="Arial"/>
                <a:cs typeface="Arial"/>
                <a:hlinkClick r:id="rId2"/>
              </a:rPr>
              <a:t> </a:t>
            </a:r>
            <a:r>
              <a:rPr sz="2000" u="sng" spc="70" dirty="0">
                <a:solidFill>
                  <a:srgbClr val="0562C1"/>
                </a:solidFill>
                <a:uFill>
                  <a:solidFill>
                    <a:srgbClr val="0562C1"/>
                  </a:solidFill>
                </a:uFill>
                <a:latin typeface="Arial"/>
                <a:cs typeface="Arial"/>
                <a:hlinkClick r:id="rId2"/>
              </a:rPr>
              <a:t>Chase</a:t>
            </a:r>
            <a:r>
              <a:rPr sz="2000" dirty="0">
                <a:solidFill>
                  <a:srgbClr val="0562C1"/>
                </a:solidFill>
                <a:latin typeface="Arial"/>
                <a:cs typeface="Arial"/>
                <a:hlinkClick r:id="rId2"/>
              </a:rPr>
              <a:t> </a:t>
            </a:r>
            <a:r>
              <a:rPr sz="2000" spc="110" dirty="0">
                <a:latin typeface="Arial"/>
                <a:cs typeface="Arial"/>
                <a:hlinkClick r:id="rId2"/>
              </a:rPr>
              <a:t>bank</a:t>
            </a:r>
            <a:r>
              <a:rPr sz="2000" spc="-20" dirty="0">
                <a:latin typeface="Arial"/>
                <a:cs typeface="Arial"/>
                <a:hlinkClick r:id="rId2"/>
              </a:rPr>
              <a:t> </a:t>
            </a:r>
            <a:r>
              <a:rPr sz="2000" spc="100" dirty="0">
                <a:latin typeface="Arial"/>
                <a:cs typeface="Arial"/>
                <a:hlinkClick r:id="rId2"/>
              </a:rPr>
              <a:t>(there</a:t>
            </a:r>
            <a:r>
              <a:rPr sz="2000" spc="5" dirty="0">
                <a:latin typeface="Arial"/>
                <a:cs typeface="Arial"/>
                <a:hlinkClick r:id="rId2"/>
              </a:rPr>
              <a:t> </a:t>
            </a:r>
            <a:r>
              <a:rPr sz="2000" spc="170" dirty="0">
                <a:latin typeface="Arial"/>
                <a:cs typeface="Arial"/>
                <a:hlinkClick r:id="rId2"/>
              </a:rPr>
              <a:t>m</a:t>
            </a:r>
            <a:r>
              <a:rPr sz="2000" spc="170" dirty="0">
                <a:latin typeface="Arial"/>
                <a:cs typeface="Arial"/>
              </a:rPr>
              <a:t>ay</a:t>
            </a:r>
            <a:r>
              <a:rPr sz="2000" dirty="0">
                <a:latin typeface="Arial"/>
                <a:cs typeface="Arial"/>
              </a:rPr>
              <a:t> </a:t>
            </a:r>
            <a:r>
              <a:rPr sz="2000" spc="105" dirty="0">
                <a:latin typeface="Arial"/>
                <a:cs typeface="Arial"/>
              </a:rPr>
              <a:t>be </a:t>
            </a:r>
            <a:r>
              <a:rPr sz="2000" spc="-540" dirty="0">
                <a:latin typeface="Arial"/>
                <a:cs typeface="Arial"/>
              </a:rPr>
              <a:t> </a:t>
            </a:r>
            <a:r>
              <a:rPr sz="2000" spc="105" dirty="0">
                <a:latin typeface="Arial"/>
                <a:cs typeface="Arial"/>
              </a:rPr>
              <a:t>others)</a:t>
            </a:r>
            <a:endParaRPr sz="2000">
              <a:latin typeface="Arial"/>
              <a:cs typeface="Arial"/>
            </a:endParaRPr>
          </a:p>
          <a:p>
            <a:pPr marL="756285" marR="525145" indent="-287020">
              <a:lnSpc>
                <a:spcPct val="100000"/>
              </a:lnSpc>
              <a:spcBef>
                <a:spcPts val="2400"/>
              </a:spcBef>
              <a:buChar char="•"/>
              <a:tabLst>
                <a:tab pos="756285" algn="l"/>
                <a:tab pos="756920" algn="l"/>
              </a:tabLst>
            </a:pPr>
            <a:r>
              <a:rPr sz="2000" spc="75" dirty="0">
                <a:latin typeface="Arial"/>
                <a:cs typeface="Arial"/>
              </a:rPr>
              <a:t>To</a:t>
            </a:r>
            <a:r>
              <a:rPr sz="2000" spc="5" dirty="0">
                <a:latin typeface="Arial"/>
                <a:cs typeface="Arial"/>
              </a:rPr>
              <a:t> </a:t>
            </a:r>
            <a:r>
              <a:rPr sz="2000" spc="110" dirty="0">
                <a:latin typeface="Arial"/>
                <a:cs typeface="Arial"/>
              </a:rPr>
              <a:t>deposit</a:t>
            </a:r>
            <a:r>
              <a:rPr sz="2000" spc="5" dirty="0">
                <a:latin typeface="Arial"/>
                <a:cs typeface="Arial"/>
              </a:rPr>
              <a:t> </a:t>
            </a:r>
            <a:r>
              <a:rPr sz="2000" spc="130" dirty="0">
                <a:latin typeface="Arial"/>
                <a:cs typeface="Arial"/>
              </a:rPr>
              <a:t>your</a:t>
            </a:r>
            <a:r>
              <a:rPr sz="2000" spc="-10" dirty="0">
                <a:latin typeface="Arial"/>
                <a:cs typeface="Arial"/>
              </a:rPr>
              <a:t> </a:t>
            </a:r>
            <a:r>
              <a:rPr sz="2000" spc="114" dirty="0">
                <a:latin typeface="Arial"/>
                <a:cs typeface="Arial"/>
              </a:rPr>
              <a:t>paycheck</a:t>
            </a:r>
            <a:r>
              <a:rPr sz="2000" spc="-5" dirty="0">
                <a:latin typeface="Arial"/>
                <a:cs typeface="Arial"/>
              </a:rPr>
              <a:t> </a:t>
            </a:r>
            <a:r>
              <a:rPr sz="2000" spc="105" dirty="0">
                <a:latin typeface="Arial"/>
                <a:cs typeface="Arial"/>
              </a:rPr>
              <a:t>directly</a:t>
            </a:r>
            <a:r>
              <a:rPr sz="2000" dirty="0">
                <a:latin typeface="Arial"/>
                <a:cs typeface="Arial"/>
              </a:rPr>
              <a:t> </a:t>
            </a:r>
            <a:r>
              <a:rPr sz="2000" spc="110" dirty="0">
                <a:latin typeface="Arial"/>
                <a:cs typeface="Arial"/>
              </a:rPr>
              <a:t>into</a:t>
            </a:r>
            <a:r>
              <a:rPr sz="2000" spc="-5" dirty="0">
                <a:latin typeface="Arial"/>
                <a:cs typeface="Arial"/>
              </a:rPr>
              <a:t> </a:t>
            </a:r>
            <a:r>
              <a:rPr sz="2000" spc="130" dirty="0">
                <a:latin typeface="Arial"/>
                <a:cs typeface="Arial"/>
              </a:rPr>
              <a:t>your</a:t>
            </a:r>
            <a:r>
              <a:rPr sz="2000" spc="-10" dirty="0">
                <a:latin typeface="Arial"/>
                <a:cs typeface="Arial"/>
              </a:rPr>
              <a:t> </a:t>
            </a:r>
            <a:r>
              <a:rPr sz="2000" spc="110" dirty="0">
                <a:latin typeface="Arial"/>
                <a:cs typeface="Arial"/>
              </a:rPr>
              <a:t>bank</a:t>
            </a:r>
            <a:r>
              <a:rPr sz="2000" spc="-15" dirty="0">
                <a:latin typeface="Arial"/>
                <a:cs typeface="Arial"/>
              </a:rPr>
              <a:t> </a:t>
            </a:r>
            <a:r>
              <a:rPr sz="2000" spc="105" dirty="0">
                <a:latin typeface="Arial"/>
                <a:cs typeface="Arial"/>
              </a:rPr>
              <a:t>account,</a:t>
            </a:r>
            <a:r>
              <a:rPr sz="2000" spc="-25" dirty="0">
                <a:latin typeface="Arial"/>
                <a:cs typeface="Arial"/>
              </a:rPr>
              <a:t> </a:t>
            </a:r>
            <a:r>
              <a:rPr sz="2000" spc="95" dirty="0">
                <a:latin typeface="Arial"/>
                <a:cs typeface="Arial"/>
              </a:rPr>
              <a:t>ask</a:t>
            </a:r>
            <a:r>
              <a:rPr sz="2000" spc="-10" dirty="0">
                <a:latin typeface="Arial"/>
                <a:cs typeface="Arial"/>
              </a:rPr>
              <a:t> </a:t>
            </a:r>
            <a:r>
              <a:rPr sz="2000" spc="130" dirty="0">
                <a:latin typeface="Arial"/>
                <a:cs typeface="Arial"/>
              </a:rPr>
              <a:t>the</a:t>
            </a:r>
            <a:r>
              <a:rPr sz="2000" dirty="0">
                <a:latin typeface="Arial"/>
                <a:cs typeface="Arial"/>
              </a:rPr>
              <a:t> </a:t>
            </a:r>
            <a:r>
              <a:rPr sz="2000" spc="110" dirty="0">
                <a:latin typeface="Arial"/>
                <a:cs typeface="Arial"/>
              </a:rPr>
              <a:t>bank</a:t>
            </a:r>
            <a:r>
              <a:rPr sz="2000" spc="-5" dirty="0">
                <a:latin typeface="Arial"/>
                <a:cs typeface="Arial"/>
              </a:rPr>
              <a:t> </a:t>
            </a:r>
            <a:r>
              <a:rPr sz="2000" spc="180" dirty="0">
                <a:latin typeface="Arial"/>
                <a:cs typeface="Arial"/>
              </a:rPr>
              <a:t>to</a:t>
            </a:r>
            <a:r>
              <a:rPr sz="2000" spc="-5" dirty="0">
                <a:latin typeface="Arial"/>
                <a:cs typeface="Arial"/>
              </a:rPr>
              <a:t> </a:t>
            </a:r>
            <a:r>
              <a:rPr sz="2000" spc="125" dirty="0">
                <a:latin typeface="Arial"/>
                <a:cs typeface="Arial"/>
              </a:rPr>
              <a:t>print </a:t>
            </a:r>
            <a:r>
              <a:rPr sz="2000" spc="-540" dirty="0">
                <a:latin typeface="Arial"/>
                <a:cs typeface="Arial"/>
              </a:rPr>
              <a:t> </a:t>
            </a:r>
            <a:r>
              <a:rPr sz="2000" spc="130" dirty="0">
                <a:latin typeface="Arial"/>
                <a:cs typeface="Arial"/>
              </a:rPr>
              <a:t>your</a:t>
            </a:r>
            <a:r>
              <a:rPr sz="2000" spc="-10" dirty="0">
                <a:latin typeface="Arial"/>
                <a:cs typeface="Arial"/>
              </a:rPr>
              <a:t> </a:t>
            </a:r>
            <a:r>
              <a:rPr sz="2000" spc="120" dirty="0">
                <a:latin typeface="Arial"/>
                <a:cs typeface="Arial"/>
              </a:rPr>
              <a:t>direct</a:t>
            </a:r>
            <a:r>
              <a:rPr sz="2000" spc="-5" dirty="0">
                <a:latin typeface="Arial"/>
                <a:cs typeface="Arial"/>
              </a:rPr>
              <a:t> </a:t>
            </a:r>
            <a:r>
              <a:rPr sz="2000" spc="110" dirty="0">
                <a:latin typeface="Arial"/>
                <a:cs typeface="Arial"/>
              </a:rPr>
              <a:t>deposit</a:t>
            </a:r>
            <a:r>
              <a:rPr sz="2000" spc="5" dirty="0">
                <a:latin typeface="Arial"/>
                <a:cs typeface="Arial"/>
              </a:rPr>
              <a:t> </a:t>
            </a:r>
            <a:r>
              <a:rPr sz="2000" spc="120" dirty="0">
                <a:latin typeface="Arial"/>
                <a:cs typeface="Arial"/>
              </a:rPr>
              <a:t>information</a:t>
            </a:r>
            <a:r>
              <a:rPr sz="2000" spc="5" dirty="0">
                <a:latin typeface="Arial"/>
                <a:cs typeface="Arial"/>
              </a:rPr>
              <a:t> </a:t>
            </a:r>
            <a:r>
              <a:rPr sz="2000" spc="110" dirty="0">
                <a:latin typeface="Arial"/>
                <a:cs typeface="Arial"/>
              </a:rPr>
              <a:t>and</a:t>
            </a:r>
            <a:r>
              <a:rPr sz="2000" dirty="0">
                <a:latin typeface="Arial"/>
                <a:cs typeface="Arial"/>
              </a:rPr>
              <a:t> </a:t>
            </a:r>
            <a:r>
              <a:rPr sz="2000" spc="95" dirty="0">
                <a:latin typeface="Arial"/>
                <a:cs typeface="Arial"/>
              </a:rPr>
              <a:t>bring</a:t>
            </a:r>
            <a:r>
              <a:rPr sz="2000" spc="-5" dirty="0">
                <a:latin typeface="Arial"/>
                <a:cs typeface="Arial"/>
              </a:rPr>
              <a:t> </a:t>
            </a:r>
            <a:r>
              <a:rPr sz="2000" spc="114" dirty="0">
                <a:latin typeface="Arial"/>
                <a:cs typeface="Arial"/>
              </a:rPr>
              <a:t>it</a:t>
            </a:r>
            <a:r>
              <a:rPr sz="2000" spc="10" dirty="0">
                <a:latin typeface="Arial"/>
                <a:cs typeface="Arial"/>
              </a:rPr>
              <a:t> </a:t>
            </a:r>
            <a:r>
              <a:rPr sz="2000" spc="180" dirty="0">
                <a:latin typeface="Arial"/>
                <a:cs typeface="Arial"/>
              </a:rPr>
              <a:t>to</a:t>
            </a:r>
            <a:r>
              <a:rPr sz="2000" spc="10" dirty="0">
                <a:latin typeface="Arial"/>
                <a:cs typeface="Arial"/>
              </a:rPr>
              <a:t> </a:t>
            </a:r>
            <a:r>
              <a:rPr sz="2000" spc="130" dirty="0">
                <a:latin typeface="Arial"/>
                <a:cs typeface="Arial"/>
              </a:rPr>
              <a:t>the</a:t>
            </a:r>
            <a:r>
              <a:rPr sz="2000" spc="-10" dirty="0">
                <a:latin typeface="Arial"/>
                <a:cs typeface="Arial"/>
              </a:rPr>
              <a:t> </a:t>
            </a:r>
            <a:r>
              <a:rPr sz="2000" spc="105" dirty="0">
                <a:latin typeface="Arial"/>
                <a:cs typeface="Arial"/>
              </a:rPr>
              <a:t>Immigration</a:t>
            </a:r>
            <a:r>
              <a:rPr sz="2000" spc="15" dirty="0">
                <a:latin typeface="Arial"/>
                <a:cs typeface="Arial"/>
              </a:rPr>
              <a:t> </a:t>
            </a:r>
            <a:r>
              <a:rPr sz="2000" spc="100" dirty="0">
                <a:latin typeface="Arial"/>
                <a:cs typeface="Arial"/>
              </a:rPr>
              <a:t>Office</a:t>
            </a:r>
            <a:endParaRPr sz="2000">
              <a:latin typeface="Arial"/>
              <a:cs typeface="Arial"/>
            </a:endParaRPr>
          </a:p>
        </p:txBody>
      </p:sp>
      <p:pic>
        <p:nvPicPr>
          <p:cNvPr id="4" name="object 4"/>
          <p:cNvPicPr/>
          <p:nvPr/>
        </p:nvPicPr>
        <p:blipFill>
          <a:blip r:embed="rId6" cstate="print"/>
          <a:stretch>
            <a:fillRect/>
          </a:stretch>
        </p:blipFill>
        <p:spPr>
          <a:xfrm>
            <a:off x="9982200" y="6269735"/>
            <a:ext cx="2066543" cy="423671"/>
          </a:xfrm>
          <a:prstGeom prst="rect">
            <a:avLst/>
          </a:prstGeom>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36746" y="257467"/>
            <a:ext cx="5316855" cy="878840"/>
          </a:xfrm>
          <a:prstGeom prst="rect">
            <a:avLst/>
          </a:prstGeom>
        </p:spPr>
        <p:txBody>
          <a:bodyPr vert="horz" wrap="square" lIns="0" tIns="12065" rIns="0" bIns="0" rtlCol="0">
            <a:spAutoFit/>
          </a:bodyPr>
          <a:lstStyle/>
          <a:p>
            <a:pPr marL="186055" marR="5080" indent="-173990">
              <a:lnSpc>
                <a:spcPct val="100000"/>
              </a:lnSpc>
              <a:spcBef>
                <a:spcPts val="95"/>
              </a:spcBef>
            </a:pPr>
            <a:r>
              <a:rPr spc="15" dirty="0"/>
              <a:t>What</a:t>
            </a:r>
            <a:r>
              <a:rPr spc="45" dirty="0"/>
              <a:t> </a:t>
            </a:r>
            <a:r>
              <a:rPr spc="30" dirty="0"/>
              <a:t>to</a:t>
            </a:r>
            <a:r>
              <a:rPr spc="25" dirty="0"/>
              <a:t> do </a:t>
            </a:r>
            <a:r>
              <a:rPr spc="-25" dirty="0"/>
              <a:t>the</a:t>
            </a:r>
            <a:r>
              <a:rPr spc="30" dirty="0"/>
              <a:t> </a:t>
            </a:r>
            <a:r>
              <a:rPr spc="25" dirty="0"/>
              <a:t>first</a:t>
            </a:r>
            <a:r>
              <a:rPr spc="35" dirty="0"/>
              <a:t> </a:t>
            </a:r>
            <a:r>
              <a:rPr spc="-30" dirty="0"/>
              <a:t>few</a:t>
            </a:r>
            <a:r>
              <a:rPr spc="45" dirty="0"/>
              <a:t> </a:t>
            </a:r>
            <a:r>
              <a:rPr spc="70" dirty="0"/>
              <a:t>days </a:t>
            </a:r>
            <a:r>
              <a:rPr spc="-805" dirty="0"/>
              <a:t> </a:t>
            </a:r>
            <a:r>
              <a:rPr spc="-25" dirty="0"/>
              <a:t>if</a:t>
            </a:r>
            <a:r>
              <a:rPr spc="30" dirty="0"/>
              <a:t> </a:t>
            </a:r>
            <a:r>
              <a:rPr spc="-10" dirty="0"/>
              <a:t>you</a:t>
            </a:r>
            <a:r>
              <a:rPr spc="15" dirty="0"/>
              <a:t> </a:t>
            </a:r>
            <a:r>
              <a:rPr spc="30" dirty="0"/>
              <a:t>are</a:t>
            </a:r>
            <a:r>
              <a:rPr spc="25" dirty="0"/>
              <a:t> </a:t>
            </a:r>
            <a:r>
              <a:rPr spc="90" dirty="0"/>
              <a:t>a</a:t>
            </a:r>
            <a:r>
              <a:rPr spc="35" dirty="0"/>
              <a:t> </a:t>
            </a:r>
            <a:r>
              <a:rPr spc="-20" dirty="0"/>
              <a:t>foreign</a:t>
            </a:r>
            <a:r>
              <a:rPr spc="40" dirty="0"/>
              <a:t> </a:t>
            </a:r>
            <a:r>
              <a:rPr spc="-35" dirty="0"/>
              <a:t>national</a:t>
            </a:r>
          </a:p>
        </p:txBody>
      </p:sp>
      <p:sp>
        <p:nvSpPr>
          <p:cNvPr id="3" name="object 3"/>
          <p:cNvSpPr txBox="1"/>
          <p:nvPr/>
        </p:nvSpPr>
        <p:spPr>
          <a:xfrm>
            <a:off x="787586" y="1357436"/>
            <a:ext cx="10684510" cy="4123690"/>
          </a:xfrm>
          <a:prstGeom prst="rect">
            <a:avLst/>
          </a:prstGeom>
        </p:spPr>
        <p:txBody>
          <a:bodyPr vert="horz" wrap="square" lIns="0" tIns="12700" rIns="0" bIns="0" rtlCol="0">
            <a:spAutoFit/>
          </a:bodyPr>
          <a:lstStyle/>
          <a:p>
            <a:pPr marR="64769" algn="ctr">
              <a:lnSpc>
                <a:spcPct val="100000"/>
              </a:lnSpc>
              <a:spcBef>
                <a:spcPts val="100"/>
              </a:spcBef>
            </a:pPr>
            <a:r>
              <a:rPr sz="2400" b="1" spc="25" dirty="0">
                <a:solidFill>
                  <a:srgbClr val="CF451F"/>
                </a:solidFill>
                <a:latin typeface="Tahoma"/>
                <a:cs typeface="Tahoma"/>
              </a:rPr>
              <a:t>American</a:t>
            </a:r>
            <a:r>
              <a:rPr sz="2400" b="1" dirty="0">
                <a:solidFill>
                  <a:srgbClr val="CF451F"/>
                </a:solidFill>
                <a:latin typeface="Tahoma"/>
                <a:cs typeface="Tahoma"/>
              </a:rPr>
              <a:t> </a:t>
            </a:r>
            <a:r>
              <a:rPr sz="2400" b="1" spc="25" dirty="0">
                <a:solidFill>
                  <a:srgbClr val="CF451F"/>
                </a:solidFill>
                <a:latin typeface="Tahoma"/>
                <a:cs typeface="Tahoma"/>
              </a:rPr>
              <a:t>Credit</a:t>
            </a:r>
            <a:r>
              <a:rPr sz="2400" b="1" spc="-10" dirty="0">
                <a:solidFill>
                  <a:srgbClr val="CF451F"/>
                </a:solidFill>
                <a:latin typeface="Tahoma"/>
                <a:cs typeface="Tahoma"/>
              </a:rPr>
              <a:t> </a:t>
            </a:r>
            <a:r>
              <a:rPr sz="2400" b="1" spc="75" dirty="0">
                <a:solidFill>
                  <a:srgbClr val="CF451F"/>
                </a:solidFill>
                <a:latin typeface="Tahoma"/>
                <a:cs typeface="Tahoma"/>
              </a:rPr>
              <a:t>Card</a:t>
            </a:r>
            <a:endParaRPr sz="2400">
              <a:latin typeface="Tahoma"/>
              <a:cs typeface="Tahoma"/>
            </a:endParaRPr>
          </a:p>
          <a:p>
            <a:pPr>
              <a:lnSpc>
                <a:spcPct val="100000"/>
              </a:lnSpc>
              <a:spcBef>
                <a:spcPts val="20"/>
              </a:spcBef>
            </a:pPr>
            <a:endParaRPr sz="3450">
              <a:latin typeface="Tahoma"/>
              <a:cs typeface="Tahoma"/>
            </a:endParaRPr>
          </a:p>
          <a:p>
            <a:pPr marL="299085" marR="161925" indent="-287020">
              <a:lnSpc>
                <a:spcPct val="100000"/>
              </a:lnSpc>
              <a:spcBef>
                <a:spcPts val="5"/>
              </a:spcBef>
              <a:buChar char="•"/>
              <a:tabLst>
                <a:tab pos="299085" algn="l"/>
                <a:tab pos="299720" algn="l"/>
              </a:tabLst>
            </a:pPr>
            <a:r>
              <a:rPr sz="2000" spc="125" dirty="0">
                <a:latin typeface="Arial"/>
                <a:cs typeface="Arial"/>
              </a:rPr>
              <a:t>Without</a:t>
            </a:r>
            <a:r>
              <a:rPr sz="2000" spc="-15" dirty="0">
                <a:latin typeface="Arial"/>
                <a:cs typeface="Arial"/>
              </a:rPr>
              <a:t> </a:t>
            </a:r>
            <a:r>
              <a:rPr sz="2000" spc="90" dirty="0">
                <a:latin typeface="Arial"/>
                <a:cs typeface="Arial"/>
              </a:rPr>
              <a:t>an</a:t>
            </a:r>
            <a:r>
              <a:rPr sz="2000" spc="5" dirty="0">
                <a:latin typeface="Arial"/>
                <a:cs typeface="Arial"/>
              </a:rPr>
              <a:t> </a:t>
            </a:r>
            <a:r>
              <a:rPr sz="2000" spc="110" dirty="0">
                <a:latin typeface="Arial"/>
                <a:cs typeface="Arial"/>
              </a:rPr>
              <a:t>American</a:t>
            </a:r>
            <a:r>
              <a:rPr sz="2000" spc="5" dirty="0">
                <a:latin typeface="Arial"/>
                <a:cs typeface="Arial"/>
              </a:rPr>
              <a:t> </a:t>
            </a:r>
            <a:r>
              <a:rPr sz="2000" spc="120" dirty="0">
                <a:latin typeface="Arial"/>
                <a:cs typeface="Arial"/>
              </a:rPr>
              <a:t>credit</a:t>
            </a:r>
            <a:r>
              <a:rPr sz="2000" spc="10" dirty="0">
                <a:latin typeface="Arial"/>
                <a:cs typeface="Arial"/>
              </a:rPr>
              <a:t> </a:t>
            </a:r>
            <a:r>
              <a:rPr sz="2000" spc="95" dirty="0">
                <a:latin typeface="Arial"/>
                <a:cs typeface="Arial"/>
              </a:rPr>
              <a:t>history,</a:t>
            </a:r>
            <a:r>
              <a:rPr sz="2000" spc="10" dirty="0">
                <a:latin typeface="Arial"/>
                <a:cs typeface="Arial"/>
              </a:rPr>
              <a:t> </a:t>
            </a:r>
            <a:r>
              <a:rPr sz="2000" spc="114" dirty="0">
                <a:latin typeface="Arial"/>
                <a:cs typeface="Arial"/>
              </a:rPr>
              <a:t>it</a:t>
            </a:r>
            <a:r>
              <a:rPr sz="2000" spc="10" dirty="0">
                <a:latin typeface="Arial"/>
                <a:cs typeface="Arial"/>
              </a:rPr>
              <a:t> </a:t>
            </a:r>
            <a:r>
              <a:rPr sz="2000" spc="170" dirty="0">
                <a:latin typeface="Arial"/>
                <a:cs typeface="Arial"/>
              </a:rPr>
              <a:t>may</a:t>
            </a:r>
            <a:r>
              <a:rPr sz="2000" spc="5" dirty="0">
                <a:latin typeface="Arial"/>
                <a:cs typeface="Arial"/>
              </a:rPr>
              <a:t> </a:t>
            </a:r>
            <a:r>
              <a:rPr sz="2000" spc="105" dirty="0">
                <a:latin typeface="Arial"/>
                <a:cs typeface="Arial"/>
              </a:rPr>
              <a:t>be</a:t>
            </a:r>
            <a:r>
              <a:rPr sz="2000" spc="5" dirty="0">
                <a:latin typeface="Arial"/>
                <a:cs typeface="Arial"/>
              </a:rPr>
              <a:t> </a:t>
            </a:r>
            <a:r>
              <a:rPr sz="2000" spc="110" dirty="0">
                <a:latin typeface="Arial"/>
                <a:cs typeface="Arial"/>
              </a:rPr>
              <a:t>difficult</a:t>
            </a:r>
            <a:r>
              <a:rPr sz="2000" spc="-5" dirty="0">
                <a:latin typeface="Arial"/>
                <a:cs typeface="Arial"/>
              </a:rPr>
              <a:t> </a:t>
            </a:r>
            <a:r>
              <a:rPr sz="2000" spc="180" dirty="0">
                <a:latin typeface="Arial"/>
                <a:cs typeface="Arial"/>
              </a:rPr>
              <a:t>to</a:t>
            </a:r>
            <a:r>
              <a:rPr sz="2000" spc="15" dirty="0">
                <a:latin typeface="Arial"/>
                <a:cs typeface="Arial"/>
              </a:rPr>
              <a:t> </a:t>
            </a:r>
            <a:r>
              <a:rPr sz="2000" spc="110" dirty="0">
                <a:latin typeface="Arial"/>
                <a:cs typeface="Arial"/>
              </a:rPr>
              <a:t>obtain</a:t>
            </a:r>
            <a:r>
              <a:rPr sz="2000" spc="5" dirty="0">
                <a:latin typeface="Arial"/>
                <a:cs typeface="Arial"/>
              </a:rPr>
              <a:t> </a:t>
            </a:r>
            <a:r>
              <a:rPr sz="2000" spc="90" dirty="0">
                <a:latin typeface="Arial"/>
                <a:cs typeface="Arial"/>
              </a:rPr>
              <a:t>an</a:t>
            </a:r>
            <a:r>
              <a:rPr sz="2000" spc="5" dirty="0">
                <a:latin typeface="Arial"/>
                <a:cs typeface="Arial"/>
              </a:rPr>
              <a:t> </a:t>
            </a:r>
            <a:r>
              <a:rPr sz="2000" spc="110" dirty="0">
                <a:latin typeface="Arial"/>
                <a:cs typeface="Arial"/>
              </a:rPr>
              <a:t>American</a:t>
            </a:r>
            <a:r>
              <a:rPr sz="2000" spc="5" dirty="0">
                <a:latin typeface="Arial"/>
                <a:cs typeface="Arial"/>
              </a:rPr>
              <a:t> </a:t>
            </a:r>
            <a:r>
              <a:rPr sz="2000" spc="120" dirty="0">
                <a:latin typeface="Arial"/>
                <a:cs typeface="Arial"/>
              </a:rPr>
              <a:t>credit </a:t>
            </a:r>
            <a:r>
              <a:rPr sz="2000" spc="-540" dirty="0">
                <a:latin typeface="Arial"/>
                <a:cs typeface="Arial"/>
              </a:rPr>
              <a:t> </a:t>
            </a:r>
            <a:r>
              <a:rPr sz="2000" spc="135" dirty="0">
                <a:latin typeface="Arial"/>
                <a:cs typeface="Arial"/>
              </a:rPr>
              <a:t>card</a:t>
            </a:r>
            <a:endParaRPr sz="2000">
              <a:latin typeface="Arial"/>
              <a:cs typeface="Arial"/>
            </a:endParaRPr>
          </a:p>
          <a:p>
            <a:pPr marL="299085" marR="154305" indent="-299085">
              <a:lnSpc>
                <a:spcPct val="100000"/>
              </a:lnSpc>
              <a:spcBef>
                <a:spcPts val="2400"/>
              </a:spcBef>
              <a:buChar char="•"/>
              <a:tabLst>
                <a:tab pos="299085" algn="l"/>
                <a:tab pos="299720" algn="l"/>
              </a:tabLst>
            </a:pPr>
            <a:r>
              <a:rPr sz="2000" spc="85" dirty="0">
                <a:latin typeface="Arial"/>
                <a:cs typeface="Arial"/>
              </a:rPr>
              <a:t>Secured</a:t>
            </a:r>
            <a:r>
              <a:rPr sz="2000" spc="-10" dirty="0">
                <a:latin typeface="Arial"/>
                <a:cs typeface="Arial"/>
              </a:rPr>
              <a:t> </a:t>
            </a:r>
            <a:r>
              <a:rPr sz="2000" spc="120" dirty="0">
                <a:latin typeface="Arial"/>
                <a:cs typeface="Arial"/>
              </a:rPr>
              <a:t>credit</a:t>
            </a:r>
            <a:r>
              <a:rPr sz="2000" spc="-10" dirty="0">
                <a:latin typeface="Arial"/>
                <a:cs typeface="Arial"/>
              </a:rPr>
              <a:t> </a:t>
            </a:r>
            <a:r>
              <a:rPr sz="2000" spc="80" dirty="0">
                <a:latin typeface="Arial"/>
                <a:cs typeface="Arial"/>
              </a:rPr>
              <a:t>card:</a:t>
            </a:r>
            <a:r>
              <a:rPr sz="2000" spc="15" dirty="0">
                <a:latin typeface="Arial"/>
                <a:cs typeface="Arial"/>
              </a:rPr>
              <a:t> </a:t>
            </a:r>
            <a:r>
              <a:rPr sz="2000" spc="114" dirty="0">
                <a:latin typeface="Arial"/>
                <a:cs typeface="Arial"/>
              </a:rPr>
              <a:t>you</a:t>
            </a:r>
            <a:r>
              <a:rPr sz="2000" spc="-10" dirty="0">
                <a:latin typeface="Arial"/>
                <a:cs typeface="Arial"/>
              </a:rPr>
              <a:t> </a:t>
            </a:r>
            <a:r>
              <a:rPr sz="2000" spc="165" dirty="0">
                <a:latin typeface="Arial"/>
                <a:cs typeface="Arial"/>
              </a:rPr>
              <a:t>must</a:t>
            </a:r>
            <a:r>
              <a:rPr sz="2000" spc="-10" dirty="0">
                <a:latin typeface="Arial"/>
                <a:cs typeface="Arial"/>
              </a:rPr>
              <a:t> </a:t>
            </a:r>
            <a:r>
              <a:rPr sz="2000" spc="110" dirty="0">
                <a:latin typeface="Arial"/>
                <a:cs typeface="Arial"/>
              </a:rPr>
              <a:t>deposit</a:t>
            </a:r>
            <a:r>
              <a:rPr sz="2000" spc="5" dirty="0">
                <a:latin typeface="Arial"/>
                <a:cs typeface="Arial"/>
              </a:rPr>
              <a:t> </a:t>
            </a:r>
            <a:r>
              <a:rPr sz="2000" spc="135" dirty="0">
                <a:latin typeface="Arial"/>
                <a:cs typeface="Arial"/>
              </a:rPr>
              <a:t>money</a:t>
            </a:r>
            <a:r>
              <a:rPr sz="2000" spc="-5" dirty="0">
                <a:latin typeface="Arial"/>
                <a:cs typeface="Arial"/>
              </a:rPr>
              <a:t> </a:t>
            </a:r>
            <a:r>
              <a:rPr sz="2000" spc="110" dirty="0">
                <a:latin typeface="Arial"/>
                <a:cs typeface="Arial"/>
              </a:rPr>
              <a:t>into</a:t>
            </a:r>
            <a:r>
              <a:rPr sz="2000" spc="-5" dirty="0">
                <a:latin typeface="Arial"/>
                <a:cs typeface="Arial"/>
              </a:rPr>
              <a:t> </a:t>
            </a:r>
            <a:r>
              <a:rPr sz="2000" spc="110" dirty="0">
                <a:latin typeface="Arial"/>
                <a:cs typeface="Arial"/>
              </a:rPr>
              <a:t>a</a:t>
            </a:r>
            <a:r>
              <a:rPr sz="2000" spc="5" dirty="0">
                <a:latin typeface="Arial"/>
                <a:cs typeface="Arial"/>
              </a:rPr>
              <a:t> </a:t>
            </a:r>
            <a:r>
              <a:rPr sz="2000" spc="110" dirty="0">
                <a:latin typeface="Arial"/>
                <a:cs typeface="Arial"/>
              </a:rPr>
              <a:t>bank</a:t>
            </a:r>
            <a:r>
              <a:rPr sz="2000" spc="-5" dirty="0">
                <a:latin typeface="Arial"/>
                <a:cs typeface="Arial"/>
              </a:rPr>
              <a:t> </a:t>
            </a:r>
            <a:r>
              <a:rPr sz="2000" spc="105" dirty="0">
                <a:latin typeface="Arial"/>
                <a:cs typeface="Arial"/>
              </a:rPr>
              <a:t>account;</a:t>
            </a:r>
            <a:r>
              <a:rPr sz="2000" spc="-25" dirty="0">
                <a:latin typeface="Arial"/>
                <a:cs typeface="Arial"/>
              </a:rPr>
              <a:t> </a:t>
            </a:r>
            <a:r>
              <a:rPr sz="2000" spc="130" dirty="0">
                <a:latin typeface="Arial"/>
                <a:cs typeface="Arial"/>
              </a:rPr>
              <a:t>your</a:t>
            </a:r>
            <a:r>
              <a:rPr sz="2000" spc="-20" dirty="0">
                <a:latin typeface="Arial"/>
                <a:cs typeface="Arial"/>
              </a:rPr>
              <a:t> </a:t>
            </a:r>
            <a:r>
              <a:rPr sz="2000" spc="120" dirty="0">
                <a:latin typeface="Arial"/>
                <a:cs typeface="Arial"/>
              </a:rPr>
              <a:t>credit</a:t>
            </a:r>
            <a:r>
              <a:rPr sz="2000" spc="10" dirty="0">
                <a:latin typeface="Arial"/>
                <a:cs typeface="Arial"/>
              </a:rPr>
              <a:t> </a:t>
            </a:r>
            <a:r>
              <a:rPr sz="2000" spc="90" dirty="0">
                <a:latin typeface="Arial"/>
                <a:cs typeface="Arial"/>
              </a:rPr>
              <a:t>limit </a:t>
            </a:r>
            <a:r>
              <a:rPr sz="2000" spc="-540" dirty="0">
                <a:latin typeface="Arial"/>
                <a:cs typeface="Arial"/>
              </a:rPr>
              <a:t> </a:t>
            </a:r>
            <a:r>
              <a:rPr sz="2000" spc="30" dirty="0">
                <a:latin typeface="Arial"/>
                <a:cs typeface="Arial"/>
              </a:rPr>
              <a:t>is</a:t>
            </a:r>
            <a:r>
              <a:rPr sz="2000" dirty="0">
                <a:latin typeface="Arial"/>
                <a:cs typeface="Arial"/>
              </a:rPr>
              <a:t> </a:t>
            </a:r>
            <a:r>
              <a:rPr sz="2000" spc="90" dirty="0">
                <a:latin typeface="Arial"/>
                <a:cs typeface="Arial"/>
              </a:rPr>
              <a:t>equivalent</a:t>
            </a:r>
            <a:r>
              <a:rPr sz="2000" spc="-20" dirty="0">
                <a:latin typeface="Arial"/>
                <a:cs typeface="Arial"/>
              </a:rPr>
              <a:t> </a:t>
            </a:r>
            <a:r>
              <a:rPr sz="2000" spc="180" dirty="0">
                <a:latin typeface="Arial"/>
                <a:cs typeface="Arial"/>
              </a:rPr>
              <a:t>to</a:t>
            </a:r>
            <a:r>
              <a:rPr sz="2000" spc="5" dirty="0">
                <a:latin typeface="Arial"/>
                <a:cs typeface="Arial"/>
              </a:rPr>
              <a:t> </a:t>
            </a:r>
            <a:r>
              <a:rPr sz="2000" spc="130" dirty="0">
                <a:latin typeface="Arial"/>
                <a:cs typeface="Arial"/>
              </a:rPr>
              <a:t>your</a:t>
            </a:r>
            <a:r>
              <a:rPr sz="2000" spc="-10" dirty="0">
                <a:latin typeface="Arial"/>
                <a:cs typeface="Arial"/>
              </a:rPr>
              <a:t> </a:t>
            </a:r>
            <a:r>
              <a:rPr sz="2000" spc="110" dirty="0">
                <a:latin typeface="Arial"/>
                <a:cs typeface="Arial"/>
              </a:rPr>
              <a:t>deposit</a:t>
            </a:r>
            <a:endParaRPr sz="2000">
              <a:latin typeface="Arial"/>
              <a:cs typeface="Arial"/>
            </a:endParaRPr>
          </a:p>
          <a:p>
            <a:pPr marL="299085" marR="5080" indent="-287020">
              <a:lnSpc>
                <a:spcPct val="100000"/>
              </a:lnSpc>
              <a:spcBef>
                <a:spcPts val="1200"/>
              </a:spcBef>
              <a:buChar char="•"/>
              <a:tabLst>
                <a:tab pos="299085" algn="l"/>
                <a:tab pos="299720" algn="l"/>
              </a:tabLst>
            </a:pPr>
            <a:r>
              <a:rPr sz="2000" spc="85" dirty="0">
                <a:latin typeface="Arial"/>
                <a:cs typeface="Arial"/>
              </a:rPr>
              <a:t>Many</a:t>
            </a:r>
            <a:r>
              <a:rPr sz="2000" spc="-15" dirty="0">
                <a:latin typeface="Arial"/>
                <a:cs typeface="Arial"/>
              </a:rPr>
              <a:t> </a:t>
            </a:r>
            <a:r>
              <a:rPr sz="2000" spc="85" dirty="0">
                <a:latin typeface="Arial"/>
                <a:cs typeface="Arial"/>
              </a:rPr>
              <a:t>large</a:t>
            </a:r>
            <a:r>
              <a:rPr sz="2000" spc="5" dirty="0">
                <a:latin typeface="Arial"/>
                <a:cs typeface="Arial"/>
              </a:rPr>
              <a:t> </a:t>
            </a:r>
            <a:r>
              <a:rPr sz="2000" spc="100" dirty="0">
                <a:latin typeface="Arial"/>
                <a:cs typeface="Arial"/>
              </a:rPr>
              <a:t>banks</a:t>
            </a:r>
            <a:r>
              <a:rPr sz="2000" dirty="0">
                <a:latin typeface="Arial"/>
                <a:cs typeface="Arial"/>
              </a:rPr>
              <a:t> </a:t>
            </a:r>
            <a:r>
              <a:rPr sz="2000" spc="30" dirty="0">
                <a:latin typeface="Arial"/>
                <a:cs typeface="Arial"/>
              </a:rPr>
              <a:t>in</a:t>
            </a:r>
            <a:r>
              <a:rPr sz="2000" spc="5" dirty="0">
                <a:latin typeface="Arial"/>
                <a:cs typeface="Arial"/>
              </a:rPr>
              <a:t> </a:t>
            </a:r>
            <a:r>
              <a:rPr sz="2000" spc="60" dirty="0">
                <a:latin typeface="Arial"/>
                <a:cs typeface="Arial"/>
              </a:rPr>
              <a:t>New</a:t>
            </a:r>
            <a:r>
              <a:rPr sz="2000" spc="5" dirty="0">
                <a:latin typeface="Arial"/>
                <a:cs typeface="Arial"/>
              </a:rPr>
              <a:t> </a:t>
            </a:r>
            <a:r>
              <a:rPr sz="2000" spc="95" dirty="0">
                <a:latin typeface="Arial"/>
                <a:cs typeface="Arial"/>
              </a:rPr>
              <a:t>York</a:t>
            </a:r>
            <a:r>
              <a:rPr sz="2000" spc="-5" dirty="0">
                <a:latin typeface="Arial"/>
                <a:cs typeface="Arial"/>
              </a:rPr>
              <a:t> </a:t>
            </a:r>
            <a:r>
              <a:rPr sz="2000" spc="110" dirty="0">
                <a:latin typeface="Arial"/>
                <a:cs typeface="Arial"/>
              </a:rPr>
              <a:t>provide</a:t>
            </a:r>
            <a:r>
              <a:rPr sz="2000" spc="10" dirty="0">
                <a:latin typeface="Arial"/>
                <a:cs typeface="Arial"/>
              </a:rPr>
              <a:t> </a:t>
            </a:r>
            <a:r>
              <a:rPr sz="2000" spc="105" dirty="0">
                <a:latin typeface="Arial"/>
                <a:cs typeface="Arial"/>
              </a:rPr>
              <a:t>secured</a:t>
            </a:r>
            <a:r>
              <a:rPr sz="2000" spc="-15" dirty="0">
                <a:latin typeface="Arial"/>
                <a:cs typeface="Arial"/>
              </a:rPr>
              <a:t> </a:t>
            </a:r>
            <a:r>
              <a:rPr sz="2000" spc="120" dirty="0">
                <a:latin typeface="Arial"/>
                <a:cs typeface="Arial"/>
              </a:rPr>
              <a:t>credit</a:t>
            </a:r>
            <a:r>
              <a:rPr sz="2000" spc="15" dirty="0">
                <a:latin typeface="Arial"/>
                <a:cs typeface="Arial"/>
              </a:rPr>
              <a:t> </a:t>
            </a:r>
            <a:r>
              <a:rPr sz="2000" spc="90" dirty="0">
                <a:latin typeface="Arial"/>
                <a:cs typeface="Arial"/>
              </a:rPr>
              <a:t>cards,</a:t>
            </a:r>
            <a:r>
              <a:rPr sz="2000" spc="5" dirty="0">
                <a:latin typeface="Arial"/>
                <a:cs typeface="Arial"/>
              </a:rPr>
              <a:t> </a:t>
            </a:r>
            <a:r>
              <a:rPr sz="2000" spc="85" dirty="0">
                <a:latin typeface="Arial"/>
                <a:cs typeface="Arial"/>
              </a:rPr>
              <a:t>which</a:t>
            </a:r>
            <a:r>
              <a:rPr sz="2000" dirty="0">
                <a:latin typeface="Arial"/>
                <a:cs typeface="Arial"/>
              </a:rPr>
              <a:t> </a:t>
            </a:r>
            <a:r>
              <a:rPr sz="2000" spc="25" dirty="0">
                <a:latin typeface="Arial"/>
                <a:cs typeface="Arial"/>
              </a:rPr>
              <a:t>will </a:t>
            </a:r>
            <a:r>
              <a:rPr sz="2000" spc="165" dirty="0">
                <a:latin typeface="Arial"/>
                <a:cs typeface="Arial"/>
              </a:rPr>
              <a:t>start</a:t>
            </a:r>
            <a:r>
              <a:rPr sz="2000" spc="-15" dirty="0">
                <a:latin typeface="Arial"/>
                <a:cs typeface="Arial"/>
              </a:rPr>
              <a:t> </a:t>
            </a:r>
            <a:r>
              <a:rPr sz="2000" spc="110" dirty="0">
                <a:latin typeface="Arial"/>
                <a:cs typeface="Arial"/>
              </a:rPr>
              <a:t>creating </a:t>
            </a:r>
            <a:r>
              <a:rPr sz="2000" spc="-540" dirty="0">
                <a:latin typeface="Arial"/>
                <a:cs typeface="Arial"/>
              </a:rPr>
              <a:t> </a:t>
            </a:r>
            <a:r>
              <a:rPr sz="2000" spc="110" dirty="0">
                <a:latin typeface="Arial"/>
                <a:cs typeface="Arial"/>
                <a:hlinkClick r:id="rId2"/>
              </a:rPr>
              <a:t>a </a:t>
            </a:r>
            <a:r>
              <a:rPr sz="2000" spc="120" dirty="0">
                <a:latin typeface="Arial"/>
                <a:cs typeface="Arial"/>
                <a:hlinkClick r:id="rId2"/>
              </a:rPr>
              <a:t>credit </a:t>
            </a:r>
            <a:r>
              <a:rPr sz="2000" spc="114" dirty="0">
                <a:latin typeface="Arial"/>
                <a:cs typeface="Arial"/>
                <a:hlinkClick r:id="rId2"/>
              </a:rPr>
              <a:t>history </a:t>
            </a:r>
            <a:r>
              <a:rPr sz="2000" spc="30" dirty="0">
                <a:latin typeface="Arial"/>
                <a:cs typeface="Arial"/>
                <a:hlinkClick r:id="rId2"/>
              </a:rPr>
              <a:t>in </a:t>
            </a:r>
            <a:r>
              <a:rPr sz="2000" spc="130" dirty="0">
                <a:latin typeface="Arial"/>
                <a:cs typeface="Arial"/>
                <a:hlinkClick r:id="rId2"/>
              </a:rPr>
              <a:t>the </a:t>
            </a:r>
            <a:r>
              <a:rPr sz="2000" spc="-90" dirty="0">
                <a:latin typeface="Arial"/>
                <a:cs typeface="Arial"/>
                <a:hlinkClick r:id="rId2"/>
              </a:rPr>
              <a:t>U.S., </a:t>
            </a:r>
            <a:r>
              <a:rPr sz="2000" spc="65" dirty="0">
                <a:latin typeface="Arial"/>
                <a:cs typeface="Arial"/>
                <a:hlinkClick r:id="rId2"/>
              </a:rPr>
              <a:t>including</a:t>
            </a:r>
            <a:r>
              <a:rPr sz="2000" spc="65" dirty="0">
                <a:solidFill>
                  <a:srgbClr val="0562C1"/>
                </a:solidFill>
                <a:latin typeface="Arial"/>
                <a:cs typeface="Arial"/>
                <a:hlinkClick r:id="rId2"/>
              </a:rPr>
              <a:t> </a:t>
            </a:r>
            <a:r>
              <a:rPr sz="2000" u="sng" spc="80" dirty="0">
                <a:solidFill>
                  <a:srgbClr val="0562C1"/>
                </a:solidFill>
                <a:uFill>
                  <a:solidFill>
                    <a:srgbClr val="0562C1"/>
                  </a:solidFill>
                </a:uFill>
                <a:latin typeface="Arial"/>
                <a:cs typeface="Arial"/>
                <a:hlinkClick r:id="rId2"/>
              </a:rPr>
              <a:t>Citibank</a:t>
            </a:r>
            <a:r>
              <a:rPr sz="2000" spc="80" dirty="0">
                <a:solidFill>
                  <a:srgbClr val="0562C1"/>
                </a:solidFill>
                <a:latin typeface="Arial"/>
                <a:cs typeface="Arial"/>
                <a:hlinkClick r:id="rId2"/>
              </a:rPr>
              <a:t> </a:t>
            </a:r>
            <a:r>
              <a:rPr sz="2000" spc="-60" dirty="0">
                <a:latin typeface="Arial"/>
                <a:cs typeface="Arial"/>
                <a:hlinkClick r:id="rId2"/>
              </a:rPr>
              <a:t>,</a:t>
            </a:r>
            <a:r>
              <a:rPr sz="2000" spc="-60" dirty="0">
                <a:solidFill>
                  <a:srgbClr val="0562C1"/>
                </a:solidFill>
                <a:latin typeface="Arial"/>
                <a:cs typeface="Arial"/>
                <a:hlinkClick r:id="rId2"/>
              </a:rPr>
              <a:t> </a:t>
            </a:r>
            <a:r>
              <a:rPr sz="2000" u="sng" spc="80" dirty="0">
                <a:solidFill>
                  <a:srgbClr val="0562C1"/>
                </a:solidFill>
                <a:uFill>
                  <a:solidFill>
                    <a:srgbClr val="0562C1"/>
                  </a:solidFill>
                </a:uFill>
                <a:latin typeface="Arial"/>
                <a:cs typeface="Arial"/>
                <a:hlinkClick r:id="rId2"/>
              </a:rPr>
              <a:t>Bank </a:t>
            </a:r>
            <a:r>
              <a:rPr sz="2000" u="sng" spc="165" dirty="0">
                <a:solidFill>
                  <a:srgbClr val="0562C1"/>
                </a:solidFill>
                <a:uFill>
                  <a:solidFill>
                    <a:srgbClr val="0562C1"/>
                  </a:solidFill>
                </a:uFill>
                <a:latin typeface="Arial"/>
                <a:cs typeface="Arial"/>
                <a:hlinkClick r:id="rId2"/>
              </a:rPr>
              <a:t>of </a:t>
            </a:r>
            <a:r>
              <a:rPr sz="2000" u="sng" spc="95" dirty="0">
                <a:solidFill>
                  <a:srgbClr val="0562C1"/>
                </a:solidFill>
                <a:uFill>
                  <a:solidFill>
                    <a:srgbClr val="0562C1"/>
                  </a:solidFill>
                </a:uFill>
                <a:latin typeface="Arial"/>
                <a:cs typeface="Arial"/>
                <a:hlinkClick r:id="rId2"/>
              </a:rPr>
              <a:t>America</a:t>
            </a:r>
            <a:r>
              <a:rPr sz="2000" spc="95" dirty="0">
                <a:latin typeface="Arial"/>
                <a:cs typeface="Arial"/>
                <a:hlinkClick r:id="rId2"/>
              </a:rPr>
              <a:t>,</a:t>
            </a:r>
            <a:r>
              <a:rPr sz="2000" spc="95" dirty="0">
                <a:solidFill>
                  <a:srgbClr val="0562C1"/>
                </a:solidFill>
                <a:latin typeface="Arial"/>
                <a:cs typeface="Arial"/>
                <a:hlinkClick r:id="rId2"/>
              </a:rPr>
              <a:t> </a:t>
            </a:r>
            <a:r>
              <a:rPr sz="2000" u="sng" spc="85" dirty="0">
                <a:solidFill>
                  <a:srgbClr val="0562C1"/>
                </a:solidFill>
                <a:uFill>
                  <a:solidFill>
                    <a:srgbClr val="0562C1"/>
                  </a:solidFill>
                </a:uFill>
                <a:latin typeface="Arial"/>
                <a:cs typeface="Arial"/>
                <a:hlinkClick r:id="rId2"/>
              </a:rPr>
              <a:t>Capital </a:t>
            </a:r>
            <a:r>
              <a:rPr sz="2000" u="sng" spc="15" dirty="0">
                <a:solidFill>
                  <a:srgbClr val="0562C1"/>
                </a:solidFill>
                <a:uFill>
                  <a:solidFill>
                    <a:srgbClr val="0562C1"/>
                  </a:solidFill>
                </a:uFill>
                <a:latin typeface="Arial"/>
                <a:cs typeface="Arial"/>
                <a:hlinkClick r:id="rId2"/>
              </a:rPr>
              <a:t>One</a:t>
            </a:r>
            <a:r>
              <a:rPr sz="2000" spc="15" dirty="0">
                <a:latin typeface="Arial"/>
                <a:cs typeface="Arial"/>
                <a:hlinkClick r:id="rId2"/>
              </a:rPr>
              <a:t>,</a:t>
            </a:r>
            <a:r>
              <a:rPr sz="2000" spc="15" dirty="0">
                <a:solidFill>
                  <a:srgbClr val="0562C1"/>
                </a:solidFill>
                <a:latin typeface="Arial"/>
                <a:cs typeface="Arial"/>
                <a:hlinkClick r:id="rId2"/>
              </a:rPr>
              <a:t> </a:t>
            </a:r>
            <a:r>
              <a:rPr sz="2000" u="sng" spc="45" dirty="0">
                <a:solidFill>
                  <a:srgbClr val="0562C1"/>
                </a:solidFill>
                <a:uFill>
                  <a:solidFill>
                    <a:srgbClr val="0562C1"/>
                  </a:solidFill>
                </a:uFill>
                <a:latin typeface="Arial"/>
                <a:cs typeface="Arial"/>
                <a:hlinkClick r:id="rId2"/>
              </a:rPr>
              <a:t>Wells </a:t>
            </a:r>
            <a:r>
              <a:rPr sz="2000" spc="50" dirty="0">
                <a:solidFill>
                  <a:srgbClr val="0562C1"/>
                </a:solidFill>
                <a:latin typeface="Arial"/>
                <a:cs typeface="Arial"/>
                <a:hlinkClick r:id="rId2"/>
              </a:rPr>
              <a:t> </a:t>
            </a:r>
            <a:r>
              <a:rPr sz="2000" u="sng" spc="65" dirty="0">
                <a:solidFill>
                  <a:srgbClr val="0562C1"/>
                </a:solidFill>
                <a:uFill>
                  <a:solidFill>
                    <a:srgbClr val="0562C1"/>
                  </a:solidFill>
                </a:uFill>
                <a:latin typeface="Arial"/>
                <a:cs typeface="Arial"/>
                <a:hlinkClick r:id="rId2"/>
              </a:rPr>
              <a:t>Fargo</a:t>
            </a:r>
            <a:r>
              <a:rPr sz="2000" spc="65" dirty="0">
                <a:latin typeface="Arial"/>
                <a:cs typeface="Arial"/>
                <a:hlinkClick r:id="rId2"/>
              </a:rPr>
              <a:t>,</a:t>
            </a:r>
            <a:r>
              <a:rPr sz="2000" spc="5" dirty="0">
                <a:latin typeface="Arial"/>
                <a:cs typeface="Arial"/>
                <a:hlinkClick r:id="rId2"/>
              </a:rPr>
              <a:t> </a:t>
            </a:r>
            <a:r>
              <a:rPr sz="2000" spc="195" dirty="0">
                <a:latin typeface="Arial"/>
                <a:cs typeface="Arial"/>
                <a:hlinkClick r:id="rId2"/>
              </a:rPr>
              <a:t>&amp;</a:t>
            </a:r>
            <a:r>
              <a:rPr sz="2000" spc="-15" dirty="0">
                <a:solidFill>
                  <a:srgbClr val="0562C1"/>
                </a:solidFill>
                <a:latin typeface="Arial"/>
                <a:cs typeface="Arial"/>
                <a:hlinkClick r:id="rId2"/>
              </a:rPr>
              <a:t> </a:t>
            </a:r>
            <a:r>
              <a:rPr sz="2000" u="sng" spc="-95" dirty="0">
                <a:solidFill>
                  <a:srgbClr val="0562C1"/>
                </a:solidFill>
                <a:uFill>
                  <a:solidFill>
                    <a:srgbClr val="0562C1"/>
                  </a:solidFill>
                </a:uFill>
                <a:latin typeface="Arial"/>
                <a:cs typeface="Arial"/>
                <a:hlinkClick r:id="rId3"/>
              </a:rPr>
              <a:t>U.S.</a:t>
            </a:r>
            <a:r>
              <a:rPr sz="2000" u="sng" spc="15" dirty="0">
                <a:solidFill>
                  <a:srgbClr val="0562C1"/>
                </a:solidFill>
                <a:uFill>
                  <a:solidFill>
                    <a:srgbClr val="0562C1"/>
                  </a:solidFill>
                </a:uFill>
                <a:latin typeface="Arial"/>
                <a:cs typeface="Arial"/>
                <a:hlinkClick r:id="rId3"/>
              </a:rPr>
              <a:t> </a:t>
            </a:r>
            <a:r>
              <a:rPr sz="2000" u="sng" spc="80" dirty="0">
                <a:solidFill>
                  <a:srgbClr val="0562C1"/>
                </a:solidFill>
                <a:uFill>
                  <a:solidFill>
                    <a:srgbClr val="0562C1"/>
                  </a:solidFill>
                </a:uFill>
                <a:latin typeface="Arial"/>
                <a:cs typeface="Arial"/>
                <a:hlinkClick r:id="rId3"/>
              </a:rPr>
              <a:t>Bank</a:t>
            </a:r>
            <a:r>
              <a:rPr sz="2000" spc="-10" dirty="0">
                <a:solidFill>
                  <a:srgbClr val="0562C1"/>
                </a:solidFill>
                <a:latin typeface="Arial"/>
                <a:cs typeface="Arial"/>
                <a:hlinkClick r:id="rId3"/>
              </a:rPr>
              <a:t> </a:t>
            </a:r>
            <a:r>
              <a:rPr sz="2000" spc="100" dirty="0">
                <a:latin typeface="Arial"/>
                <a:cs typeface="Arial"/>
                <a:hlinkClick r:id="rId2"/>
              </a:rPr>
              <a:t>(there</a:t>
            </a:r>
            <a:r>
              <a:rPr sz="2000" dirty="0">
                <a:latin typeface="Arial"/>
                <a:cs typeface="Arial"/>
                <a:hlinkClick r:id="rId2"/>
              </a:rPr>
              <a:t> </a:t>
            </a:r>
            <a:r>
              <a:rPr sz="2000" spc="170" dirty="0">
                <a:latin typeface="Arial"/>
                <a:cs typeface="Arial"/>
                <a:hlinkClick r:id="rId2"/>
              </a:rPr>
              <a:t>may</a:t>
            </a:r>
            <a:r>
              <a:rPr sz="2000" dirty="0">
                <a:latin typeface="Arial"/>
                <a:cs typeface="Arial"/>
                <a:hlinkClick r:id="rId2"/>
              </a:rPr>
              <a:t> </a:t>
            </a:r>
            <a:r>
              <a:rPr sz="2000" spc="105" dirty="0">
                <a:latin typeface="Arial"/>
                <a:cs typeface="Arial"/>
                <a:hlinkClick r:id="rId2"/>
              </a:rPr>
              <a:t>be</a:t>
            </a:r>
            <a:r>
              <a:rPr sz="2000" dirty="0">
                <a:latin typeface="Arial"/>
                <a:cs typeface="Arial"/>
                <a:hlinkClick r:id="rId2"/>
              </a:rPr>
              <a:t> </a:t>
            </a:r>
            <a:r>
              <a:rPr sz="2000" spc="105" dirty="0">
                <a:latin typeface="Arial"/>
                <a:cs typeface="Arial"/>
                <a:hlinkClick r:id="rId2"/>
              </a:rPr>
              <a:t>others)</a:t>
            </a:r>
            <a:endParaRPr sz="2000">
              <a:latin typeface="Arial"/>
              <a:cs typeface="Arial"/>
            </a:endParaRPr>
          </a:p>
          <a:p>
            <a:pPr marL="299085" indent="-287020">
              <a:lnSpc>
                <a:spcPct val="100000"/>
              </a:lnSpc>
              <a:spcBef>
                <a:spcPts val="2400"/>
              </a:spcBef>
              <a:buChar char="•"/>
              <a:tabLst>
                <a:tab pos="299085" algn="l"/>
                <a:tab pos="299720" algn="l"/>
              </a:tabLst>
            </a:pPr>
            <a:r>
              <a:rPr sz="2000" spc="70" dirty="0">
                <a:latin typeface="Arial"/>
                <a:cs typeface="Arial"/>
              </a:rPr>
              <a:t>Chase</a:t>
            </a:r>
            <a:r>
              <a:rPr sz="2000" spc="-10" dirty="0">
                <a:latin typeface="Arial"/>
                <a:cs typeface="Arial"/>
              </a:rPr>
              <a:t> </a:t>
            </a:r>
            <a:r>
              <a:rPr sz="2000" spc="110" dirty="0">
                <a:latin typeface="Arial"/>
                <a:cs typeface="Arial"/>
              </a:rPr>
              <a:t>bank</a:t>
            </a:r>
            <a:r>
              <a:rPr sz="2000" spc="-10" dirty="0">
                <a:latin typeface="Arial"/>
                <a:cs typeface="Arial"/>
              </a:rPr>
              <a:t> </a:t>
            </a:r>
            <a:r>
              <a:rPr sz="2000" spc="100" dirty="0">
                <a:latin typeface="Arial"/>
                <a:cs typeface="Arial"/>
              </a:rPr>
              <a:t>does</a:t>
            </a:r>
            <a:r>
              <a:rPr sz="2000" spc="5" dirty="0">
                <a:latin typeface="Arial"/>
                <a:cs typeface="Arial"/>
              </a:rPr>
              <a:t> </a:t>
            </a:r>
            <a:r>
              <a:rPr sz="2000" spc="150" dirty="0">
                <a:latin typeface="Arial"/>
                <a:cs typeface="Arial"/>
              </a:rPr>
              <a:t>not</a:t>
            </a:r>
            <a:r>
              <a:rPr sz="2000" spc="-15" dirty="0">
                <a:latin typeface="Arial"/>
                <a:cs typeface="Arial"/>
              </a:rPr>
              <a:t> </a:t>
            </a:r>
            <a:r>
              <a:rPr sz="2000" spc="155" dirty="0">
                <a:latin typeface="Arial"/>
                <a:cs typeface="Arial"/>
              </a:rPr>
              <a:t>offer</a:t>
            </a:r>
            <a:r>
              <a:rPr sz="2000" spc="-10" dirty="0">
                <a:latin typeface="Arial"/>
                <a:cs typeface="Arial"/>
              </a:rPr>
              <a:t> </a:t>
            </a:r>
            <a:r>
              <a:rPr sz="2000" spc="110" dirty="0">
                <a:latin typeface="Arial"/>
                <a:cs typeface="Arial"/>
              </a:rPr>
              <a:t>a</a:t>
            </a:r>
            <a:r>
              <a:rPr sz="2000" spc="5" dirty="0">
                <a:latin typeface="Arial"/>
                <a:cs typeface="Arial"/>
              </a:rPr>
              <a:t> </a:t>
            </a:r>
            <a:r>
              <a:rPr sz="2000" spc="105" dirty="0">
                <a:latin typeface="Arial"/>
                <a:cs typeface="Arial"/>
              </a:rPr>
              <a:t>secured</a:t>
            </a:r>
            <a:r>
              <a:rPr sz="2000" spc="-15" dirty="0">
                <a:latin typeface="Arial"/>
                <a:cs typeface="Arial"/>
              </a:rPr>
              <a:t> </a:t>
            </a:r>
            <a:r>
              <a:rPr sz="2000" spc="120" dirty="0">
                <a:latin typeface="Arial"/>
                <a:cs typeface="Arial"/>
              </a:rPr>
              <a:t>credit</a:t>
            </a:r>
            <a:r>
              <a:rPr sz="2000" spc="5" dirty="0">
                <a:latin typeface="Arial"/>
                <a:cs typeface="Arial"/>
              </a:rPr>
              <a:t> </a:t>
            </a:r>
            <a:r>
              <a:rPr sz="2000" spc="135" dirty="0">
                <a:latin typeface="Arial"/>
                <a:cs typeface="Arial"/>
              </a:rPr>
              <a:t>card</a:t>
            </a:r>
            <a:endParaRPr sz="2000">
              <a:latin typeface="Arial"/>
              <a:cs typeface="Arial"/>
            </a:endParaRPr>
          </a:p>
        </p:txBody>
      </p:sp>
      <p:pic>
        <p:nvPicPr>
          <p:cNvPr id="4" name="object 4"/>
          <p:cNvPicPr/>
          <p:nvPr/>
        </p:nvPicPr>
        <p:blipFill>
          <a:blip r:embed="rId4" cstate="print"/>
          <a:stretch>
            <a:fillRect/>
          </a:stretch>
        </p:blipFill>
        <p:spPr>
          <a:xfrm>
            <a:off x="9982200" y="6269735"/>
            <a:ext cx="2066543" cy="423671"/>
          </a:xfrm>
          <a:prstGeom prst="rect">
            <a:avLst/>
          </a:prstGeom>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22148" y="152400"/>
            <a:ext cx="3438143" cy="1129283"/>
          </a:xfrm>
          <a:prstGeom prst="rect">
            <a:avLst/>
          </a:prstGeom>
        </p:spPr>
      </p:pic>
      <p:grpSp>
        <p:nvGrpSpPr>
          <p:cNvPr id="3" name="object 3"/>
          <p:cNvGrpSpPr/>
          <p:nvPr/>
        </p:nvGrpSpPr>
        <p:grpSpPr>
          <a:xfrm>
            <a:off x="787908" y="5856732"/>
            <a:ext cx="807720" cy="797560"/>
            <a:chOff x="787908" y="5856732"/>
            <a:chExt cx="807720" cy="797560"/>
          </a:xfrm>
        </p:grpSpPr>
        <p:pic>
          <p:nvPicPr>
            <p:cNvPr id="4" name="object 4"/>
            <p:cNvPicPr/>
            <p:nvPr/>
          </p:nvPicPr>
          <p:blipFill>
            <a:blip r:embed="rId3" cstate="print"/>
            <a:stretch>
              <a:fillRect/>
            </a:stretch>
          </p:blipFill>
          <p:spPr>
            <a:xfrm>
              <a:off x="874776" y="5856732"/>
              <a:ext cx="651186" cy="694651"/>
            </a:xfrm>
            <a:prstGeom prst="rect">
              <a:avLst/>
            </a:prstGeom>
          </p:spPr>
        </p:pic>
        <p:sp>
          <p:nvSpPr>
            <p:cNvPr id="5" name="object 5"/>
            <p:cNvSpPr/>
            <p:nvPr/>
          </p:nvSpPr>
          <p:spPr>
            <a:xfrm>
              <a:off x="787908" y="5940552"/>
              <a:ext cx="807720" cy="713740"/>
            </a:xfrm>
            <a:custGeom>
              <a:avLst/>
              <a:gdLst/>
              <a:ahLst/>
              <a:cxnLst/>
              <a:rect l="l" t="t" r="r" b="b"/>
              <a:pathLst>
                <a:path w="807719" h="713740">
                  <a:moveTo>
                    <a:pt x="807720" y="0"/>
                  </a:moveTo>
                  <a:lnTo>
                    <a:pt x="0" y="0"/>
                  </a:lnTo>
                  <a:lnTo>
                    <a:pt x="0" y="713232"/>
                  </a:lnTo>
                  <a:lnTo>
                    <a:pt x="807720" y="713232"/>
                  </a:lnTo>
                  <a:lnTo>
                    <a:pt x="807720" y="0"/>
                  </a:lnTo>
                  <a:close/>
                </a:path>
              </a:pathLst>
            </a:custGeom>
            <a:solidFill>
              <a:srgbClr val="EEEDEC"/>
            </a:solidFill>
          </p:spPr>
          <p:txBody>
            <a:bodyPr wrap="square" lIns="0" tIns="0" rIns="0" bIns="0" rtlCol="0"/>
            <a:lstStyle/>
            <a:p>
              <a:endParaRPr/>
            </a:p>
          </p:txBody>
        </p:sp>
      </p:grpSp>
      <p:sp>
        <p:nvSpPr>
          <p:cNvPr id="6" name="object 6"/>
          <p:cNvSpPr txBox="1"/>
          <p:nvPr/>
        </p:nvSpPr>
        <p:spPr>
          <a:xfrm>
            <a:off x="114311" y="2606897"/>
            <a:ext cx="10320655" cy="1650364"/>
          </a:xfrm>
          <a:prstGeom prst="rect">
            <a:avLst/>
          </a:prstGeom>
        </p:spPr>
        <p:txBody>
          <a:bodyPr vert="horz" wrap="square" lIns="0" tIns="198120" rIns="0" bIns="0" rtlCol="0">
            <a:spAutoFit/>
          </a:bodyPr>
          <a:lstStyle/>
          <a:p>
            <a:pPr marL="12700">
              <a:lnSpc>
                <a:spcPct val="100000"/>
              </a:lnSpc>
              <a:spcBef>
                <a:spcPts val="1560"/>
              </a:spcBef>
            </a:pPr>
            <a:r>
              <a:rPr sz="6600" b="1" spc="-25" dirty="0">
                <a:solidFill>
                  <a:srgbClr val="A10714"/>
                </a:solidFill>
                <a:latin typeface="Arial"/>
                <a:cs typeface="Arial"/>
              </a:rPr>
              <a:t>Welcome</a:t>
            </a:r>
            <a:r>
              <a:rPr sz="6600" b="1" spc="-10" dirty="0">
                <a:solidFill>
                  <a:srgbClr val="A10714"/>
                </a:solidFill>
                <a:latin typeface="Arial"/>
                <a:cs typeface="Arial"/>
              </a:rPr>
              <a:t> </a:t>
            </a:r>
            <a:r>
              <a:rPr sz="6600" b="1" spc="-5" dirty="0">
                <a:solidFill>
                  <a:srgbClr val="A10714"/>
                </a:solidFill>
                <a:latin typeface="Arial"/>
                <a:cs typeface="Arial"/>
              </a:rPr>
              <a:t>to the Big</a:t>
            </a:r>
            <a:r>
              <a:rPr sz="6600" b="1" spc="-250" dirty="0">
                <a:solidFill>
                  <a:srgbClr val="A10714"/>
                </a:solidFill>
                <a:latin typeface="Arial"/>
                <a:cs typeface="Arial"/>
              </a:rPr>
              <a:t> </a:t>
            </a:r>
            <a:r>
              <a:rPr sz="6600" b="1" spc="-5" dirty="0">
                <a:solidFill>
                  <a:srgbClr val="A10714"/>
                </a:solidFill>
                <a:latin typeface="Arial"/>
                <a:cs typeface="Arial"/>
              </a:rPr>
              <a:t>Apple</a:t>
            </a:r>
            <a:endParaRPr sz="6600">
              <a:latin typeface="Arial"/>
              <a:cs typeface="Arial"/>
            </a:endParaRPr>
          </a:p>
          <a:p>
            <a:pPr marL="12700">
              <a:lnSpc>
                <a:spcPct val="100000"/>
              </a:lnSpc>
              <a:spcBef>
                <a:spcPts val="535"/>
              </a:spcBef>
            </a:pPr>
            <a:r>
              <a:rPr sz="2400" spc="-5" dirty="0">
                <a:solidFill>
                  <a:srgbClr val="A10714"/>
                </a:solidFill>
                <a:latin typeface="Arial"/>
                <a:cs typeface="Arial"/>
              </a:rPr>
              <a:t>Enjoying</a:t>
            </a:r>
            <a:r>
              <a:rPr sz="2400" spc="15" dirty="0">
                <a:solidFill>
                  <a:srgbClr val="A10714"/>
                </a:solidFill>
                <a:latin typeface="Arial"/>
                <a:cs typeface="Arial"/>
              </a:rPr>
              <a:t> </a:t>
            </a:r>
            <a:r>
              <a:rPr sz="2400" spc="-5" dirty="0">
                <a:solidFill>
                  <a:srgbClr val="A10714"/>
                </a:solidFill>
                <a:latin typeface="Arial"/>
                <a:cs typeface="Arial"/>
              </a:rPr>
              <a:t>everything</a:t>
            </a:r>
            <a:r>
              <a:rPr sz="2400" spc="5" dirty="0">
                <a:solidFill>
                  <a:srgbClr val="A10714"/>
                </a:solidFill>
                <a:latin typeface="Arial"/>
                <a:cs typeface="Arial"/>
              </a:rPr>
              <a:t> </a:t>
            </a:r>
            <a:r>
              <a:rPr sz="2400" spc="-5" dirty="0">
                <a:solidFill>
                  <a:srgbClr val="A10714"/>
                </a:solidFill>
                <a:latin typeface="Arial"/>
                <a:cs typeface="Arial"/>
              </a:rPr>
              <a:t>NYC</a:t>
            </a:r>
            <a:r>
              <a:rPr sz="2400" spc="5" dirty="0">
                <a:solidFill>
                  <a:srgbClr val="A10714"/>
                </a:solidFill>
                <a:latin typeface="Arial"/>
                <a:cs typeface="Arial"/>
              </a:rPr>
              <a:t> </a:t>
            </a:r>
            <a:r>
              <a:rPr sz="2400" spc="-5" dirty="0">
                <a:solidFill>
                  <a:srgbClr val="A10714"/>
                </a:solidFill>
                <a:latin typeface="Arial"/>
                <a:cs typeface="Arial"/>
              </a:rPr>
              <a:t>has </a:t>
            </a:r>
            <a:r>
              <a:rPr sz="2400" dirty="0">
                <a:solidFill>
                  <a:srgbClr val="A10714"/>
                </a:solidFill>
                <a:latin typeface="Arial"/>
                <a:cs typeface="Arial"/>
              </a:rPr>
              <a:t>to</a:t>
            </a:r>
            <a:r>
              <a:rPr sz="2400" spc="-15" dirty="0">
                <a:solidFill>
                  <a:srgbClr val="A10714"/>
                </a:solidFill>
                <a:latin typeface="Arial"/>
                <a:cs typeface="Arial"/>
              </a:rPr>
              <a:t> offer</a:t>
            </a:r>
            <a:endParaRPr sz="2400">
              <a:latin typeface="Arial"/>
              <a:cs typeface="Arial"/>
            </a:endParaRPr>
          </a:p>
        </p:txBody>
      </p:sp>
      <p:sp>
        <p:nvSpPr>
          <p:cNvPr id="7" name="object 7"/>
          <p:cNvSpPr/>
          <p:nvPr/>
        </p:nvSpPr>
        <p:spPr>
          <a:xfrm>
            <a:off x="684276" y="303275"/>
            <a:ext cx="2971800" cy="867410"/>
          </a:xfrm>
          <a:custGeom>
            <a:avLst/>
            <a:gdLst/>
            <a:ahLst/>
            <a:cxnLst/>
            <a:rect l="l" t="t" r="r" b="b"/>
            <a:pathLst>
              <a:path w="2971800" h="867410">
                <a:moveTo>
                  <a:pt x="2971800" y="0"/>
                </a:moveTo>
                <a:lnTo>
                  <a:pt x="0" y="0"/>
                </a:lnTo>
                <a:lnTo>
                  <a:pt x="0" y="867155"/>
                </a:lnTo>
                <a:lnTo>
                  <a:pt x="2971800" y="867155"/>
                </a:lnTo>
                <a:lnTo>
                  <a:pt x="2971800" y="0"/>
                </a:lnTo>
                <a:close/>
              </a:path>
            </a:pathLst>
          </a:custGeom>
          <a:solidFill>
            <a:srgbClr val="EEEDEC"/>
          </a:solidFill>
        </p:spPr>
        <p:txBody>
          <a:bodyPr wrap="square" lIns="0" tIns="0" rIns="0" bIns="0" rtlCol="0"/>
          <a:lstStyle/>
          <a:p>
            <a:endParaRPr/>
          </a:p>
        </p:txBody>
      </p:sp>
      <p:sp>
        <p:nvSpPr>
          <p:cNvPr id="8" name="object 8"/>
          <p:cNvSpPr txBox="1">
            <a:spLocks noGrp="1"/>
          </p:cNvSpPr>
          <p:nvPr>
            <p:ph type="title"/>
          </p:nvPr>
        </p:nvSpPr>
        <p:spPr>
          <a:xfrm>
            <a:off x="762853" y="166556"/>
            <a:ext cx="2787015" cy="958215"/>
          </a:xfrm>
          <a:prstGeom prst="rect">
            <a:avLst/>
          </a:prstGeom>
        </p:spPr>
        <p:txBody>
          <a:bodyPr vert="horz" wrap="square" lIns="0" tIns="177165" rIns="0" bIns="0" rtlCol="0">
            <a:spAutoFit/>
          </a:bodyPr>
          <a:lstStyle/>
          <a:p>
            <a:pPr marL="12700" marR="5080">
              <a:lnSpc>
                <a:spcPct val="70000"/>
              </a:lnSpc>
              <a:spcBef>
                <a:spcPts val="1395"/>
              </a:spcBef>
            </a:pPr>
            <a:r>
              <a:rPr sz="3600" spc="-15" dirty="0">
                <a:latin typeface="Arial"/>
                <a:cs typeface="Arial"/>
              </a:rPr>
              <a:t>Weill</a:t>
            </a:r>
            <a:r>
              <a:rPr sz="3600" spc="-80" dirty="0">
                <a:latin typeface="Arial"/>
                <a:cs typeface="Arial"/>
              </a:rPr>
              <a:t> </a:t>
            </a:r>
            <a:r>
              <a:rPr sz="3600" spc="-5" dirty="0">
                <a:latin typeface="Arial"/>
                <a:cs typeface="Arial"/>
              </a:rPr>
              <a:t>Cornell </a:t>
            </a:r>
            <a:r>
              <a:rPr sz="3600" spc="-985" dirty="0">
                <a:latin typeface="Arial"/>
                <a:cs typeface="Arial"/>
              </a:rPr>
              <a:t> </a:t>
            </a:r>
            <a:r>
              <a:rPr sz="3600" spc="-5" dirty="0">
                <a:solidFill>
                  <a:srgbClr val="E87721"/>
                </a:solidFill>
                <a:latin typeface="Arial"/>
                <a:cs typeface="Arial"/>
              </a:rPr>
              <a:t>Medicine</a:t>
            </a:r>
            <a:endParaRPr sz="3600">
              <a:latin typeface="Arial"/>
              <a:cs typeface="Arial"/>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87113" y="1582924"/>
            <a:ext cx="5428615" cy="2905760"/>
          </a:xfrm>
          <a:prstGeom prst="rect">
            <a:avLst/>
          </a:prstGeom>
        </p:spPr>
        <p:txBody>
          <a:bodyPr vert="horz" wrap="square" lIns="0" tIns="149860" rIns="0" bIns="0" rtlCol="0">
            <a:spAutoFit/>
          </a:bodyPr>
          <a:lstStyle/>
          <a:p>
            <a:pPr marL="299085" indent="-287020">
              <a:lnSpc>
                <a:spcPct val="100000"/>
              </a:lnSpc>
              <a:spcBef>
                <a:spcPts val="1180"/>
              </a:spcBef>
              <a:buFont typeface="Arial"/>
              <a:buChar char="•"/>
              <a:tabLst>
                <a:tab pos="299085" algn="l"/>
                <a:tab pos="299720" algn="l"/>
              </a:tabLst>
            </a:pPr>
            <a:r>
              <a:rPr sz="1800" spc="85" dirty="0">
                <a:latin typeface="Arial"/>
                <a:cs typeface="Arial"/>
              </a:rPr>
              <a:t>Learn</a:t>
            </a:r>
            <a:r>
              <a:rPr sz="1800" dirty="0">
                <a:latin typeface="Arial"/>
                <a:cs typeface="Arial"/>
              </a:rPr>
              <a:t> </a:t>
            </a:r>
            <a:r>
              <a:rPr sz="1800" spc="125" dirty="0">
                <a:latin typeface="Arial"/>
                <a:cs typeface="Arial"/>
              </a:rPr>
              <a:t>about</a:t>
            </a:r>
            <a:r>
              <a:rPr sz="1800" dirty="0">
                <a:latin typeface="Arial"/>
                <a:cs typeface="Arial"/>
              </a:rPr>
              <a:t> </a:t>
            </a:r>
            <a:r>
              <a:rPr sz="1800" spc="50" dirty="0">
                <a:latin typeface="Arial"/>
                <a:cs typeface="Arial"/>
              </a:rPr>
              <a:t>New</a:t>
            </a:r>
            <a:r>
              <a:rPr sz="1800" spc="5" dirty="0">
                <a:latin typeface="Arial"/>
                <a:cs typeface="Arial"/>
              </a:rPr>
              <a:t> </a:t>
            </a:r>
            <a:r>
              <a:rPr sz="1800" spc="85" dirty="0">
                <a:latin typeface="Arial"/>
                <a:cs typeface="Arial"/>
              </a:rPr>
              <a:t>York</a:t>
            </a:r>
            <a:r>
              <a:rPr sz="1800" spc="-10" dirty="0">
                <a:solidFill>
                  <a:srgbClr val="0562C1"/>
                </a:solidFill>
                <a:latin typeface="Arial"/>
                <a:cs typeface="Arial"/>
              </a:rPr>
              <a:t> </a:t>
            </a:r>
            <a:r>
              <a:rPr sz="1800" u="sng" spc="85" dirty="0">
                <a:solidFill>
                  <a:srgbClr val="0562C1"/>
                </a:solidFill>
                <a:uFill>
                  <a:solidFill>
                    <a:srgbClr val="0562C1"/>
                  </a:solidFill>
                </a:uFill>
                <a:latin typeface="Arial"/>
                <a:cs typeface="Arial"/>
                <a:hlinkClick r:id="rId2"/>
              </a:rPr>
              <a:t>City</a:t>
            </a:r>
            <a:endParaRPr sz="1800">
              <a:latin typeface="Arial"/>
              <a:cs typeface="Arial"/>
            </a:endParaRPr>
          </a:p>
          <a:p>
            <a:pPr marL="299085" indent="-287020">
              <a:lnSpc>
                <a:spcPct val="100000"/>
              </a:lnSpc>
              <a:spcBef>
                <a:spcPts val="1080"/>
              </a:spcBef>
              <a:buClr>
                <a:srgbClr val="000000"/>
              </a:buClr>
              <a:buChar char="•"/>
              <a:tabLst>
                <a:tab pos="298450" algn="l"/>
                <a:tab pos="299720" algn="l"/>
                <a:tab pos="2635250" algn="l"/>
              </a:tabLst>
            </a:pPr>
            <a:r>
              <a:rPr sz="1800" u="sng" spc="75" dirty="0">
                <a:solidFill>
                  <a:srgbClr val="0562C1"/>
                </a:solidFill>
                <a:uFill>
                  <a:solidFill>
                    <a:srgbClr val="0562C1"/>
                  </a:solidFill>
                </a:uFill>
                <a:latin typeface="Arial"/>
                <a:cs typeface="Arial"/>
                <a:hlinkClick r:id="rId3"/>
              </a:rPr>
              <a:t>Museums</a:t>
            </a:r>
            <a:r>
              <a:rPr sz="1800" spc="55" dirty="0">
                <a:solidFill>
                  <a:srgbClr val="0562C1"/>
                </a:solidFill>
                <a:latin typeface="Arial"/>
                <a:cs typeface="Arial"/>
                <a:hlinkClick r:id="rId3"/>
              </a:rPr>
              <a:t> </a:t>
            </a:r>
            <a:r>
              <a:rPr sz="1800" spc="95" dirty="0">
                <a:latin typeface="Arial"/>
                <a:cs typeface="Arial"/>
              </a:rPr>
              <a:t>and</a:t>
            </a:r>
            <a:r>
              <a:rPr sz="1800" spc="15" dirty="0">
                <a:latin typeface="Arial"/>
                <a:cs typeface="Arial"/>
              </a:rPr>
              <a:t> </a:t>
            </a:r>
            <a:r>
              <a:rPr sz="1800" spc="130" dirty="0">
                <a:latin typeface="Arial"/>
                <a:cs typeface="Arial"/>
              </a:rPr>
              <a:t>more	</a:t>
            </a:r>
            <a:r>
              <a:rPr sz="1800" u="sng" spc="75" dirty="0">
                <a:solidFill>
                  <a:srgbClr val="0562C1"/>
                </a:solidFill>
                <a:uFill>
                  <a:solidFill>
                    <a:srgbClr val="0562C1"/>
                  </a:solidFill>
                </a:uFill>
                <a:latin typeface="Arial"/>
                <a:cs typeface="Arial"/>
                <a:hlinkClick r:id="rId4"/>
              </a:rPr>
              <a:t>Museums</a:t>
            </a:r>
            <a:endParaRPr sz="1800">
              <a:latin typeface="Arial"/>
              <a:cs typeface="Arial"/>
            </a:endParaRPr>
          </a:p>
          <a:p>
            <a:pPr marL="299085" indent="-287020">
              <a:lnSpc>
                <a:spcPct val="100000"/>
              </a:lnSpc>
              <a:spcBef>
                <a:spcPts val="1080"/>
              </a:spcBef>
              <a:buClr>
                <a:srgbClr val="000000"/>
              </a:buClr>
              <a:buChar char="•"/>
              <a:tabLst>
                <a:tab pos="298450" algn="l"/>
                <a:tab pos="299720" algn="l"/>
              </a:tabLst>
            </a:pPr>
            <a:r>
              <a:rPr sz="1800" u="sng" spc="50" dirty="0">
                <a:solidFill>
                  <a:srgbClr val="0562C1"/>
                </a:solidFill>
                <a:uFill>
                  <a:solidFill>
                    <a:srgbClr val="0562C1"/>
                  </a:solidFill>
                </a:uFill>
                <a:latin typeface="Arial"/>
                <a:cs typeface="Arial"/>
                <a:hlinkClick r:id="rId5"/>
              </a:rPr>
              <a:t>New</a:t>
            </a:r>
            <a:r>
              <a:rPr sz="1800" u="sng" dirty="0">
                <a:solidFill>
                  <a:srgbClr val="0562C1"/>
                </a:solidFill>
                <a:uFill>
                  <a:solidFill>
                    <a:srgbClr val="0562C1"/>
                  </a:solidFill>
                </a:uFill>
                <a:latin typeface="Arial"/>
                <a:cs typeface="Arial"/>
                <a:hlinkClick r:id="rId5"/>
              </a:rPr>
              <a:t> </a:t>
            </a:r>
            <a:r>
              <a:rPr sz="1800" u="sng" spc="85" dirty="0">
                <a:solidFill>
                  <a:srgbClr val="0562C1"/>
                </a:solidFill>
                <a:uFill>
                  <a:solidFill>
                    <a:srgbClr val="0562C1"/>
                  </a:solidFill>
                </a:uFill>
                <a:latin typeface="Arial"/>
                <a:cs typeface="Arial"/>
                <a:hlinkClick r:id="rId5"/>
              </a:rPr>
              <a:t>York</a:t>
            </a:r>
            <a:r>
              <a:rPr sz="1800" u="sng" spc="-5" dirty="0">
                <a:solidFill>
                  <a:srgbClr val="0562C1"/>
                </a:solidFill>
                <a:uFill>
                  <a:solidFill>
                    <a:srgbClr val="0562C1"/>
                  </a:solidFill>
                </a:uFill>
                <a:latin typeface="Arial"/>
                <a:cs typeface="Arial"/>
                <a:hlinkClick r:id="rId5"/>
              </a:rPr>
              <a:t> </a:t>
            </a:r>
            <a:r>
              <a:rPr sz="1800" u="sng" spc="90" dirty="0">
                <a:solidFill>
                  <a:srgbClr val="0562C1"/>
                </a:solidFill>
                <a:uFill>
                  <a:solidFill>
                    <a:srgbClr val="0562C1"/>
                  </a:solidFill>
                </a:uFill>
                <a:latin typeface="Arial"/>
                <a:cs typeface="Arial"/>
                <a:hlinkClick r:id="rId5"/>
              </a:rPr>
              <a:t>Zoos</a:t>
            </a:r>
            <a:r>
              <a:rPr sz="1800" u="sng" spc="10" dirty="0">
                <a:solidFill>
                  <a:srgbClr val="0562C1"/>
                </a:solidFill>
                <a:uFill>
                  <a:solidFill>
                    <a:srgbClr val="0562C1"/>
                  </a:solidFill>
                </a:uFill>
                <a:latin typeface="Arial"/>
                <a:cs typeface="Arial"/>
                <a:hlinkClick r:id="rId5"/>
              </a:rPr>
              <a:t> </a:t>
            </a:r>
            <a:r>
              <a:rPr sz="1800" u="sng" spc="175" dirty="0">
                <a:solidFill>
                  <a:srgbClr val="0562C1"/>
                </a:solidFill>
                <a:uFill>
                  <a:solidFill>
                    <a:srgbClr val="0562C1"/>
                  </a:solidFill>
                </a:uFill>
                <a:latin typeface="Arial"/>
                <a:cs typeface="Arial"/>
                <a:hlinkClick r:id="rId5"/>
              </a:rPr>
              <a:t>&amp;</a:t>
            </a:r>
            <a:r>
              <a:rPr sz="1800" u="sng" spc="-5" dirty="0">
                <a:solidFill>
                  <a:srgbClr val="0562C1"/>
                </a:solidFill>
                <a:uFill>
                  <a:solidFill>
                    <a:srgbClr val="0562C1"/>
                  </a:solidFill>
                </a:uFill>
                <a:latin typeface="Arial"/>
                <a:cs typeface="Arial"/>
                <a:hlinkClick r:id="rId5"/>
              </a:rPr>
              <a:t> </a:t>
            </a:r>
            <a:r>
              <a:rPr sz="1800" u="sng" spc="95" dirty="0">
                <a:solidFill>
                  <a:srgbClr val="0562C1"/>
                </a:solidFill>
                <a:uFill>
                  <a:solidFill>
                    <a:srgbClr val="0562C1"/>
                  </a:solidFill>
                </a:uFill>
                <a:latin typeface="Arial"/>
                <a:cs typeface="Arial"/>
                <a:hlinkClick r:id="rId5"/>
              </a:rPr>
              <a:t>Aquariums</a:t>
            </a:r>
            <a:endParaRPr sz="1800">
              <a:latin typeface="Arial"/>
              <a:cs typeface="Arial"/>
            </a:endParaRPr>
          </a:p>
          <a:p>
            <a:pPr marL="299085" indent="-287020">
              <a:lnSpc>
                <a:spcPct val="100000"/>
              </a:lnSpc>
              <a:spcBef>
                <a:spcPts val="1080"/>
              </a:spcBef>
              <a:buChar char="•"/>
              <a:tabLst>
                <a:tab pos="299085" algn="l"/>
                <a:tab pos="299720" algn="l"/>
              </a:tabLst>
            </a:pPr>
            <a:r>
              <a:rPr sz="1800" spc="100" dirty="0">
                <a:latin typeface="Arial"/>
                <a:cs typeface="Arial"/>
              </a:rPr>
              <a:t>What’s</a:t>
            </a:r>
            <a:r>
              <a:rPr sz="1800" dirty="0">
                <a:solidFill>
                  <a:srgbClr val="0562C1"/>
                </a:solidFill>
                <a:latin typeface="Arial"/>
                <a:cs typeface="Arial"/>
              </a:rPr>
              <a:t> </a:t>
            </a:r>
            <a:r>
              <a:rPr sz="1800" u="sng" spc="75" dirty="0">
                <a:solidFill>
                  <a:srgbClr val="0562C1"/>
                </a:solidFill>
                <a:uFill>
                  <a:solidFill>
                    <a:srgbClr val="0562C1"/>
                  </a:solidFill>
                </a:uFill>
                <a:latin typeface="Arial"/>
                <a:cs typeface="Arial"/>
                <a:hlinkClick r:id="rId6"/>
              </a:rPr>
              <a:t>going</a:t>
            </a:r>
            <a:r>
              <a:rPr sz="1800" u="sng" spc="10" dirty="0">
                <a:solidFill>
                  <a:srgbClr val="0562C1"/>
                </a:solidFill>
                <a:uFill>
                  <a:solidFill>
                    <a:srgbClr val="0562C1"/>
                  </a:solidFill>
                </a:uFill>
                <a:latin typeface="Arial"/>
                <a:cs typeface="Arial"/>
                <a:hlinkClick r:id="rId6"/>
              </a:rPr>
              <a:t> </a:t>
            </a:r>
            <a:r>
              <a:rPr sz="1800" u="sng" spc="90" dirty="0">
                <a:solidFill>
                  <a:srgbClr val="0562C1"/>
                </a:solidFill>
                <a:uFill>
                  <a:solidFill>
                    <a:srgbClr val="0562C1"/>
                  </a:solidFill>
                </a:uFill>
                <a:latin typeface="Arial"/>
                <a:cs typeface="Arial"/>
                <a:hlinkClick r:id="rId6"/>
              </a:rPr>
              <a:t>on</a:t>
            </a:r>
            <a:r>
              <a:rPr sz="1800" dirty="0">
                <a:solidFill>
                  <a:srgbClr val="0562C1"/>
                </a:solidFill>
                <a:latin typeface="Arial"/>
                <a:cs typeface="Arial"/>
                <a:hlinkClick r:id="rId6"/>
              </a:rPr>
              <a:t> </a:t>
            </a:r>
            <a:r>
              <a:rPr sz="1800" spc="30" dirty="0">
                <a:latin typeface="Arial"/>
                <a:cs typeface="Arial"/>
              </a:rPr>
              <a:t>in</a:t>
            </a:r>
            <a:r>
              <a:rPr sz="1800" spc="-15" dirty="0">
                <a:latin typeface="Arial"/>
                <a:cs typeface="Arial"/>
              </a:rPr>
              <a:t> </a:t>
            </a:r>
            <a:r>
              <a:rPr sz="1800" spc="50" dirty="0">
                <a:latin typeface="Arial"/>
                <a:cs typeface="Arial"/>
              </a:rPr>
              <a:t>New</a:t>
            </a:r>
            <a:r>
              <a:rPr sz="1800" spc="10" dirty="0">
                <a:latin typeface="Arial"/>
                <a:cs typeface="Arial"/>
              </a:rPr>
              <a:t> </a:t>
            </a:r>
            <a:r>
              <a:rPr sz="1800" spc="60" dirty="0">
                <a:latin typeface="Arial"/>
                <a:cs typeface="Arial"/>
              </a:rPr>
              <a:t>York?</a:t>
            </a:r>
            <a:endParaRPr sz="1800">
              <a:latin typeface="Arial"/>
              <a:cs typeface="Arial"/>
            </a:endParaRPr>
          </a:p>
          <a:p>
            <a:pPr marL="299085" indent="-287020">
              <a:lnSpc>
                <a:spcPct val="100000"/>
              </a:lnSpc>
              <a:spcBef>
                <a:spcPts val="1080"/>
              </a:spcBef>
              <a:buChar char="•"/>
              <a:tabLst>
                <a:tab pos="299085" algn="l"/>
                <a:tab pos="299720" algn="l"/>
              </a:tabLst>
            </a:pPr>
            <a:r>
              <a:rPr sz="1800" spc="100" dirty="0">
                <a:latin typeface="Arial"/>
                <a:cs typeface="Arial"/>
              </a:rPr>
              <a:t>Entertainment</a:t>
            </a:r>
            <a:r>
              <a:rPr sz="1800" spc="45" dirty="0">
                <a:latin typeface="Arial"/>
                <a:cs typeface="Arial"/>
              </a:rPr>
              <a:t> </a:t>
            </a:r>
            <a:r>
              <a:rPr sz="1800" spc="65" dirty="0">
                <a:latin typeface="Arial"/>
                <a:cs typeface="Arial"/>
              </a:rPr>
              <a:t>guides</a:t>
            </a:r>
            <a:r>
              <a:rPr sz="1800" spc="30" dirty="0">
                <a:solidFill>
                  <a:srgbClr val="0562C1"/>
                </a:solidFill>
                <a:latin typeface="Arial"/>
                <a:cs typeface="Arial"/>
              </a:rPr>
              <a:t> </a:t>
            </a:r>
            <a:r>
              <a:rPr sz="1800" u="sng" spc="80" dirty="0">
                <a:solidFill>
                  <a:srgbClr val="0562C1"/>
                </a:solidFill>
                <a:uFill>
                  <a:solidFill>
                    <a:srgbClr val="0562C1"/>
                  </a:solidFill>
                </a:uFill>
                <a:latin typeface="Arial"/>
                <a:cs typeface="Arial"/>
                <a:hlinkClick r:id="rId7"/>
              </a:rPr>
              <a:t>TimeOut</a:t>
            </a:r>
            <a:r>
              <a:rPr sz="1800" spc="5" dirty="0">
                <a:solidFill>
                  <a:srgbClr val="0562C1"/>
                </a:solidFill>
                <a:latin typeface="Arial"/>
                <a:cs typeface="Arial"/>
                <a:hlinkClick r:id="rId7"/>
              </a:rPr>
              <a:t> </a:t>
            </a:r>
            <a:r>
              <a:rPr sz="1800" spc="175" dirty="0">
                <a:latin typeface="Arial"/>
                <a:cs typeface="Arial"/>
              </a:rPr>
              <a:t>&amp;</a:t>
            </a:r>
            <a:r>
              <a:rPr sz="1800" spc="15" dirty="0">
                <a:solidFill>
                  <a:srgbClr val="0562C1"/>
                </a:solidFill>
                <a:latin typeface="Arial"/>
                <a:cs typeface="Arial"/>
              </a:rPr>
              <a:t> </a:t>
            </a:r>
            <a:r>
              <a:rPr sz="1800" u="sng" spc="40" dirty="0">
                <a:solidFill>
                  <a:srgbClr val="0562C1"/>
                </a:solidFill>
                <a:uFill>
                  <a:solidFill>
                    <a:srgbClr val="0562C1"/>
                  </a:solidFill>
                </a:uFill>
                <a:latin typeface="Arial"/>
                <a:cs typeface="Arial"/>
                <a:hlinkClick r:id="rId8"/>
              </a:rPr>
              <a:t>Village</a:t>
            </a:r>
            <a:r>
              <a:rPr sz="1800" u="sng" spc="-20" dirty="0">
                <a:solidFill>
                  <a:srgbClr val="0562C1"/>
                </a:solidFill>
                <a:uFill>
                  <a:solidFill>
                    <a:srgbClr val="0562C1"/>
                  </a:solidFill>
                </a:uFill>
                <a:latin typeface="Arial"/>
                <a:cs typeface="Arial"/>
                <a:hlinkClick r:id="rId8"/>
              </a:rPr>
              <a:t> </a:t>
            </a:r>
            <a:r>
              <a:rPr sz="1800" u="sng" spc="65" dirty="0">
                <a:solidFill>
                  <a:srgbClr val="0562C1"/>
                </a:solidFill>
                <a:uFill>
                  <a:solidFill>
                    <a:srgbClr val="0562C1"/>
                  </a:solidFill>
                </a:uFill>
                <a:latin typeface="Arial"/>
                <a:cs typeface="Arial"/>
                <a:hlinkClick r:id="rId8"/>
              </a:rPr>
              <a:t>Voice</a:t>
            </a:r>
            <a:endParaRPr sz="1800">
              <a:latin typeface="Arial"/>
              <a:cs typeface="Arial"/>
            </a:endParaRPr>
          </a:p>
          <a:p>
            <a:pPr marL="299085" indent="-287020">
              <a:lnSpc>
                <a:spcPct val="100000"/>
              </a:lnSpc>
              <a:spcBef>
                <a:spcPts val="1080"/>
              </a:spcBef>
              <a:buClr>
                <a:srgbClr val="000000"/>
              </a:buClr>
              <a:buChar char="•"/>
              <a:tabLst>
                <a:tab pos="298450" algn="l"/>
                <a:tab pos="299720" algn="l"/>
              </a:tabLst>
            </a:pPr>
            <a:r>
              <a:rPr sz="1800" u="sng" spc="80" dirty="0">
                <a:solidFill>
                  <a:srgbClr val="0562C1"/>
                </a:solidFill>
                <a:uFill>
                  <a:solidFill>
                    <a:srgbClr val="0562C1"/>
                  </a:solidFill>
                </a:uFill>
                <a:latin typeface="Arial"/>
                <a:cs typeface="Arial"/>
                <a:hlinkClick r:id="rId9"/>
              </a:rPr>
              <a:t>Central</a:t>
            </a:r>
            <a:r>
              <a:rPr sz="1800" u="sng" spc="30" dirty="0">
                <a:solidFill>
                  <a:srgbClr val="0562C1"/>
                </a:solidFill>
                <a:uFill>
                  <a:solidFill>
                    <a:srgbClr val="0562C1"/>
                  </a:solidFill>
                </a:uFill>
                <a:latin typeface="Arial"/>
                <a:cs typeface="Arial"/>
                <a:hlinkClick r:id="rId9"/>
              </a:rPr>
              <a:t> </a:t>
            </a:r>
            <a:r>
              <a:rPr sz="1800" u="sng" spc="85" dirty="0">
                <a:solidFill>
                  <a:srgbClr val="0562C1"/>
                </a:solidFill>
                <a:uFill>
                  <a:solidFill>
                    <a:srgbClr val="0562C1"/>
                  </a:solidFill>
                </a:uFill>
                <a:latin typeface="Arial"/>
                <a:cs typeface="Arial"/>
                <a:hlinkClick r:id="rId9"/>
              </a:rPr>
              <a:t>Park</a:t>
            </a:r>
            <a:r>
              <a:rPr sz="1800" spc="-5" dirty="0">
                <a:solidFill>
                  <a:srgbClr val="0562C1"/>
                </a:solidFill>
                <a:latin typeface="Arial"/>
                <a:cs typeface="Arial"/>
                <a:hlinkClick r:id="rId9"/>
              </a:rPr>
              <a:t> </a:t>
            </a:r>
            <a:r>
              <a:rPr sz="1800" spc="80" dirty="0">
                <a:latin typeface="Arial"/>
                <a:cs typeface="Arial"/>
              </a:rPr>
              <a:t>info</a:t>
            </a:r>
            <a:r>
              <a:rPr sz="1800" spc="10" dirty="0">
                <a:latin typeface="Arial"/>
                <a:cs typeface="Arial"/>
              </a:rPr>
              <a:t> </a:t>
            </a:r>
            <a:r>
              <a:rPr sz="1800" spc="50" dirty="0">
                <a:latin typeface="Arial"/>
                <a:cs typeface="Arial"/>
              </a:rPr>
              <a:t>including</a:t>
            </a:r>
            <a:r>
              <a:rPr sz="1800" spc="15" dirty="0">
                <a:latin typeface="Arial"/>
                <a:cs typeface="Arial"/>
              </a:rPr>
              <a:t> </a:t>
            </a:r>
            <a:r>
              <a:rPr sz="1800" spc="90" dirty="0">
                <a:latin typeface="Arial"/>
                <a:cs typeface="Arial"/>
              </a:rPr>
              <a:t>events</a:t>
            </a:r>
            <a:endParaRPr sz="1800">
              <a:latin typeface="Arial"/>
              <a:cs typeface="Arial"/>
            </a:endParaRPr>
          </a:p>
          <a:p>
            <a:pPr marL="299085" indent="-287020">
              <a:lnSpc>
                <a:spcPct val="100000"/>
              </a:lnSpc>
              <a:spcBef>
                <a:spcPts val="1080"/>
              </a:spcBef>
              <a:buChar char="•"/>
              <a:tabLst>
                <a:tab pos="299085" algn="l"/>
                <a:tab pos="299720" algn="l"/>
              </a:tabLst>
            </a:pPr>
            <a:r>
              <a:rPr sz="1800" spc="50" dirty="0">
                <a:latin typeface="Arial"/>
                <a:cs typeface="Arial"/>
              </a:rPr>
              <a:t>New</a:t>
            </a:r>
            <a:r>
              <a:rPr sz="1800" spc="-5" dirty="0">
                <a:latin typeface="Arial"/>
                <a:cs typeface="Arial"/>
              </a:rPr>
              <a:t> </a:t>
            </a:r>
            <a:r>
              <a:rPr sz="1800" spc="85" dirty="0">
                <a:latin typeface="Arial"/>
                <a:cs typeface="Arial"/>
              </a:rPr>
              <a:t>York</a:t>
            </a:r>
            <a:r>
              <a:rPr sz="1800" dirty="0">
                <a:solidFill>
                  <a:srgbClr val="0562C1"/>
                </a:solidFill>
                <a:latin typeface="Arial"/>
                <a:cs typeface="Arial"/>
              </a:rPr>
              <a:t> </a:t>
            </a:r>
            <a:r>
              <a:rPr sz="1800" u="sng" spc="85" dirty="0">
                <a:solidFill>
                  <a:srgbClr val="0562C1"/>
                </a:solidFill>
                <a:uFill>
                  <a:solidFill>
                    <a:srgbClr val="0562C1"/>
                  </a:solidFill>
                </a:uFill>
                <a:latin typeface="Arial"/>
                <a:cs typeface="Arial"/>
                <a:hlinkClick r:id="rId10"/>
              </a:rPr>
              <a:t>Parks</a:t>
            </a:r>
            <a:r>
              <a:rPr sz="1800" u="sng" spc="-10" dirty="0">
                <a:solidFill>
                  <a:srgbClr val="0562C1"/>
                </a:solidFill>
                <a:uFill>
                  <a:solidFill>
                    <a:srgbClr val="0562C1"/>
                  </a:solidFill>
                </a:uFill>
                <a:latin typeface="Arial"/>
                <a:cs typeface="Arial"/>
                <a:hlinkClick r:id="rId10"/>
              </a:rPr>
              <a:t> </a:t>
            </a:r>
            <a:r>
              <a:rPr sz="1800" u="sng" spc="175" dirty="0">
                <a:solidFill>
                  <a:srgbClr val="0562C1"/>
                </a:solidFill>
                <a:uFill>
                  <a:solidFill>
                    <a:srgbClr val="0562C1"/>
                  </a:solidFill>
                </a:uFill>
                <a:latin typeface="Arial"/>
                <a:cs typeface="Arial"/>
                <a:hlinkClick r:id="rId10"/>
              </a:rPr>
              <a:t>&amp;</a:t>
            </a:r>
            <a:r>
              <a:rPr sz="1800" u="sng" spc="-5" dirty="0">
                <a:solidFill>
                  <a:srgbClr val="0562C1"/>
                </a:solidFill>
                <a:uFill>
                  <a:solidFill>
                    <a:srgbClr val="0562C1"/>
                  </a:solidFill>
                </a:uFill>
                <a:latin typeface="Arial"/>
                <a:cs typeface="Arial"/>
                <a:hlinkClick r:id="rId10"/>
              </a:rPr>
              <a:t> </a:t>
            </a:r>
            <a:r>
              <a:rPr sz="1800" u="sng" spc="75" dirty="0">
                <a:solidFill>
                  <a:srgbClr val="0562C1"/>
                </a:solidFill>
                <a:uFill>
                  <a:solidFill>
                    <a:srgbClr val="0562C1"/>
                  </a:solidFill>
                </a:uFill>
                <a:latin typeface="Arial"/>
                <a:cs typeface="Arial"/>
                <a:hlinkClick r:id="rId10"/>
              </a:rPr>
              <a:t>Recreation</a:t>
            </a:r>
            <a:endParaRPr sz="1800">
              <a:latin typeface="Arial"/>
              <a:cs typeface="Arial"/>
            </a:endParaRPr>
          </a:p>
        </p:txBody>
      </p:sp>
      <p:sp>
        <p:nvSpPr>
          <p:cNvPr id="3" name="object 3"/>
          <p:cNvSpPr txBox="1">
            <a:spLocks noGrp="1"/>
          </p:cNvSpPr>
          <p:nvPr>
            <p:ph type="title"/>
          </p:nvPr>
        </p:nvSpPr>
        <p:spPr>
          <a:xfrm>
            <a:off x="3848227" y="257464"/>
            <a:ext cx="4494530" cy="452120"/>
          </a:xfrm>
          <a:prstGeom prst="rect">
            <a:avLst/>
          </a:prstGeom>
        </p:spPr>
        <p:txBody>
          <a:bodyPr vert="horz" wrap="square" lIns="0" tIns="12065" rIns="0" bIns="0" rtlCol="0">
            <a:spAutoFit/>
          </a:bodyPr>
          <a:lstStyle/>
          <a:p>
            <a:pPr marL="12700">
              <a:lnSpc>
                <a:spcPct val="100000"/>
              </a:lnSpc>
              <a:spcBef>
                <a:spcPts val="95"/>
              </a:spcBef>
            </a:pPr>
            <a:r>
              <a:rPr spc="15" dirty="0"/>
              <a:t>What</a:t>
            </a:r>
            <a:r>
              <a:rPr spc="45" dirty="0"/>
              <a:t> </a:t>
            </a:r>
            <a:r>
              <a:rPr spc="30" dirty="0"/>
              <a:t>to</a:t>
            </a:r>
            <a:r>
              <a:rPr spc="25" dirty="0"/>
              <a:t> do</a:t>
            </a:r>
            <a:r>
              <a:rPr spc="20" dirty="0"/>
              <a:t> </a:t>
            </a:r>
            <a:r>
              <a:rPr spc="-25" dirty="0"/>
              <a:t>the</a:t>
            </a:r>
            <a:r>
              <a:rPr spc="30" dirty="0"/>
              <a:t> </a:t>
            </a:r>
            <a:r>
              <a:rPr spc="25" dirty="0"/>
              <a:t>first</a:t>
            </a:r>
            <a:r>
              <a:rPr spc="40" dirty="0"/>
              <a:t> </a:t>
            </a:r>
            <a:r>
              <a:rPr spc="35" dirty="0"/>
              <a:t>year</a:t>
            </a:r>
          </a:p>
        </p:txBody>
      </p:sp>
      <p:sp>
        <p:nvSpPr>
          <p:cNvPr id="4" name="object 4"/>
          <p:cNvSpPr txBox="1"/>
          <p:nvPr/>
        </p:nvSpPr>
        <p:spPr>
          <a:xfrm>
            <a:off x="4389273" y="884100"/>
            <a:ext cx="3413760" cy="330835"/>
          </a:xfrm>
          <a:prstGeom prst="rect">
            <a:avLst/>
          </a:prstGeom>
        </p:spPr>
        <p:txBody>
          <a:bodyPr vert="horz" wrap="square" lIns="0" tIns="13335" rIns="0" bIns="0" rtlCol="0">
            <a:spAutoFit/>
          </a:bodyPr>
          <a:lstStyle/>
          <a:p>
            <a:pPr marL="12700">
              <a:lnSpc>
                <a:spcPct val="100000"/>
              </a:lnSpc>
              <a:spcBef>
                <a:spcPts val="105"/>
              </a:spcBef>
            </a:pPr>
            <a:r>
              <a:rPr sz="2000" b="1" spc="-35" dirty="0">
                <a:solidFill>
                  <a:srgbClr val="CF451F"/>
                </a:solidFill>
                <a:latin typeface="Tahoma"/>
                <a:cs typeface="Tahoma"/>
              </a:rPr>
              <a:t>Orienting</a:t>
            </a:r>
            <a:r>
              <a:rPr sz="2000" b="1" spc="-10" dirty="0">
                <a:solidFill>
                  <a:srgbClr val="CF451F"/>
                </a:solidFill>
                <a:latin typeface="Tahoma"/>
                <a:cs typeface="Tahoma"/>
              </a:rPr>
              <a:t> </a:t>
            </a:r>
            <a:r>
              <a:rPr sz="2000" b="1" spc="20" dirty="0">
                <a:solidFill>
                  <a:srgbClr val="CF451F"/>
                </a:solidFill>
                <a:latin typeface="Tahoma"/>
                <a:cs typeface="Tahoma"/>
              </a:rPr>
              <a:t>to</a:t>
            </a:r>
            <a:r>
              <a:rPr sz="2000" b="1" spc="-5" dirty="0">
                <a:solidFill>
                  <a:srgbClr val="CF451F"/>
                </a:solidFill>
                <a:latin typeface="Tahoma"/>
                <a:cs typeface="Tahoma"/>
              </a:rPr>
              <a:t> </a:t>
            </a:r>
            <a:r>
              <a:rPr sz="2000" b="1" spc="-80" dirty="0">
                <a:solidFill>
                  <a:srgbClr val="CF451F"/>
                </a:solidFill>
                <a:latin typeface="Tahoma"/>
                <a:cs typeface="Tahoma"/>
              </a:rPr>
              <a:t>New</a:t>
            </a:r>
            <a:r>
              <a:rPr sz="2000" b="1" spc="-5" dirty="0">
                <a:solidFill>
                  <a:srgbClr val="CF451F"/>
                </a:solidFill>
                <a:latin typeface="Tahoma"/>
                <a:cs typeface="Tahoma"/>
              </a:rPr>
              <a:t> </a:t>
            </a:r>
            <a:r>
              <a:rPr sz="2000" b="1" spc="10" dirty="0">
                <a:solidFill>
                  <a:srgbClr val="CF451F"/>
                </a:solidFill>
                <a:latin typeface="Tahoma"/>
                <a:cs typeface="Tahoma"/>
              </a:rPr>
              <a:t>York</a:t>
            </a:r>
            <a:r>
              <a:rPr sz="2000" b="1" spc="-25" dirty="0">
                <a:solidFill>
                  <a:srgbClr val="CF451F"/>
                </a:solidFill>
                <a:latin typeface="Tahoma"/>
                <a:cs typeface="Tahoma"/>
              </a:rPr>
              <a:t> </a:t>
            </a:r>
            <a:r>
              <a:rPr sz="2000" b="1" spc="25" dirty="0">
                <a:solidFill>
                  <a:srgbClr val="CF451F"/>
                </a:solidFill>
                <a:latin typeface="Tahoma"/>
                <a:cs typeface="Tahoma"/>
              </a:rPr>
              <a:t>City</a:t>
            </a:r>
            <a:endParaRPr sz="2000">
              <a:latin typeface="Tahoma"/>
              <a:cs typeface="Tahoma"/>
            </a:endParaRPr>
          </a:p>
        </p:txBody>
      </p:sp>
      <p:sp>
        <p:nvSpPr>
          <p:cNvPr id="5" name="object 5"/>
          <p:cNvSpPr txBox="1"/>
          <p:nvPr/>
        </p:nvSpPr>
        <p:spPr>
          <a:xfrm>
            <a:off x="6492887" y="1582924"/>
            <a:ext cx="5339080" cy="1945639"/>
          </a:xfrm>
          <a:prstGeom prst="rect">
            <a:avLst/>
          </a:prstGeom>
        </p:spPr>
        <p:txBody>
          <a:bodyPr vert="horz" wrap="square" lIns="0" tIns="149860" rIns="0" bIns="0" rtlCol="0">
            <a:spAutoFit/>
          </a:bodyPr>
          <a:lstStyle/>
          <a:p>
            <a:pPr marL="299085" indent="-287020">
              <a:lnSpc>
                <a:spcPct val="100000"/>
              </a:lnSpc>
              <a:spcBef>
                <a:spcPts val="1180"/>
              </a:spcBef>
              <a:buChar char="•"/>
              <a:tabLst>
                <a:tab pos="299085" algn="l"/>
                <a:tab pos="299720" algn="l"/>
              </a:tabLst>
            </a:pPr>
            <a:r>
              <a:rPr sz="1800" spc="105" dirty="0">
                <a:latin typeface="Arial"/>
                <a:cs typeface="Arial"/>
              </a:rPr>
              <a:t>A</a:t>
            </a:r>
            <a:r>
              <a:rPr sz="1800" spc="15" dirty="0">
                <a:latin typeface="Arial"/>
                <a:cs typeface="Arial"/>
              </a:rPr>
              <a:t> </a:t>
            </a:r>
            <a:r>
              <a:rPr sz="1800" spc="90" dirty="0">
                <a:latin typeface="Arial"/>
                <a:cs typeface="Arial"/>
              </a:rPr>
              <a:t>(current)</a:t>
            </a:r>
            <a:r>
              <a:rPr sz="1800" spc="55" dirty="0">
                <a:solidFill>
                  <a:srgbClr val="0562C1"/>
                </a:solidFill>
                <a:latin typeface="Arial"/>
                <a:cs typeface="Arial"/>
              </a:rPr>
              <a:t> </a:t>
            </a:r>
            <a:r>
              <a:rPr sz="1800" u="sng" spc="65" dirty="0">
                <a:solidFill>
                  <a:srgbClr val="0562C1"/>
                </a:solidFill>
                <a:uFill>
                  <a:solidFill>
                    <a:srgbClr val="0562C1"/>
                  </a:solidFill>
                </a:uFill>
                <a:latin typeface="Arial"/>
                <a:cs typeface="Arial"/>
                <a:hlinkClick r:id="rId11"/>
              </a:rPr>
              <a:t>guide</a:t>
            </a:r>
            <a:r>
              <a:rPr sz="1800" spc="35" dirty="0">
                <a:solidFill>
                  <a:srgbClr val="0562C1"/>
                </a:solidFill>
                <a:latin typeface="Arial"/>
                <a:cs typeface="Arial"/>
                <a:hlinkClick r:id="rId11"/>
              </a:rPr>
              <a:t> </a:t>
            </a:r>
            <a:r>
              <a:rPr sz="1800" spc="160" dirty="0">
                <a:latin typeface="Arial"/>
                <a:cs typeface="Arial"/>
              </a:rPr>
              <a:t>to</a:t>
            </a:r>
            <a:r>
              <a:rPr sz="1800" spc="20" dirty="0">
                <a:latin typeface="Arial"/>
                <a:cs typeface="Arial"/>
              </a:rPr>
              <a:t> </a:t>
            </a:r>
            <a:r>
              <a:rPr sz="1800" spc="114" dirty="0">
                <a:latin typeface="Arial"/>
                <a:cs typeface="Arial"/>
              </a:rPr>
              <a:t>the</a:t>
            </a:r>
            <a:r>
              <a:rPr sz="1800" spc="10" dirty="0">
                <a:latin typeface="Arial"/>
                <a:cs typeface="Arial"/>
              </a:rPr>
              <a:t> </a:t>
            </a:r>
            <a:r>
              <a:rPr sz="1800" spc="130" dirty="0">
                <a:latin typeface="Arial"/>
                <a:cs typeface="Arial"/>
              </a:rPr>
              <a:t>Arts</a:t>
            </a:r>
            <a:r>
              <a:rPr sz="1800" spc="25" dirty="0">
                <a:latin typeface="Arial"/>
                <a:cs typeface="Arial"/>
              </a:rPr>
              <a:t> </a:t>
            </a:r>
            <a:r>
              <a:rPr sz="1800" spc="30" dirty="0">
                <a:latin typeface="Arial"/>
                <a:cs typeface="Arial"/>
              </a:rPr>
              <a:t>in</a:t>
            </a:r>
            <a:r>
              <a:rPr sz="1800" spc="10" dirty="0">
                <a:latin typeface="Arial"/>
                <a:cs typeface="Arial"/>
              </a:rPr>
              <a:t> </a:t>
            </a:r>
            <a:r>
              <a:rPr sz="1800" spc="50" dirty="0">
                <a:latin typeface="Arial"/>
                <a:cs typeface="Arial"/>
              </a:rPr>
              <a:t>New</a:t>
            </a:r>
            <a:r>
              <a:rPr sz="1800" spc="10" dirty="0">
                <a:latin typeface="Arial"/>
                <a:cs typeface="Arial"/>
              </a:rPr>
              <a:t> </a:t>
            </a:r>
            <a:r>
              <a:rPr sz="1800" spc="85" dirty="0">
                <a:latin typeface="Arial"/>
                <a:cs typeface="Arial"/>
              </a:rPr>
              <a:t>York</a:t>
            </a:r>
            <a:r>
              <a:rPr sz="1800" spc="10" dirty="0">
                <a:latin typeface="Arial"/>
                <a:cs typeface="Arial"/>
              </a:rPr>
              <a:t> </a:t>
            </a:r>
            <a:r>
              <a:rPr sz="1800" spc="85" dirty="0">
                <a:latin typeface="Arial"/>
                <a:cs typeface="Arial"/>
              </a:rPr>
              <a:t>City</a:t>
            </a:r>
            <a:endParaRPr sz="1800">
              <a:latin typeface="Arial"/>
              <a:cs typeface="Arial"/>
            </a:endParaRPr>
          </a:p>
          <a:p>
            <a:pPr marL="299085" indent="-287020">
              <a:lnSpc>
                <a:spcPct val="100000"/>
              </a:lnSpc>
              <a:spcBef>
                <a:spcPts val="1080"/>
              </a:spcBef>
              <a:buChar char="•"/>
              <a:tabLst>
                <a:tab pos="299085" algn="l"/>
                <a:tab pos="299720" algn="l"/>
                <a:tab pos="1868805" algn="l"/>
              </a:tabLst>
            </a:pPr>
            <a:r>
              <a:rPr sz="1800" spc="95" dirty="0">
                <a:latin typeface="Arial"/>
                <a:cs typeface="Arial"/>
              </a:rPr>
              <a:t>Winter</a:t>
            </a:r>
            <a:r>
              <a:rPr sz="1800" spc="70" dirty="0">
                <a:solidFill>
                  <a:srgbClr val="0562C1"/>
                </a:solidFill>
                <a:latin typeface="Arial"/>
                <a:cs typeface="Arial"/>
              </a:rPr>
              <a:t> </a:t>
            </a:r>
            <a:r>
              <a:rPr sz="1800" u="sng" spc="35" dirty="0">
                <a:solidFill>
                  <a:srgbClr val="0562C1"/>
                </a:solidFill>
                <a:uFill>
                  <a:solidFill>
                    <a:srgbClr val="0562C1"/>
                  </a:solidFill>
                </a:uFill>
                <a:latin typeface="Arial"/>
                <a:cs typeface="Arial"/>
                <a:hlinkClick r:id="rId12"/>
              </a:rPr>
              <a:t>Guide</a:t>
            </a:r>
            <a:r>
              <a:rPr sz="1800" spc="35" dirty="0">
                <a:solidFill>
                  <a:srgbClr val="0562C1"/>
                </a:solidFill>
                <a:latin typeface="Arial"/>
                <a:cs typeface="Arial"/>
              </a:rPr>
              <a:t>	</a:t>
            </a:r>
            <a:r>
              <a:rPr sz="1800" spc="-5" dirty="0">
                <a:latin typeface="Arial"/>
                <a:cs typeface="Arial"/>
              </a:rPr>
              <a:t>2016</a:t>
            </a:r>
            <a:r>
              <a:rPr sz="1800" spc="5" dirty="0">
                <a:latin typeface="Arial"/>
                <a:cs typeface="Arial"/>
              </a:rPr>
              <a:t> </a:t>
            </a:r>
            <a:r>
              <a:rPr sz="1800" spc="160" dirty="0">
                <a:latin typeface="Arial"/>
                <a:cs typeface="Arial"/>
              </a:rPr>
              <a:t>to</a:t>
            </a:r>
            <a:r>
              <a:rPr sz="1800" spc="10" dirty="0">
                <a:latin typeface="Arial"/>
                <a:cs typeface="Arial"/>
              </a:rPr>
              <a:t> </a:t>
            </a:r>
            <a:r>
              <a:rPr sz="1800" spc="50" dirty="0">
                <a:latin typeface="Arial"/>
                <a:cs typeface="Arial"/>
              </a:rPr>
              <a:t>New</a:t>
            </a:r>
            <a:r>
              <a:rPr sz="1800" spc="-5" dirty="0">
                <a:latin typeface="Arial"/>
                <a:cs typeface="Arial"/>
              </a:rPr>
              <a:t> </a:t>
            </a:r>
            <a:r>
              <a:rPr sz="1800" spc="85" dirty="0">
                <a:latin typeface="Arial"/>
                <a:cs typeface="Arial"/>
              </a:rPr>
              <a:t>York</a:t>
            </a:r>
            <a:r>
              <a:rPr sz="1800" spc="5" dirty="0">
                <a:latin typeface="Arial"/>
                <a:cs typeface="Arial"/>
              </a:rPr>
              <a:t> </a:t>
            </a:r>
            <a:r>
              <a:rPr sz="1800" spc="85" dirty="0">
                <a:latin typeface="Arial"/>
                <a:cs typeface="Arial"/>
              </a:rPr>
              <a:t>City</a:t>
            </a:r>
            <a:endParaRPr sz="1800">
              <a:latin typeface="Arial"/>
              <a:cs typeface="Arial"/>
            </a:endParaRPr>
          </a:p>
          <a:p>
            <a:pPr marL="299085" marR="15875" indent="-287020">
              <a:lnSpc>
                <a:spcPct val="100000"/>
              </a:lnSpc>
              <a:spcBef>
                <a:spcPts val="1080"/>
              </a:spcBef>
              <a:buChar char="•"/>
              <a:tabLst>
                <a:tab pos="299085" algn="l"/>
                <a:tab pos="299720" algn="l"/>
              </a:tabLst>
            </a:pPr>
            <a:r>
              <a:rPr sz="1800" spc="65" dirty="0">
                <a:latin typeface="Arial"/>
                <a:cs typeface="Arial"/>
              </a:rPr>
              <a:t>Explore</a:t>
            </a:r>
            <a:r>
              <a:rPr sz="1800" spc="15" dirty="0">
                <a:latin typeface="Arial"/>
                <a:cs typeface="Arial"/>
              </a:rPr>
              <a:t> </a:t>
            </a:r>
            <a:r>
              <a:rPr sz="1800" spc="50" dirty="0">
                <a:latin typeface="Arial"/>
                <a:cs typeface="Arial"/>
              </a:rPr>
              <a:t>New</a:t>
            </a:r>
            <a:r>
              <a:rPr sz="1800" spc="5" dirty="0">
                <a:latin typeface="Arial"/>
                <a:cs typeface="Arial"/>
              </a:rPr>
              <a:t> </a:t>
            </a:r>
            <a:r>
              <a:rPr sz="1800" spc="85" dirty="0">
                <a:latin typeface="Arial"/>
                <a:cs typeface="Arial"/>
              </a:rPr>
              <a:t>York</a:t>
            </a:r>
            <a:r>
              <a:rPr sz="1800" dirty="0">
                <a:latin typeface="Arial"/>
                <a:cs typeface="Arial"/>
              </a:rPr>
              <a:t> </a:t>
            </a:r>
            <a:r>
              <a:rPr sz="1800" spc="90" dirty="0">
                <a:latin typeface="Arial"/>
                <a:cs typeface="Arial"/>
              </a:rPr>
              <a:t>City</a:t>
            </a:r>
            <a:r>
              <a:rPr sz="1800" dirty="0">
                <a:latin typeface="Arial"/>
                <a:cs typeface="Arial"/>
              </a:rPr>
              <a:t> </a:t>
            </a:r>
            <a:r>
              <a:rPr sz="1800" spc="100" dirty="0">
                <a:latin typeface="Arial"/>
                <a:cs typeface="Arial"/>
              </a:rPr>
              <a:t>with</a:t>
            </a:r>
            <a:r>
              <a:rPr sz="1800" dirty="0">
                <a:solidFill>
                  <a:srgbClr val="0562C1"/>
                </a:solidFill>
                <a:latin typeface="Arial"/>
                <a:cs typeface="Arial"/>
              </a:rPr>
              <a:t> </a:t>
            </a:r>
            <a:r>
              <a:rPr sz="1800" u="sng" spc="80" dirty="0">
                <a:solidFill>
                  <a:srgbClr val="0562C1"/>
                </a:solidFill>
                <a:uFill>
                  <a:solidFill>
                    <a:srgbClr val="0562C1"/>
                  </a:solidFill>
                </a:uFill>
                <a:latin typeface="Arial"/>
                <a:cs typeface="Arial"/>
                <a:hlinkClick r:id="rId13"/>
              </a:rPr>
              <a:t>Dora</a:t>
            </a:r>
            <a:r>
              <a:rPr sz="1800" u="sng" spc="15" dirty="0">
                <a:solidFill>
                  <a:srgbClr val="0562C1"/>
                </a:solidFill>
                <a:uFill>
                  <a:solidFill>
                    <a:srgbClr val="0562C1"/>
                  </a:solidFill>
                </a:uFill>
                <a:latin typeface="Arial"/>
                <a:cs typeface="Arial"/>
                <a:hlinkClick r:id="rId13"/>
              </a:rPr>
              <a:t> </a:t>
            </a:r>
            <a:r>
              <a:rPr sz="1800" u="sng" spc="114" dirty="0">
                <a:solidFill>
                  <a:srgbClr val="0562C1"/>
                </a:solidFill>
                <a:uFill>
                  <a:solidFill>
                    <a:srgbClr val="0562C1"/>
                  </a:solidFill>
                </a:uFill>
                <a:latin typeface="Arial"/>
                <a:cs typeface="Arial"/>
                <a:hlinkClick r:id="rId13"/>
              </a:rPr>
              <a:t>the</a:t>
            </a:r>
            <a:r>
              <a:rPr sz="1800" u="sng" spc="5" dirty="0">
                <a:solidFill>
                  <a:srgbClr val="0562C1"/>
                </a:solidFill>
                <a:uFill>
                  <a:solidFill>
                    <a:srgbClr val="0562C1"/>
                  </a:solidFill>
                </a:uFill>
                <a:latin typeface="Arial"/>
                <a:cs typeface="Arial"/>
                <a:hlinkClick r:id="rId13"/>
              </a:rPr>
              <a:t> </a:t>
            </a:r>
            <a:r>
              <a:rPr sz="1800" u="sng" spc="75" dirty="0">
                <a:solidFill>
                  <a:srgbClr val="0562C1"/>
                </a:solidFill>
                <a:uFill>
                  <a:solidFill>
                    <a:srgbClr val="0562C1"/>
                  </a:solidFill>
                </a:uFill>
                <a:latin typeface="Arial"/>
                <a:cs typeface="Arial"/>
                <a:hlinkClick r:id="rId13"/>
              </a:rPr>
              <a:t>Explorer </a:t>
            </a:r>
            <a:r>
              <a:rPr sz="1800" spc="-484" dirty="0">
                <a:solidFill>
                  <a:srgbClr val="0562C1"/>
                </a:solidFill>
                <a:latin typeface="Arial"/>
                <a:cs typeface="Arial"/>
              </a:rPr>
              <a:t> </a:t>
            </a:r>
            <a:r>
              <a:rPr sz="1800" spc="114" dirty="0">
                <a:latin typeface="Arial"/>
                <a:cs typeface="Arial"/>
              </a:rPr>
              <a:t>(for</a:t>
            </a:r>
            <a:r>
              <a:rPr sz="1800" spc="5" dirty="0">
                <a:latin typeface="Arial"/>
                <a:cs typeface="Arial"/>
              </a:rPr>
              <a:t> </a:t>
            </a:r>
            <a:r>
              <a:rPr sz="1800" spc="70" dirty="0">
                <a:latin typeface="Arial"/>
                <a:cs typeface="Arial"/>
              </a:rPr>
              <a:t>families)</a:t>
            </a:r>
            <a:endParaRPr sz="1800">
              <a:latin typeface="Arial"/>
              <a:cs typeface="Arial"/>
            </a:endParaRPr>
          </a:p>
          <a:p>
            <a:pPr marL="299085" indent="-287020">
              <a:lnSpc>
                <a:spcPct val="100000"/>
              </a:lnSpc>
              <a:spcBef>
                <a:spcPts val="1080"/>
              </a:spcBef>
              <a:buChar char="•"/>
              <a:tabLst>
                <a:tab pos="299085" algn="l"/>
                <a:tab pos="299720" algn="l"/>
              </a:tabLst>
            </a:pPr>
            <a:r>
              <a:rPr sz="1800" spc="85" dirty="0">
                <a:latin typeface="Arial"/>
                <a:cs typeface="Arial"/>
              </a:rPr>
              <a:t>Where</a:t>
            </a:r>
            <a:r>
              <a:rPr sz="1800" spc="10" dirty="0">
                <a:latin typeface="Arial"/>
                <a:cs typeface="Arial"/>
              </a:rPr>
              <a:t> </a:t>
            </a:r>
            <a:r>
              <a:rPr sz="1800" spc="160" dirty="0">
                <a:latin typeface="Arial"/>
                <a:cs typeface="Arial"/>
              </a:rPr>
              <a:t>to</a:t>
            </a:r>
            <a:r>
              <a:rPr sz="1800" spc="15" dirty="0">
                <a:latin typeface="Arial"/>
                <a:cs typeface="Arial"/>
              </a:rPr>
              <a:t> </a:t>
            </a:r>
            <a:r>
              <a:rPr sz="1800" spc="80" dirty="0">
                <a:latin typeface="Arial"/>
                <a:cs typeface="Arial"/>
              </a:rPr>
              <a:t>eat?</a:t>
            </a:r>
            <a:r>
              <a:rPr sz="1800" dirty="0">
                <a:solidFill>
                  <a:srgbClr val="0562C1"/>
                </a:solidFill>
                <a:latin typeface="Arial"/>
                <a:cs typeface="Arial"/>
              </a:rPr>
              <a:t> </a:t>
            </a:r>
            <a:r>
              <a:rPr sz="1800" u="sng" spc="55" dirty="0">
                <a:solidFill>
                  <a:srgbClr val="0562C1"/>
                </a:solidFill>
                <a:uFill>
                  <a:solidFill>
                    <a:srgbClr val="0562C1"/>
                  </a:solidFill>
                </a:uFill>
                <a:latin typeface="Arial"/>
                <a:cs typeface="Arial"/>
                <a:hlinkClick r:id="rId14"/>
              </a:rPr>
              <a:t>Serious</a:t>
            </a:r>
            <a:r>
              <a:rPr sz="1800" u="sng" spc="20" dirty="0">
                <a:solidFill>
                  <a:srgbClr val="0562C1"/>
                </a:solidFill>
                <a:uFill>
                  <a:solidFill>
                    <a:srgbClr val="0562C1"/>
                  </a:solidFill>
                </a:uFill>
                <a:latin typeface="Arial"/>
                <a:cs typeface="Arial"/>
                <a:hlinkClick r:id="rId14"/>
              </a:rPr>
              <a:t> </a:t>
            </a:r>
            <a:r>
              <a:rPr sz="1800" u="sng" spc="65" dirty="0">
                <a:solidFill>
                  <a:srgbClr val="0562C1"/>
                </a:solidFill>
                <a:uFill>
                  <a:solidFill>
                    <a:srgbClr val="0562C1"/>
                  </a:solidFill>
                </a:uFill>
                <a:latin typeface="Arial"/>
                <a:cs typeface="Arial"/>
                <a:hlinkClick r:id="rId14"/>
              </a:rPr>
              <a:t>Eats</a:t>
            </a:r>
            <a:r>
              <a:rPr sz="1800" spc="15" dirty="0">
                <a:solidFill>
                  <a:srgbClr val="0562C1"/>
                </a:solidFill>
                <a:latin typeface="Arial"/>
                <a:cs typeface="Arial"/>
                <a:hlinkClick r:id="rId14"/>
              </a:rPr>
              <a:t> </a:t>
            </a:r>
            <a:r>
              <a:rPr sz="1800" spc="175" dirty="0">
                <a:latin typeface="Arial"/>
                <a:cs typeface="Arial"/>
              </a:rPr>
              <a:t>&amp;</a:t>
            </a:r>
            <a:r>
              <a:rPr sz="1800" spc="10" dirty="0">
                <a:solidFill>
                  <a:srgbClr val="0562C1"/>
                </a:solidFill>
                <a:latin typeface="Arial"/>
                <a:cs typeface="Arial"/>
              </a:rPr>
              <a:t> </a:t>
            </a:r>
            <a:r>
              <a:rPr sz="1800" u="sng" spc="80" dirty="0">
                <a:solidFill>
                  <a:srgbClr val="0562C1"/>
                </a:solidFill>
                <a:uFill>
                  <a:solidFill>
                    <a:srgbClr val="0562C1"/>
                  </a:solidFill>
                </a:uFill>
                <a:latin typeface="Arial"/>
                <a:cs typeface="Arial"/>
                <a:hlinkClick r:id="rId15"/>
              </a:rPr>
              <a:t>TimeOut</a:t>
            </a:r>
            <a:endParaRPr sz="1800">
              <a:latin typeface="Arial"/>
              <a:cs typeface="Arial"/>
            </a:endParaRPr>
          </a:p>
        </p:txBody>
      </p:sp>
      <p:pic>
        <p:nvPicPr>
          <p:cNvPr id="6" name="object 6"/>
          <p:cNvPicPr/>
          <p:nvPr/>
        </p:nvPicPr>
        <p:blipFill>
          <a:blip r:embed="rId16" cstate="print"/>
          <a:stretch>
            <a:fillRect/>
          </a:stretch>
        </p:blipFill>
        <p:spPr>
          <a:xfrm>
            <a:off x="9982200" y="6269735"/>
            <a:ext cx="2066543" cy="423671"/>
          </a:xfrm>
          <a:prstGeom prst="rect">
            <a:avLst/>
          </a:prstGeom>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48227" y="257464"/>
            <a:ext cx="4494530" cy="452120"/>
          </a:xfrm>
          <a:prstGeom prst="rect">
            <a:avLst/>
          </a:prstGeom>
        </p:spPr>
        <p:txBody>
          <a:bodyPr vert="horz" wrap="square" lIns="0" tIns="12065" rIns="0" bIns="0" rtlCol="0">
            <a:spAutoFit/>
          </a:bodyPr>
          <a:lstStyle/>
          <a:p>
            <a:pPr marL="12700">
              <a:lnSpc>
                <a:spcPct val="100000"/>
              </a:lnSpc>
              <a:spcBef>
                <a:spcPts val="95"/>
              </a:spcBef>
            </a:pPr>
            <a:r>
              <a:rPr spc="15" dirty="0"/>
              <a:t>What</a:t>
            </a:r>
            <a:r>
              <a:rPr spc="45" dirty="0"/>
              <a:t> </a:t>
            </a:r>
            <a:r>
              <a:rPr spc="30" dirty="0"/>
              <a:t>to</a:t>
            </a:r>
            <a:r>
              <a:rPr spc="25" dirty="0"/>
              <a:t> do</a:t>
            </a:r>
            <a:r>
              <a:rPr spc="20" dirty="0"/>
              <a:t> </a:t>
            </a:r>
            <a:r>
              <a:rPr spc="-25" dirty="0"/>
              <a:t>the</a:t>
            </a:r>
            <a:r>
              <a:rPr spc="30" dirty="0"/>
              <a:t> </a:t>
            </a:r>
            <a:r>
              <a:rPr spc="25" dirty="0"/>
              <a:t>first</a:t>
            </a:r>
            <a:r>
              <a:rPr spc="40" dirty="0"/>
              <a:t> </a:t>
            </a:r>
            <a:r>
              <a:rPr spc="35" dirty="0"/>
              <a:t>year</a:t>
            </a:r>
          </a:p>
        </p:txBody>
      </p:sp>
      <p:sp>
        <p:nvSpPr>
          <p:cNvPr id="3" name="object 3"/>
          <p:cNvSpPr txBox="1"/>
          <p:nvPr/>
        </p:nvSpPr>
        <p:spPr>
          <a:xfrm>
            <a:off x="465861" y="884100"/>
            <a:ext cx="8404860" cy="5151120"/>
          </a:xfrm>
          <a:prstGeom prst="rect">
            <a:avLst/>
          </a:prstGeom>
        </p:spPr>
        <p:txBody>
          <a:bodyPr vert="horz" wrap="square" lIns="0" tIns="13335" rIns="0" bIns="0" rtlCol="0">
            <a:spAutoFit/>
          </a:bodyPr>
          <a:lstStyle/>
          <a:p>
            <a:pPr marL="2865755">
              <a:lnSpc>
                <a:spcPct val="100000"/>
              </a:lnSpc>
              <a:spcBef>
                <a:spcPts val="105"/>
              </a:spcBef>
            </a:pPr>
            <a:r>
              <a:rPr sz="2000" b="1" spc="-35" dirty="0">
                <a:solidFill>
                  <a:srgbClr val="CF451F"/>
                </a:solidFill>
                <a:latin typeface="Tahoma"/>
                <a:cs typeface="Tahoma"/>
              </a:rPr>
              <a:t>Orienting</a:t>
            </a:r>
            <a:r>
              <a:rPr sz="2000" b="1" spc="-5" dirty="0">
                <a:solidFill>
                  <a:srgbClr val="CF451F"/>
                </a:solidFill>
                <a:latin typeface="Tahoma"/>
                <a:cs typeface="Tahoma"/>
              </a:rPr>
              <a:t> </a:t>
            </a:r>
            <a:r>
              <a:rPr sz="2000" b="1" spc="20" dirty="0">
                <a:solidFill>
                  <a:srgbClr val="CF451F"/>
                </a:solidFill>
                <a:latin typeface="Tahoma"/>
                <a:cs typeface="Tahoma"/>
              </a:rPr>
              <a:t>to</a:t>
            </a:r>
            <a:r>
              <a:rPr sz="2000" b="1" spc="5" dirty="0">
                <a:solidFill>
                  <a:srgbClr val="CF451F"/>
                </a:solidFill>
                <a:latin typeface="Tahoma"/>
                <a:cs typeface="Tahoma"/>
              </a:rPr>
              <a:t> </a:t>
            </a:r>
            <a:r>
              <a:rPr sz="2000" b="1" spc="-80" dirty="0">
                <a:solidFill>
                  <a:srgbClr val="CF451F"/>
                </a:solidFill>
                <a:latin typeface="Tahoma"/>
                <a:cs typeface="Tahoma"/>
              </a:rPr>
              <a:t>New</a:t>
            </a:r>
            <a:r>
              <a:rPr sz="2000" b="1" dirty="0">
                <a:solidFill>
                  <a:srgbClr val="CF451F"/>
                </a:solidFill>
                <a:latin typeface="Tahoma"/>
                <a:cs typeface="Tahoma"/>
              </a:rPr>
              <a:t> </a:t>
            </a:r>
            <a:r>
              <a:rPr sz="2000" b="1" spc="10" dirty="0">
                <a:solidFill>
                  <a:srgbClr val="CF451F"/>
                </a:solidFill>
                <a:latin typeface="Tahoma"/>
                <a:cs typeface="Tahoma"/>
              </a:rPr>
              <a:t>York</a:t>
            </a:r>
            <a:r>
              <a:rPr sz="2000" b="1" spc="-15" dirty="0">
                <a:solidFill>
                  <a:srgbClr val="CF451F"/>
                </a:solidFill>
                <a:latin typeface="Tahoma"/>
                <a:cs typeface="Tahoma"/>
              </a:rPr>
              <a:t> </a:t>
            </a:r>
            <a:r>
              <a:rPr sz="2000" b="1" spc="25" dirty="0">
                <a:solidFill>
                  <a:srgbClr val="CF451F"/>
                </a:solidFill>
                <a:latin typeface="Tahoma"/>
                <a:cs typeface="Tahoma"/>
              </a:rPr>
              <a:t>City</a:t>
            </a:r>
            <a:r>
              <a:rPr sz="2000" b="1" spc="5" dirty="0">
                <a:solidFill>
                  <a:srgbClr val="CF451F"/>
                </a:solidFill>
                <a:latin typeface="Tahoma"/>
                <a:cs typeface="Tahoma"/>
              </a:rPr>
              <a:t> </a:t>
            </a:r>
            <a:r>
              <a:rPr sz="2000" b="1" spc="-5" dirty="0">
                <a:solidFill>
                  <a:srgbClr val="CF451F"/>
                </a:solidFill>
                <a:latin typeface="Tahoma"/>
                <a:cs typeface="Tahoma"/>
              </a:rPr>
              <a:t>Performing </a:t>
            </a:r>
            <a:r>
              <a:rPr sz="2000" b="1" spc="65" dirty="0">
                <a:solidFill>
                  <a:srgbClr val="CF451F"/>
                </a:solidFill>
                <a:latin typeface="Tahoma"/>
                <a:cs typeface="Tahoma"/>
              </a:rPr>
              <a:t>Arts</a:t>
            </a:r>
            <a:endParaRPr sz="2000">
              <a:latin typeface="Tahoma"/>
              <a:cs typeface="Tahoma"/>
            </a:endParaRPr>
          </a:p>
          <a:p>
            <a:pPr>
              <a:lnSpc>
                <a:spcPct val="100000"/>
              </a:lnSpc>
              <a:spcBef>
                <a:spcPts val="10"/>
              </a:spcBef>
            </a:pPr>
            <a:endParaRPr sz="2600">
              <a:latin typeface="Tahoma"/>
              <a:cs typeface="Tahoma"/>
            </a:endParaRPr>
          </a:p>
          <a:p>
            <a:pPr marL="12700">
              <a:lnSpc>
                <a:spcPct val="100000"/>
              </a:lnSpc>
              <a:spcBef>
                <a:spcPts val="5"/>
              </a:spcBef>
            </a:pPr>
            <a:r>
              <a:rPr sz="2000" spc="70" dirty="0">
                <a:latin typeface="Arial"/>
                <a:cs typeface="Arial"/>
              </a:rPr>
              <a:t>Discount,</a:t>
            </a:r>
            <a:r>
              <a:rPr sz="2000" spc="-35" dirty="0">
                <a:latin typeface="Arial"/>
                <a:cs typeface="Arial"/>
              </a:rPr>
              <a:t> </a:t>
            </a:r>
            <a:r>
              <a:rPr sz="2000" spc="20" dirty="0">
                <a:latin typeface="Arial"/>
                <a:cs typeface="Arial"/>
              </a:rPr>
              <a:t>Rush,</a:t>
            </a:r>
            <a:r>
              <a:rPr sz="2000" spc="-30" dirty="0">
                <a:latin typeface="Arial"/>
                <a:cs typeface="Arial"/>
              </a:rPr>
              <a:t> </a:t>
            </a:r>
            <a:r>
              <a:rPr sz="2000" spc="110" dirty="0">
                <a:latin typeface="Arial"/>
                <a:cs typeface="Arial"/>
              </a:rPr>
              <a:t>and</a:t>
            </a:r>
            <a:r>
              <a:rPr sz="2000" dirty="0">
                <a:latin typeface="Arial"/>
                <a:cs typeface="Arial"/>
              </a:rPr>
              <a:t> </a:t>
            </a:r>
            <a:r>
              <a:rPr sz="2000" spc="90" dirty="0">
                <a:latin typeface="Arial"/>
                <a:cs typeface="Arial"/>
              </a:rPr>
              <a:t>Standing</a:t>
            </a:r>
            <a:r>
              <a:rPr sz="2000" spc="-20" dirty="0">
                <a:latin typeface="Arial"/>
                <a:cs typeface="Arial"/>
              </a:rPr>
              <a:t> </a:t>
            </a:r>
            <a:r>
              <a:rPr sz="2000" spc="100" dirty="0">
                <a:latin typeface="Arial"/>
                <a:cs typeface="Arial"/>
              </a:rPr>
              <a:t>Room</a:t>
            </a:r>
            <a:r>
              <a:rPr sz="2000" spc="-5" dirty="0">
                <a:latin typeface="Arial"/>
                <a:cs typeface="Arial"/>
              </a:rPr>
              <a:t> </a:t>
            </a:r>
            <a:r>
              <a:rPr sz="2000" spc="55" dirty="0">
                <a:latin typeface="Arial"/>
                <a:cs typeface="Arial"/>
              </a:rPr>
              <a:t>Only</a:t>
            </a:r>
            <a:r>
              <a:rPr sz="2000" spc="-5" dirty="0">
                <a:latin typeface="Arial"/>
                <a:cs typeface="Arial"/>
              </a:rPr>
              <a:t> </a:t>
            </a:r>
            <a:r>
              <a:rPr sz="2000" spc="90" dirty="0">
                <a:latin typeface="Arial"/>
                <a:cs typeface="Arial"/>
              </a:rPr>
              <a:t>Tickets</a:t>
            </a:r>
            <a:endParaRPr sz="2000">
              <a:latin typeface="Arial"/>
              <a:cs typeface="Arial"/>
            </a:endParaRPr>
          </a:p>
          <a:p>
            <a:pPr marL="756285" indent="-287020">
              <a:lnSpc>
                <a:spcPct val="100000"/>
              </a:lnSpc>
              <a:spcBef>
                <a:spcPts val="2400"/>
              </a:spcBef>
              <a:buClr>
                <a:srgbClr val="000000"/>
              </a:buClr>
              <a:buChar char="•"/>
              <a:tabLst>
                <a:tab pos="756285" algn="l"/>
                <a:tab pos="756920" algn="l"/>
              </a:tabLst>
            </a:pPr>
            <a:r>
              <a:rPr sz="2000" u="sng" spc="120" dirty="0">
                <a:solidFill>
                  <a:srgbClr val="0562C1"/>
                </a:solidFill>
                <a:uFill>
                  <a:solidFill>
                    <a:srgbClr val="0562C1"/>
                  </a:solidFill>
                </a:uFill>
                <a:latin typeface="Arial"/>
                <a:cs typeface="Arial"/>
                <a:hlinkClick r:id="rId2"/>
              </a:rPr>
              <a:t>Broadway</a:t>
            </a:r>
            <a:endParaRPr sz="2000">
              <a:latin typeface="Arial"/>
              <a:cs typeface="Arial"/>
            </a:endParaRPr>
          </a:p>
          <a:p>
            <a:pPr marL="756285" indent="-287020">
              <a:lnSpc>
                <a:spcPct val="100000"/>
              </a:lnSpc>
              <a:spcBef>
                <a:spcPts val="1200"/>
              </a:spcBef>
              <a:buClr>
                <a:srgbClr val="000000"/>
              </a:buClr>
              <a:buChar char="•"/>
              <a:tabLst>
                <a:tab pos="756285" algn="l"/>
                <a:tab pos="756920" algn="l"/>
              </a:tabLst>
            </a:pPr>
            <a:r>
              <a:rPr sz="2000" u="sng" spc="135" dirty="0">
                <a:solidFill>
                  <a:srgbClr val="0562C1"/>
                </a:solidFill>
                <a:uFill>
                  <a:solidFill>
                    <a:srgbClr val="0562C1"/>
                  </a:solidFill>
                </a:uFill>
                <a:latin typeface="Arial"/>
                <a:cs typeface="Arial"/>
                <a:hlinkClick r:id="rId3"/>
              </a:rPr>
              <a:t>Off-Broadway</a:t>
            </a:r>
            <a:endParaRPr sz="2000">
              <a:latin typeface="Arial"/>
              <a:cs typeface="Arial"/>
            </a:endParaRPr>
          </a:p>
          <a:p>
            <a:pPr marL="756285" indent="-287020">
              <a:lnSpc>
                <a:spcPct val="100000"/>
              </a:lnSpc>
              <a:spcBef>
                <a:spcPts val="1200"/>
              </a:spcBef>
              <a:buClr>
                <a:srgbClr val="000000"/>
              </a:buClr>
              <a:buChar char="•"/>
              <a:tabLst>
                <a:tab pos="756285" algn="l"/>
                <a:tab pos="756920" algn="l"/>
              </a:tabLst>
            </a:pPr>
            <a:r>
              <a:rPr sz="2000" u="sng" spc="60" dirty="0">
                <a:solidFill>
                  <a:srgbClr val="0562C1"/>
                </a:solidFill>
                <a:uFill>
                  <a:solidFill>
                    <a:srgbClr val="0562C1"/>
                  </a:solidFill>
                </a:uFill>
                <a:latin typeface="Arial"/>
                <a:cs typeface="Arial"/>
                <a:hlinkClick r:id="rId4"/>
              </a:rPr>
              <a:t>New</a:t>
            </a:r>
            <a:r>
              <a:rPr sz="2000" u="sng" spc="-10" dirty="0">
                <a:solidFill>
                  <a:srgbClr val="0562C1"/>
                </a:solidFill>
                <a:uFill>
                  <a:solidFill>
                    <a:srgbClr val="0562C1"/>
                  </a:solidFill>
                </a:uFill>
                <a:latin typeface="Arial"/>
                <a:cs typeface="Arial"/>
                <a:hlinkClick r:id="rId4"/>
              </a:rPr>
              <a:t> </a:t>
            </a:r>
            <a:r>
              <a:rPr sz="2000" u="sng" spc="95" dirty="0">
                <a:solidFill>
                  <a:srgbClr val="0562C1"/>
                </a:solidFill>
                <a:uFill>
                  <a:solidFill>
                    <a:srgbClr val="0562C1"/>
                  </a:solidFill>
                </a:uFill>
                <a:latin typeface="Arial"/>
                <a:cs typeface="Arial"/>
                <a:hlinkClick r:id="rId4"/>
              </a:rPr>
              <a:t>York</a:t>
            </a:r>
            <a:r>
              <a:rPr sz="2000" u="sng" spc="-15" dirty="0">
                <a:solidFill>
                  <a:srgbClr val="0562C1"/>
                </a:solidFill>
                <a:uFill>
                  <a:solidFill>
                    <a:srgbClr val="0562C1"/>
                  </a:solidFill>
                </a:uFill>
                <a:latin typeface="Arial"/>
                <a:cs typeface="Arial"/>
                <a:hlinkClick r:id="rId4"/>
              </a:rPr>
              <a:t> </a:t>
            </a:r>
            <a:r>
              <a:rPr sz="2000" u="sng" spc="65" dirty="0">
                <a:solidFill>
                  <a:srgbClr val="0562C1"/>
                </a:solidFill>
                <a:uFill>
                  <a:solidFill>
                    <a:srgbClr val="0562C1"/>
                  </a:solidFill>
                </a:uFill>
                <a:latin typeface="Arial"/>
                <a:cs typeface="Arial"/>
                <a:hlinkClick r:id="rId4"/>
              </a:rPr>
              <a:t>Ballet</a:t>
            </a:r>
            <a:r>
              <a:rPr sz="2000" spc="20" dirty="0">
                <a:solidFill>
                  <a:srgbClr val="0562C1"/>
                </a:solidFill>
                <a:latin typeface="Arial"/>
                <a:cs typeface="Arial"/>
                <a:hlinkClick r:id="rId4"/>
              </a:rPr>
              <a:t> </a:t>
            </a:r>
            <a:r>
              <a:rPr sz="2000" spc="90" dirty="0">
                <a:latin typeface="Arial"/>
                <a:cs typeface="Arial"/>
              </a:rPr>
              <a:t>(university</a:t>
            </a:r>
            <a:r>
              <a:rPr sz="2000" spc="-35" dirty="0">
                <a:latin typeface="Arial"/>
                <a:cs typeface="Arial"/>
              </a:rPr>
              <a:t> </a:t>
            </a:r>
            <a:r>
              <a:rPr sz="2000" spc="125" dirty="0">
                <a:latin typeface="Arial"/>
                <a:cs typeface="Arial"/>
              </a:rPr>
              <a:t>students</a:t>
            </a:r>
            <a:r>
              <a:rPr sz="2000" spc="-35" dirty="0">
                <a:latin typeface="Arial"/>
                <a:cs typeface="Arial"/>
              </a:rPr>
              <a:t> </a:t>
            </a:r>
            <a:r>
              <a:rPr sz="2000" spc="95" dirty="0">
                <a:latin typeface="Arial"/>
                <a:cs typeface="Arial"/>
              </a:rPr>
              <a:t>age</a:t>
            </a:r>
            <a:r>
              <a:rPr sz="2000" spc="25" dirty="0">
                <a:latin typeface="Arial"/>
                <a:cs typeface="Arial"/>
              </a:rPr>
              <a:t> </a:t>
            </a:r>
            <a:r>
              <a:rPr sz="2000" spc="120" dirty="0">
                <a:latin typeface="Arial"/>
                <a:cs typeface="Arial"/>
              </a:rPr>
              <a:t>29</a:t>
            </a:r>
            <a:r>
              <a:rPr sz="2000" spc="-20" dirty="0">
                <a:latin typeface="Arial"/>
                <a:cs typeface="Arial"/>
              </a:rPr>
              <a:t> </a:t>
            </a:r>
            <a:r>
              <a:rPr sz="2000" spc="114" dirty="0">
                <a:latin typeface="Arial"/>
                <a:cs typeface="Arial"/>
              </a:rPr>
              <a:t>and</a:t>
            </a:r>
            <a:r>
              <a:rPr sz="2000" spc="-5" dirty="0">
                <a:latin typeface="Arial"/>
                <a:cs typeface="Arial"/>
              </a:rPr>
              <a:t> </a:t>
            </a:r>
            <a:r>
              <a:rPr sz="2000" spc="70" dirty="0">
                <a:latin typeface="Arial"/>
                <a:cs typeface="Arial"/>
              </a:rPr>
              <a:t>under)?</a:t>
            </a:r>
            <a:endParaRPr sz="2000">
              <a:latin typeface="Arial"/>
              <a:cs typeface="Arial"/>
            </a:endParaRPr>
          </a:p>
          <a:p>
            <a:pPr marL="756285" indent="-287020">
              <a:lnSpc>
                <a:spcPct val="100000"/>
              </a:lnSpc>
              <a:spcBef>
                <a:spcPts val="1200"/>
              </a:spcBef>
              <a:buChar char="•"/>
              <a:tabLst>
                <a:tab pos="756285" algn="l"/>
                <a:tab pos="756920" algn="l"/>
              </a:tabLst>
            </a:pPr>
            <a:r>
              <a:rPr sz="2000" spc="60" dirty="0">
                <a:latin typeface="Arial"/>
                <a:cs typeface="Arial"/>
              </a:rPr>
              <a:t>New</a:t>
            </a:r>
            <a:r>
              <a:rPr sz="2000" spc="-20" dirty="0">
                <a:latin typeface="Arial"/>
                <a:cs typeface="Arial"/>
              </a:rPr>
              <a:t> </a:t>
            </a:r>
            <a:r>
              <a:rPr sz="2000" spc="95" dirty="0">
                <a:latin typeface="Arial"/>
                <a:cs typeface="Arial"/>
              </a:rPr>
              <a:t>York</a:t>
            </a:r>
            <a:r>
              <a:rPr sz="2000" spc="-25" dirty="0">
                <a:latin typeface="Arial"/>
                <a:cs typeface="Arial"/>
              </a:rPr>
              <a:t> </a:t>
            </a:r>
            <a:r>
              <a:rPr sz="2000" spc="80" dirty="0">
                <a:latin typeface="Arial"/>
                <a:cs typeface="Arial"/>
              </a:rPr>
              <a:t>Philharmonic</a:t>
            </a:r>
            <a:endParaRPr sz="2000">
              <a:latin typeface="Arial"/>
              <a:cs typeface="Arial"/>
            </a:endParaRPr>
          </a:p>
          <a:p>
            <a:pPr marL="1213485" lvl="1" indent="-287020">
              <a:lnSpc>
                <a:spcPct val="100000"/>
              </a:lnSpc>
              <a:buChar char="•"/>
              <a:tabLst>
                <a:tab pos="1213485" algn="l"/>
                <a:tab pos="1214120" algn="l"/>
              </a:tabLst>
            </a:pPr>
            <a:r>
              <a:rPr sz="2000" spc="150" dirty="0">
                <a:latin typeface="Arial"/>
                <a:cs typeface="Arial"/>
              </a:rPr>
              <a:t>attend</a:t>
            </a:r>
            <a:r>
              <a:rPr sz="2000" spc="-40" dirty="0">
                <a:latin typeface="Arial"/>
                <a:cs typeface="Arial"/>
              </a:rPr>
              <a:t> </a:t>
            </a:r>
            <a:r>
              <a:rPr sz="2000" spc="95" dirty="0">
                <a:latin typeface="Arial"/>
                <a:cs typeface="Arial"/>
              </a:rPr>
              <a:t>an</a:t>
            </a:r>
            <a:r>
              <a:rPr sz="2000" spc="-20" dirty="0">
                <a:latin typeface="Arial"/>
                <a:cs typeface="Arial"/>
              </a:rPr>
              <a:t> </a:t>
            </a:r>
            <a:r>
              <a:rPr sz="2000" spc="100" dirty="0">
                <a:latin typeface="Arial"/>
                <a:cs typeface="Arial"/>
              </a:rPr>
              <a:t>open</a:t>
            </a:r>
            <a:r>
              <a:rPr sz="2000" spc="-20" dirty="0">
                <a:solidFill>
                  <a:srgbClr val="0562C1"/>
                </a:solidFill>
                <a:latin typeface="Arial"/>
                <a:cs typeface="Arial"/>
              </a:rPr>
              <a:t> </a:t>
            </a:r>
            <a:r>
              <a:rPr sz="2000" u="sng" spc="90" dirty="0">
                <a:solidFill>
                  <a:srgbClr val="0562C1"/>
                </a:solidFill>
                <a:uFill>
                  <a:solidFill>
                    <a:srgbClr val="0562C1"/>
                  </a:solidFill>
                </a:uFill>
                <a:latin typeface="Arial"/>
                <a:cs typeface="Arial"/>
                <a:hlinkClick r:id="rId5"/>
              </a:rPr>
              <a:t>rehearsal</a:t>
            </a:r>
            <a:endParaRPr sz="2000">
              <a:latin typeface="Arial"/>
              <a:cs typeface="Arial"/>
            </a:endParaRPr>
          </a:p>
          <a:p>
            <a:pPr marL="1213485" lvl="1" indent="-287020">
              <a:lnSpc>
                <a:spcPct val="100000"/>
              </a:lnSpc>
              <a:buChar char="•"/>
              <a:tabLst>
                <a:tab pos="1213485" algn="l"/>
                <a:tab pos="1214120" algn="l"/>
              </a:tabLst>
            </a:pPr>
            <a:r>
              <a:rPr sz="2000" spc="105" dirty="0">
                <a:latin typeface="Arial"/>
                <a:cs typeface="Arial"/>
              </a:rPr>
              <a:t>under</a:t>
            </a:r>
            <a:r>
              <a:rPr sz="2000" spc="-20" dirty="0">
                <a:latin typeface="Arial"/>
                <a:cs typeface="Arial"/>
              </a:rPr>
              <a:t> </a:t>
            </a:r>
            <a:r>
              <a:rPr sz="2000" spc="90" dirty="0">
                <a:latin typeface="Arial"/>
                <a:cs typeface="Arial"/>
              </a:rPr>
              <a:t>35</a:t>
            </a:r>
            <a:r>
              <a:rPr sz="2000" spc="10" dirty="0">
                <a:latin typeface="Arial"/>
                <a:cs typeface="Arial"/>
              </a:rPr>
              <a:t> </a:t>
            </a:r>
            <a:r>
              <a:rPr sz="2000" spc="110" dirty="0">
                <a:latin typeface="Arial"/>
                <a:cs typeface="Arial"/>
              </a:rPr>
              <a:t>years</a:t>
            </a:r>
            <a:r>
              <a:rPr sz="2000" spc="-5" dirty="0">
                <a:latin typeface="Arial"/>
                <a:cs typeface="Arial"/>
              </a:rPr>
              <a:t> </a:t>
            </a:r>
            <a:r>
              <a:rPr sz="2000" spc="165" dirty="0">
                <a:latin typeface="Arial"/>
                <a:cs typeface="Arial"/>
              </a:rPr>
              <a:t>of</a:t>
            </a:r>
            <a:r>
              <a:rPr sz="2000" spc="-5" dirty="0">
                <a:latin typeface="Arial"/>
                <a:cs typeface="Arial"/>
              </a:rPr>
              <a:t> </a:t>
            </a:r>
            <a:r>
              <a:rPr sz="2000" spc="35" dirty="0">
                <a:latin typeface="Arial"/>
                <a:cs typeface="Arial"/>
              </a:rPr>
              <a:t>age:</a:t>
            </a:r>
            <a:r>
              <a:rPr sz="2000" spc="20" dirty="0">
                <a:solidFill>
                  <a:srgbClr val="0562C1"/>
                </a:solidFill>
                <a:latin typeface="Arial"/>
                <a:cs typeface="Arial"/>
              </a:rPr>
              <a:t> </a:t>
            </a:r>
            <a:r>
              <a:rPr sz="2000" u="sng" spc="110" dirty="0">
                <a:solidFill>
                  <a:srgbClr val="0562C1"/>
                </a:solidFill>
                <a:uFill>
                  <a:solidFill>
                    <a:srgbClr val="0562C1"/>
                  </a:solidFill>
                </a:uFill>
                <a:latin typeface="Arial"/>
                <a:cs typeface="Arial"/>
                <a:hlinkClick r:id="rId6"/>
              </a:rPr>
              <a:t>discount</a:t>
            </a:r>
            <a:r>
              <a:rPr sz="2000" spc="-30" dirty="0">
                <a:solidFill>
                  <a:srgbClr val="0562C1"/>
                </a:solidFill>
                <a:latin typeface="Arial"/>
                <a:cs typeface="Arial"/>
                <a:hlinkClick r:id="rId6"/>
              </a:rPr>
              <a:t> </a:t>
            </a:r>
            <a:r>
              <a:rPr sz="2000" spc="100" dirty="0">
                <a:latin typeface="Arial"/>
                <a:cs typeface="Arial"/>
              </a:rPr>
              <a:t>subscription</a:t>
            </a:r>
            <a:r>
              <a:rPr sz="2000" spc="-10" dirty="0">
                <a:latin typeface="Arial"/>
                <a:cs typeface="Arial"/>
              </a:rPr>
              <a:t> </a:t>
            </a:r>
            <a:r>
              <a:rPr sz="2000" spc="70" dirty="0">
                <a:latin typeface="Arial"/>
                <a:cs typeface="Arial"/>
              </a:rPr>
              <a:t>series</a:t>
            </a:r>
            <a:endParaRPr sz="2000">
              <a:latin typeface="Arial"/>
              <a:cs typeface="Arial"/>
            </a:endParaRPr>
          </a:p>
          <a:p>
            <a:pPr marL="756285" indent="-287020">
              <a:lnSpc>
                <a:spcPct val="100000"/>
              </a:lnSpc>
              <a:spcBef>
                <a:spcPts val="1200"/>
              </a:spcBef>
              <a:buChar char="•"/>
              <a:tabLst>
                <a:tab pos="756285" algn="l"/>
                <a:tab pos="756920" algn="l"/>
              </a:tabLst>
            </a:pPr>
            <a:r>
              <a:rPr sz="2000" spc="60" dirty="0">
                <a:latin typeface="Arial"/>
                <a:cs typeface="Arial"/>
              </a:rPr>
              <a:t>New</a:t>
            </a:r>
            <a:r>
              <a:rPr sz="2000" spc="-15" dirty="0">
                <a:latin typeface="Arial"/>
                <a:cs typeface="Arial"/>
              </a:rPr>
              <a:t> </a:t>
            </a:r>
            <a:r>
              <a:rPr sz="2000" spc="95" dirty="0">
                <a:latin typeface="Arial"/>
                <a:cs typeface="Arial"/>
              </a:rPr>
              <a:t>York</a:t>
            </a:r>
            <a:r>
              <a:rPr sz="2000" spc="-15" dirty="0">
                <a:latin typeface="Arial"/>
                <a:cs typeface="Arial"/>
              </a:rPr>
              <a:t> </a:t>
            </a:r>
            <a:r>
              <a:rPr sz="2000" spc="100" dirty="0">
                <a:latin typeface="Arial"/>
                <a:cs typeface="Arial"/>
              </a:rPr>
              <a:t>Metropolitan</a:t>
            </a:r>
            <a:r>
              <a:rPr sz="2000" spc="-5" dirty="0">
                <a:latin typeface="Arial"/>
                <a:cs typeface="Arial"/>
              </a:rPr>
              <a:t> </a:t>
            </a:r>
            <a:r>
              <a:rPr sz="2000" spc="90" dirty="0">
                <a:latin typeface="Arial"/>
                <a:cs typeface="Arial"/>
              </a:rPr>
              <a:t>Opera</a:t>
            </a:r>
            <a:endParaRPr sz="2000">
              <a:latin typeface="Arial"/>
              <a:cs typeface="Arial"/>
            </a:endParaRPr>
          </a:p>
          <a:p>
            <a:pPr marL="1201420" lvl="1" indent="-285750">
              <a:lnSpc>
                <a:spcPct val="100000"/>
              </a:lnSpc>
              <a:buClr>
                <a:srgbClr val="000000"/>
              </a:buClr>
              <a:buChar char="•"/>
              <a:tabLst>
                <a:tab pos="1201420" algn="l"/>
                <a:tab pos="1202055" algn="l"/>
              </a:tabLst>
            </a:pPr>
            <a:r>
              <a:rPr sz="2000" u="sng" spc="35" dirty="0">
                <a:solidFill>
                  <a:srgbClr val="0562C1"/>
                </a:solidFill>
                <a:uFill>
                  <a:solidFill>
                    <a:srgbClr val="0562C1"/>
                  </a:solidFill>
                </a:uFill>
                <a:latin typeface="Arial"/>
                <a:cs typeface="Arial"/>
                <a:hlinkClick r:id="rId7"/>
              </a:rPr>
              <a:t>Rush</a:t>
            </a:r>
            <a:r>
              <a:rPr sz="2000" spc="-50" dirty="0">
                <a:solidFill>
                  <a:srgbClr val="0562C1"/>
                </a:solidFill>
                <a:latin typeface="Arial"/>
                <a:cs typeface="Arial"/>
                <a:hlinkClick r:id="rId7"/>
              </a:rPr>
              <a:t> </a:t>
            </a:r>
            <a:r>
              <a:rPr sz="2000" spc="120" dirty="0">
                <a:latin typeface="Arial"/>
                <a:cs typeface="Arial"/>
              </a:rPr>
              <a:t>tickets</a:t>
            </a:r>
            <a:endParaRPr sz="2000">
              <a:latin typeface="Arial"/>
              <a:cs typeface="Arial"/>
            </a:endParaRPr>
          </a:p>
          <a:p>
            <a:pPr marL="1201420" lvl="1" indent="-285750">
              <a:lnSpc>
                <a:spcPct val="100000"/>
              </a:lnSpc>
              <a:buClr>
                <a:srgbClr val="000000"/>
              </a:buClr>
              <a:buChar char="•"/>
              <a:tabLst>
                <a:tab pos="1201420" algn="l"/>
                <a:tab pos="1202055" algn="l"/>
              </a:tabLst>
            </a:pPr>
            <a:r>
              <a:rPr sz="2000" u="sng" spc="85" dirty="0">
                <a:solidFill>
                  <a:srgbClr val="0562C1"/>
                </a:solidFill>
                <a:uFill>
                  <a:solidFill>
                    <a:srgbClr val="0562C1"/>
                  </a:solidFill>
                </a:uFill>
                <a:latin typeface="Arial"/>
                <a:cs typeface="Arial"/>
                <a:hlinkClick r:id="rId8"/>
              </a:rPr>
              <a:t>Fridays</a:t>
            </a:r>
            <a:r>
              <a:rPr sz="2000" spc="-5" dirty="0">
                <a:solidFill>
                  <a:srgbClr val="0562C1"/>
                </a:solidFill>
                <a:latin typeface="Arial"/>
                <a:cs typeface="Arial"/>
                <a:hlinkClick r:id="rId8"/>
              </a:rPr>
              <a:t> </a:t>
            </a:r>
            <a:r>
              <a:rPr sz="2000" spc="75" dirty="0">
                <a:latin typeface="Arial"/>
                <a:cs typeface="Arial"/>
              </a:rPr>
              <a:t>Under</a:t>
            </a:r>
            <a:r>
              <a:rPr sz="2000" spc="-10" dirty="0">
                <a:latin typeface="Arial"/>
                <a:cs typeface="Arial"/>
              </a:rPr>
              <a:t> </a:t>
            </a:r>
            <a:r>
              <a:rPr sz="2000" spc="170" dirty="0">
                <a:latin typeface="Arial"/>
                <a:cs typeface="Arial"/>
              </a:rPr>
              <a:t>40</a:t>
            </a:r>
            <a:r>
              <a:rPr sz="2000" spc="-10" dirty="0">
                <a:latin typeface="Arial"/>
                <a:cs typeface="Arial"/>
              </a:rPr>
              <a:t> </a:t>
            </a:r>
            <a:r>
              <a:rPr sz="2000" spc="90" dirty="0">
                <a:latin typeface="Arial"/>
                <a:cs typeface="Arial"/>
              </a:rPr>
              <a:t>(years</a:t>
            </a:r>
            <a:r>
              <a:rPr sz="2000" dirty="0">
                <a:latin typeface="Arial"/>
                <a:cs typeface="Arial"/>
              </a:rPr>
              <a:t> </a:t>
            </a:r>
            <a:r>
              <a:rPr sz="2000" spc="165" dirty="0">
                <a:latin typeface="Arial"/>
                <a:cs typeface="Arial"/>
              </a:rPr>
              <a:t>of</a:t>
            </a:r>
            <a:r>
              <a:rPr sz="2000" spc="-10" dirty="0">
                <a:latin typeface="Arial"/>
                <a:cs typeface="Arial"/>
              </a:rPr>
              <a:t> </a:t>
            </a:r>
            <a:r>
              <a:rPr sz="2000" spc="70" dirty="0">
                <a:latin typeface="Arial"/>
                <a:cs typeface="Arial"/>
              </a:rPr>
              <a:t>age)</a:t>
            </a:r>
            <a:endParaRPr sz="2000">
              <a:latin typeface="Arial"/>
              <a:cs typeface="Arial"/>
            </a:endParaRPr>
          </a:p>
          <a:p>
            <a:pPr marL="756285" indent="-287020">
              <a:lnSpc>
                <a:spcPct val="100000"/>
              </a:lnSpc>
              <a:spcBef>
                <a:spcPts val="1200"/>
              </a:spcBef>
              <a:buChar char="•"/>
              <a:tabLst>
                <a:tab pos="756285" algn="l"/>
                <a:tab pos="756920" algn="l"/>
              </a:tabLst>
            </a:pPr>
            <a:r>
              <a:rPr sz="2000" spc="75" dirty="0">
                <a:latin typeface="Arial"/>
                <a:cs typeface="Arial"/>
              </a:rPr>
              <a:t>Carnegie</a:t>
            </a:r>
            <a:r>
              <a:rPr sz="2000" spc="-10" dirty="0">
                <a:latin typeface="Arial"/>
                <a:cs typeface="Arial"/>
              </a:rPr>
              <a:t> </a:t>
            </a:r>
            <a:r>
              <a:rPr sz="2000" spc="10" dirty="0">
                <a:latin typeface="Arial"/>
                <a:cs typeface="Arial"/>
              </a:rPr>
              <a:t>Hall</a:t>
            </a:r>
            <a:r>
              <a:rPr sz="2000" spc="20" dirty="0">
                <a:latin typeface="Arial"/>
                <a:cs typeface="Arial"/>
              </a:rPr>
              <a:t> </a:t>
            </a:r>
            <a:r>
              <a:rPr sz="2000" spc="140" dirty="0">
                <a:latin typeface="Arial"/>
                <a:cs typeface="Arial"/>
              </a:rPr>
              <a:t>–</a:t>
            </a:r>
            <a:r>
              <a:rPr sz="2000" spc="-5" dirty="0">
                <a:solidFill>
                  <a:srgbClr val="0562C1"/>
                </a:solidFill>
                <a:latin typeface="Arial"/>
                <a:cs typeface="Arial"/>
              </a:rPr>
              <a:t> </a:t>
            </a:r>
            <a:r>
              <a:rPr sz="2000" u="sng" spc="85" dirty="0">
                <a:solidFill>
                  <a:srgbClr val="0562C1"/>
                </a:solidFill>
                <a:uFill>
                  <a:solidFill>
                    <a:srgbClr val="0562C1"/>
                  </a:solidFill>
                </a:uFill>
                <a:latin typeface="Arial"/>
                <a:cs typeface="Arial"/>
                <a:hlinkClick r:id="rId9"/>
              </a:rPr>
              <a:t>Notables</a:t>
            </a:r>
            <a:r>
              <a:rPr sz="2000" spc="-5" dirty="0">
                <a:solidFill>
                  <a:srgbClr val="0562C1"/>
                </a:solidFill>
                <a:latin typeface="Arial"/>
                <a:cs typeface="Arial"/>
                <a:hlinkClick r:id="rId9"/>
              </a:rPr>
              <a:t> </a:t>
            </a:r>
            <a:r>
              <a:rPr sz="2000" spc="135" dirty="0">
                <a:latin typeface="Arial"/>
                <a:cs typeface="Arial"/>
              </a:rPr>
              <a:t>Program</a:t>
            </a:r>
            <a:r>
              <a:rPr sz="2000" dirty="0">
                <a:latin typeface="Arial"/>
                <a:cs typeface="Arial"/>
              </a:rPr>
              <a:t> </a:t>
            </a:r>
            <a:r>
              <a:rPr sz="2000" spc="80" dirty="0">
                <a:latin typeface="Arial"/>
                <a:cs typeface="Arial"/>
              </a:rPr>
              <a:t>(20</a:t>
            </a:r>
            <a:r>
              <a:rPr sz="2000" dirty="0">
                <a:latin typeface="Arial"/>
                <a:cs typeface="Arial"/>
              </a:rPr>
              <a:t> </a:t>
            </a:r>
            <a:r>
              <a:rPr sz="2000" spc="140" dirty="0">
                <a:latin typeface="Arial"/>
                <a:cs typeface="Arial"/>
              </a:rPr>
              <a:t>–</a:t>
            </a:r>
            <a:r>
              <a:rPr sz="2000" spc="-5" dirty="0">
                <a:latin typeface="Arial"/>
                <a:cs typeface="Arial"/>
              </a:rPr>
              <a:t> </a:t>
            </a:r>
            <a:r>
              <a:rPr sz="2000" spc="120" dirty="0">
                <a:latin typeface="Arial"/>
                <a:cs typeface="Arial"/>
              </a:rPr>
              <a:t>39</a:t>
            </a:r>
            <a:r>
              <a:rPr sz="2000" dirty="0">
                <a:latin typeface="Arial"/>
                <a:cs typeface="Arial"/>
              </a:rPr>
              <a:t> </a:t>
            </a:r>
            <a:r>
              <a:rPr sz="2000" spc="110" dirty="0">
                <a:latin typeface="Arial"/>
                <a:cs typeface="Arial"/>
              </a:rPr>
              <a:t>years</a:t>
            </a:r>
            <a:r>
              <a:rPr sz="2000" spc="-10" dirty="0">
                <a:latin typeface="Arial"/>
                <a:cs typeface="Arial"/>
              </a:rPr>
              <a:t> </a:t>
            </a:r>
            <a:r>
              <a:rPr sz="2000" spc="165" dirty="0">
                <a:latin typeface="Arial"/>
                <a:cs typeface="Arial"/>
              </a:rPr>
              <a:t>of</a:t>
            </a:r>
            <a:r>
              <a:rPr sz="2000" spc="15" dirty="0">
                <a:latin typeface="Arial"/>
                <a:cs typeface="Arial"/>
              </a:rPr>
              <a:t> </a:t>
            </a:r>
            <a:r>
              <a:rPr sz="2000" spc="70" dirty="0">
                <a:latin typeface="Arial"/>
                <a:cs typeface="Arial"/>
              </a:rPr>
              <a:t>age)</a:t>
            </a:r>
            <a:endParaRPr sz="2000">
              <a:latin typeface="Arial"/>
              <a:cs typeface="Arial"/>
            </a:endParaRPr>
          </a:p>
        </p:txBody>
      </p:sp>
      <p:pic>
        <p:nvPicPr>
          <p:cNvPr id="4" name="object 4"/>
          <p:cNvPicPr/>
          <p:nvPr/>
        </p:nvPicPr>
        <p:blipFill>
          <a:blip r:embed="rId10" cstate="print"/>
          <a:stretch>
            <a:fillRect/>
          </a:stretch>
        </p:blipFill>
        <p:spPr>
          <a:xfrm>
            <a:off x="9982200" y="6269735"/>
            <a:ext cx="2066543" cy="42367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25423" y="861060"/>
            <a:ext cx="10743229" cy="5985344"/>
            <a:chOff x="725423" y="861060"/>
            <a:chExt cx="10743229" cy="5985344"/>
          </a:xfrm>
        </p:grpSpPr>
        <p:pic>
          <p:nvPicPr>
            <p:cNvPr id="3" name="object 3"/>
            <p:cNvPicPr/>
            <p:nvPr/>
          </p:nvPicPr>
          <p:blipFill>
            <a:blip r:embed="rId2" cstate="print"/>
            <a:stretch>
              <a:fillRect/>
            </a:stretch>
          </p:blipFill>
          <p:spPr>
            <a:xfrm>
              <a:off x="725423" y="861060"/>
              <a:ext cx="10743229" cy="5985344"/>
            </a:xfrm>
            <a:prstGeom prst="rect">
              <a:avLst/>
            </a:prstGeom>
          </p:spPr>
        </p:pic>
        <p:sp>
          <p:nvSpPr>
            <p:cNvPr id="4" name="object 4"/>
            <p:cNvSpPr/>
            <p:nvPr/>
          </p:nvSpPr>
          <p:spPr>
            <a:xfrm>
              <a:off x="6164135" y="4731729"/>
              <a:ext cx="1992630" cy="892175"/>
            </a:xfrm>
            <a:custGeom>
              <a:avLst/>
              <a:gdLst/>
              <a:ahLst/>
              <a:cxnLst/>
              <a:rect l="l" t="t" r="r" b="b"/>
              <a:pathLst>
                <a:path w="1992629" h="892175">
                  <a:moveTo>
                    <a:pt x="1992312" y="891705"/>
                  </a:moveTo>
                  <a:lnTo>
                    <a:pt x="0" y="0"/>
                  </a:lnTo>
                </a:path>
              </a:pathLst>
            </a:custGeom>
            <a:ln w="57912">
              <a:solidFill>
                <a:srgbClr val="A10714"/>
              </a:solidFill>
            </a:ln>
          </p:spPr>
          <p:txBody>
            <a:bodyPr wrap="square" lIns="0" tIns="0" rIns="0" bIns="0" rtlCol="0"/>
            <a:lstStyle/>
            <a:p>
              <a:endParaRPr/>
            </a:p>
          </p:txBody>
        </p:sp>
        <p:sp>
          <p:nvSpPr>
            <p:cNvPr id="5" name="object 5"/>
            <p:cNvSpPr/>
            <p:nvPr/>
          </p:nvSpPr>
          <p:spPr>
            <a:xfrm>
              <a:off x="6031986" y="4664280"/>
              <a:ext cx="194310" cy="158750"/>
            </a:xfrm>
            <a:custGeom>
              <a:avLst/>
              <a:gdLst/>
              <a:ahLst/>
              <a:cxnLst/>
              <a:rect l="l" t="t" r="r" b="b"/>
              <a:pathLst>
                <a:path w="194310" h="158750">
                  <a:moveTo>
                    <a:pt x="194068" y="0"/>
                  </a:moveTo>
                  <a:lnTo>
                    <a:pt x="0" y="8305"/>
                  </a:lnTo>
                  <a:lnTo>
                    <a:pt x="123088" y="158572"/>
                  </a:lnTo>
                  <a:lnTo>
                    <a:pt x="194068" y="0"/>
                  </a:lnTo>
                  <a:close/>
                </a:path>
              </a:pathLst>
            </a:custGeom>
            <a:solidFill>
              <a:srgbClr val="A10714"/>
            </a:solidFill>
          </p:spPr>
          <p:txBody>
            <a:bodyPr wrap="square" lIns="0" tIns="0" rIns="0" bIns="0" rtlCol="0"/>
            <a:lstStyle/>
            <a:p>
              <a:endParaRPr/>
            </a:p>
          </p:txBody>
        </p:sp>
        <p:sp>
          <p:nvSpPr>
            <p:cNvPr id="6" name="object 6"/>
            <p:cNvSpPr/>
            <p:nvPr/>
          </p:nvSpPr>
          <p:spPr>
            <a:xfrm>
              <a:off x="6398694" y="4395396"/>
              <a:ext cx="1911985" cy="524510"/>
            </a:xfrm>
            <a:custGeom>
              <a:avLst/>
              <a:gdLst/>
              <a:ahLst/>
              <a:cxnLst/>
              <a:rect l="l" t="t" r="r" b="b"/>
              <a:pathLst>
                <a:path w="1911984" h="524510">
                  <a:moveTo>
                    <a:pt x="1911388" y="523963"/>
                  </a:moveTo>
                  <a:lnTo>
                    <a:pt x="0" y="0"/>
                  </a:lnTo>
                </a:path>
              </a:pathLst>
            </a:custGeom>
            <a:ln w="57912">
              <a:solidFill>
                <a:srgbClr val="A10714"/>
              </a:solidFill>
            </a:ln>
          </p:spPr>
          <p:txBody>
            <a:bodyPr wrap="square" lIns="0" tIns="0" rIns="0" bIns="0" rtlCol="0"/>
            <a:lstStyle/>
            <a:p>
              <a:endParaRPr/>
            </a:p>
          </p:txBody>
        </p:sp>
        <p:sp>
          <p:nvSpPr>
            <p:cNvPr id="7" name="object 7"/>
            <p:cNvSpPr/>
            <p:nvPr/>
          </p:nvSpPr>
          <p:spPr>
            <a:xfrm>
              <a:off x="6259073" y="4319280"/>
              <a:ext cx="191135" cy="167640"/>
            </a:xfrm>
            <a:custGeom>
              <a:avLst/>
              <a:gdLst/>
              <a:ahLst/>
              <a:cxnLst/>
              <a:rect l="l" t="t" r="r" b="b"/>
              <a:pathLst>
                <a:path w="191135" h="167639">
                  <a:moveTo>
                    <a:pt x="190512" y="0"/>
                  </a:moveTo>
                  <a:lnTo>
                    <a:pt x="0" y="37833"/>
                  </a:lnTo>
                  <a:lnTo>
                    <a:pt x="144576" y="167551"/>
                  </a:lnTo>
                  <a:lnTo>
                    <a:pt x="190512" y="0"/>
                  </a:lnTo>
                  <a:close/>
                </a:path>
              </a:pathLst>
            </a:custGeom>
            <a:solidFill>
              <a:srgbClr val="A10714"/>
            </a:solidFill>
          </p:spPr>
          <p:txBody>
            <a:bodyPr wrap="square" lIns="0" tIns="0" rIns="0" bIns="0" rtlCol="0"/>
            <a:lstStyle/>
            <a:p>
              <a:endParaRPr/>
            </a:p>
          </p:txBody>
        </p:sp>
      </p:grpSp>
      <p:sp>
        <p:nvSpPr>
          <p:cNvPr id="11" name="object 11"/>
          <p:cNvSpPr txBox="1"/>
          <p:nvPr/>
        </p:nvSpPr>
        <p:spPr>
          <a:xfrm>
            <a:off x="6669036" y="2091490"/>
            <a:ext cx="1898014"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Tahoma"/>
                <a:cs typeface="Tahoma"/>
              </a:rPr>
              <a:t>Roosevelt </a:t>
            </a:r>
            <a:r>
              <a:rPr sz="1800" b="1" spc="-75" dirty="0">
                <a:latin typeface="Tahoma"/>
                <a:cs typeface="Tahoma"/>
              </a:rPr>
              <a:t>Island</a:t>
            </a:r>
            <a:endParaRPr sz="1800">
              <a:latin typeface="Tahoma"/>
              <a:cs typeface="Tahoma"/>
            </a:endParaRPr>
          </a:p>
        </p:txBody>
      </p:sp>
      <p:sp>
        <p:nvSpPr>
          <p:cNvPr id="12" name="object 12"/>
          <p:cNvSpPr txBox="1"/>
          <p:nvPr/>
        </p:nvSpPr>
        <p:spPr>
          <a:xfrm>
            <a:off x="8278380" y="4790342"/>
            <a:ext cx="2407285" cy="1405513"/>
          </a:xfrm>
          <a:prstGeom prst="rect">
            <a:avLst/>
          </a:prstGeom>
        </p:spPr>
        <p:txBody>
          <a:bodyPr vert="horz" wrap="square" lIns="0" tIns="12700" rIns="0" bIns="0" rtlCol="0">
            <a:spAutoFit/>
          </a:bodyPr>
          <a:lstStyle/>
          <a:p>
            <a:pPr marR="1096645" algn="r">
              <a:lnSpc>
                <a:spcPct val="100000"/>
              </a:lnSpc>
              <a:spcBef>
                <a:spcPts val="100"/>
              </a:spcBef>
            </a:pPr>
            <a:r>
              <a:rPr sz="1800" b="1" spc="-45" dirty="0">
                <a:latin typeface="Tahoma"/>
                <a:cs typeface="Tahoma"/>
              </a:rPr>
              <a:t>Riverwalk</a:t>
            </a:r>
            <a:endParaRPr sz="1800" dirty="0">
              <a:latin typeface="Tahoma"/>
              <a:cs typeface="Tahoma"/>
            </a:endParaRPr>
          </a:p>
          <a:p>
            <a:pPr>
              <a:lnSpc>
                <a:spcPct val="100000"/>
              </a:lnSpc>
              <a:spcBef>
                <a:spcPts val="40"/>
              </a:spcBef>
            </a:pPr>
            <a:endParaRPr sz="2700" dirty="0">
              <a:latin typeface="Tahoma"/>
              <a:cs typeface="Tahoma"/>
            </a:endParaRPr>
          </a:p>
          <a:p>
            <a:pPr marR="1147445" algn="r">
              <a:lnSpc>
                <a:spcPct val="100000"/>
              </a:lnSpc>
            </a:pPr>
            <a:r>
              <a:rPr sz="1800" b="1" spc="35" dirty="0">
                <a:latin typeface="Tahoma"/>
                <a:cs typeface="Tahoma"/>
              </a:rPr>
              <a:t>S</a:t>
            </a:r>
            <a:r>
              <a:rPr sz="1800" b="1" spc="-25" dirty="0">
                <a:latin typeface="Tahoma"/>
                <a:cs typeface="Tahoma"/>
              </a:rPr>
              <a:t>outhtow</a:t>
            </a:r>
            <a:r>
              <a:rPr sz="1800" b="1" spc="-65" dirty="0">
                <a:latin typeface="Tahoma"/>
                <a:cs typeface="Tahoma"/>
              </a:rPr>
              <a:t>n</a:t>
            </a:r>
            <a:endParaRPr sz="1800" dirty="0">
              <a:latin typeface="Tahoma"/>
              <a:cs typeface="Tahoma"/>
            </a:endParaRPr>
          </a:p>
          <a:p>
            <a:pPr>
              <a:lnSpc>
                <a:spcPct val="100000"/>
              </a:lnSpc>
              <a:spcBef>
                <a:spcPts val="10"/>
              </a:spcBef>
            </a:pPr>
            <a:endParaRPr sz="2750" dirty="0">
              <a:latin typeface="Tahoma"/>
              <a:cs typeface="Tahoma"/>
            </a:endParaRPr>
          </a:p>
        </p:txBody>
      </p:sp>
      <p:grpSp>
        <p:nvGrpSpPr>
          <p:cNvPr id="13" name="object 13"/>
          <p:cNvGrpSpPr/>
          <p:nvPr/>
        </p:nvGrpSpPr>
        <p:grpSpPr>
          <a:xfrm>
            <a:off x="3528059" y="1767838"/>
            <a:ext cx="1193165" cy="711835"/>
            <a:chOff x="3528059" y="1767838"/>
            <a:chExt cx="1193165" cy="711835"/>
          </a:xfrm>
        </p:grpSpPr>
        <p:sp>
          <p:nvSpPr>
            <p:cNvPr id="14" name="object 14"/>
            <p:cNvSpPr/>
            <p:nvPr/>
          </p:nvSpPr>
          <p:spPr>
            <a:xfrm>
              <a:off x="3557015" y="1841059"/>
              <a:ext cx="1039494" cy="609600"/>
            </a:xfrm>
            <a:custGeom>
              <a:avLst/>
              <a:gdLst/>
              <a:ahLst/>
              <a:cxnLst/>
              <a:rect l="l" t="t" r="r" b="b"/>
              <a:pathLst>
                <a:path w="1039495" h="609600">
                  <a:moveTo>
                    <a:pt x="0" y="609333"/>
                  </a:moveTo>
                  <a:lnTo>
                    <a:pt x="1039317" y="0"/>
                  </a:lnTo>
                </a:path>
              </a:pathLst>
            </a:custGeom>
            <a:ln w="57912">
              <a:solidFill>
                <a:srgbClr val="A10714"/>
              </a:solidFill>
            </a:ln>
          </p:spPr>
          <p:txBody>
            <a:bodyPr wrap="square" lIns="0" tIns="0" rIns="0" bIns="0" rtlCol="0"/>
            <a:lstStyle/>
            <a:p>
              <a:endParaRPr/>
            </a:p>
          </p:txBody>
        </p:sp>
        <p:sp>
          <p:nvSpPr>
            <p:cNvPr id="15" name="object 15"/>
            <p:cNvSpPr/>
            <p:nvPr/>
          </p:nvSpPr>
          <p:spPr>
            <a:xfrm>
              <a:off x="4527420" y="1767838"/>
              <a:ext cx="194310" cy="163195"/>
            </a:xfrm>
            <a:custGeom>
              <a:avLst/>
              <a:gdLst/>
              <a:ahLst/>
              <a:cxnLst/>
              <a:rect l="l" t="t" r="r" b="b"/>
              <a:pathLst>
                <a:path w="194310" h="163194">
                  <a:moveTo>
                    <a:pt x="193801" y="0"/>
                  </a:moveTo>
                  <a:lnTo>
                    <a:pt x="0" y="12941"/>
                  </a:lnTo>
                  <a:lnTo>
                    <a:pt x="87871" y="162813"/>
                  </a:lnTo>
                  <a:lnTo>
                    <a:pt x="193801" y="0"/>
                  </a:lnTo>
                  <a:close/>
                </a:path>
              </a:pathLst>
            </a:custGeom>
            <a:solidFill>
              <a:srgbClr val="A10714"/>
            </a:solidFill>
          </p:spPr>
          <p:txBody>
            <a:bodyPr wrap="square" lIns="0" tIns="0" rIns="0" bIns="0" rtlCol="0"/>
            <a:lstStyle/>
            <a:p>
              <a:endParaRPr/>
            </a:p>
          </p:txBody>
        </p:sp>
      </p:grpSp>
      <p:sp>
        <p:nvSpPr>
          <p:cNvPr id="16" name="object 16"/>
          <p:cNvSpPr txBox="1"/>
          <p:nvPr/>
        </p:nvSpPr>
        <p:spPr>
          <a:xfrm>
            <a:off x="2030619" y="2285772"/>
            <a:ext cx="1443355" cy="299720"/>
          </a:xfrm>
          <a:prstGeom prst="rect">
            <a:avLst/>
          </a:prstGeom>
        </p:spPr>
        <p:txBody>
          <a:bodyPr vert="horz" wrap="square" lIns="0" tIns="12700" rIns="0" bIns="0" rtlCol="0">
            <a:spAutoFit/>
          </a:bodyPr>
          <a:lstStyle/>
          <a:p>
            <a:pPr marL="12700">
              <a:lnSpc>
                <a:spcPct val="100000"/>
              </a:lnSpc>
              <a:spcBef>
                <a:spcPts val="100"/>
              </a:spcBef>
            </a:pPr>
            <a:r>
              <a:rPr sz="1800" b="1" spc="-55" dirty="0">
                <a:latin typeface="Tahoma"/>
                <a:cs typeface="Tahoma"/>
              </a:rPr>
              <a:t>Weill</a:t>
            </a:r>
            <a:r>
              <a:rPr sz="1800" b="1" spc="-30" dirty="0">
                <a:latin typeface="Tahoma"/>
                <a:cs typeface="Tahoma"/>
              </a:rPr>
              <a:t> </a:t>
            </a:r>
            <a:r>
              <a:rPr sz="1800" b="1" spc="-20" dirty="0">
                <a:latin typeface="Tahoma"/>
                <a:cs typeface="Tahoma"/>
              </a:rPr>
              <a:t>Cornell</a:t>
            </a:r>
            <a:endParaRPr sz="1800">
              <a:latin typeface="Tahoma"/>
              <a:cs typeface="Tahoma"/>
            </a:endParaRPr>
          </a:p>
        </p:txBody>
      </p:sp>
      <p:sp>
        <p:nvSpPr>
          <p:cNvPr id="19" name="object 16">
            <a:extLst>
              <a:ext uri="{FF2B5EF4-FFF2-40B4-BE49-F238E27FC236}">
                <a16:creationId xmlns:a16="http://schemas.microsoft.com/office/drawing/2014/main" id="{0D763DF6-0295-3695-2200-5C2CB7DEA451}"/>
              </a:ext>
            </a:extLst>
          </p:cNvPr>
          <p:cNvSpPr txBox="1">
            <a:spLocks noGrp="1"/>
          </p:cNvSpPr>
          <p:nvPr>
            <p:ph type="title"/>
          </p:nvPr>
        </p:nvSpPr>
        <p:spPr>
          <a:xfrm>
            <a:off x="3901491" y="249977"/>
            <a:ext cx="3544716" cy="443070"/>
          </a:xfrm>
          <a:prstGeom prst="rect">
            <a:avLst/>
          </a:prstGeom>
        </p:spPr>
        <p:txBody>
          <a:bodyPr vert="horz" wrap="square" lIns="0" tIns="12065" rIns="0" bIns="0" rtlCol="0">
            <a:spAutoFit/>
          </a:bodyPr>
          <a:lstStyle/>
          <a:p>
            <a:pPr marL="12700">
              <a:lnSpc>
                <a:spcPct val="100000"/>
              </a:lnSpc>
              <a:spcBef>
                <a:spcPts val="95"/>
              </a:spcBef>
            </a:pPr>
            <a:r>
              <a:rPr lang="en-US" spc="-160" dirty="0"/>
              <a:t>Postdoctoral </a:t>
            </a:r>
            <a:r>
              <a:rPr spc="-160" dirty="0"/>
              <a:t>H</a:t>
            </a:r>
            <a:r>
              <a:rPr spc="20" dirty="0"/>
              <a:t>o</a:t>
            </a:r>
            <a:r>
              <a:rPr dirty="0"/>
              <a:t>u</a:t>
            </a:r>
            <a:r>
              <a:rPr spc="10" dirty="0"/>
              <a:t>s</a:t>
            </a:r>
            <a:r>
              <a:rPr spc="-95" dirty="0"/>
              <a:t>ing</a:t>
            </a:r>
            <a:r>
              <a:rPr lang="en-US" spc="-95" dirty="0"/>
              <a:t> </a:t>
            </a:r>
            <a:endParaRPr spc="-95" dirty="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48227" y="257464"/>
            <a:ext cx="4494530" cy="452120"/>
          </a:xfrm>
          <a:prstGeom prst="rect">
            <a:avLst/>
          </a:prstGeom>
        </p:spPr>
        <p:txBody>
          <a:bodyPr vert="horz" wrap="square" lIns="0" tIns="12065" rIns="0" bIns="0" rtlCol="0">
            <a:spAutoFit/>
          </a:bodyPr>
          <a:lstStyle/>
          <a:p>
            <a:pPr marL="12700">
              <a:lnSpc>
                <a:spcPct val="100000"/>
              </a:lnSpc>
              <a:spcBef>
                <a:spcPts val="95"/>
              </a:spcBef>
            </a:pPr>
            <a:r>
              <a:rPr spc="15" dirty="0"/>
              <a:t>What</a:t>
            </a:r>
            <a:r>
              <a:rPr spc="45" dirty="0"/>
              <a:t> </a:t>
            </a:r>
            <a:r>
              <a:rPr spc="30" dirty="0"/>
              <a:t>to</a:t>
            </a:r>
            <a:r>
              <a:rPr spc="25" dirty="0"/>
              <a:t> do</a:t>
            </a:r>
            <a:r>
              <a:rPr spc="20" dirty="0"/>
              <a:t> </a:t>
            </a:r>
            <a:r>
              <a:rPr spc="-25" dirty="0"/>
              <a:t>the</a:t>
            </a:r>
            <a:r>
              <a:rPr spc="30" dirty="0"/>
              <a:t> </a:t>
            </a:r>
            <a:r>
              <a:rPr spc="25" dirty="0"/>
              <a:t>first</a:t>
            </a:r>
            <a:r>
              <a:rPr spc="40" dirty="0"/>
              <a:t> </a:t>
            </a:r>
            <a:r>
              <a:rPr spc="35" dirty="0"/>
              <a:t>year</a:t>
            </a:r>
          </a:p>
        </p:txBody>
      </p:sp>
      <p:sp>
        <p:nvSpPr>
          <p:cNvPr id="3" name="object 3"/>
          <p:cNvSpPr txBox="1"/>
          <p:nvPr/>
        </p:nvSpPr>
        <p:spPr>
          <a:xfrm>
            <a:off x="465862" y="884100"/>
            <a:ext cx="10102850" cy="3171825"/>
          </a:xfrm>
          <a:prstGeom prst="rect">
            <a:avLst/>
          </a:prstGeom>
        </p:spPr>
        <p:txBody>
          <a:bodyPr vert="horz" wrap="square" lIns="0" tIns="13335" rIns="0" bIns="0" rtlCol="0">
            <a:spAutoFit/>
          </a:bodyPr>
          <a:lstStyle/>
          <a:p>
            <a:pPr marL="3935729">
              <a:lnSpc>
                <a:spcPct val="100000"/>
              </a:lnSpc>
              <a:spcBef>
                <a:spcPts val="105"/>
              </a:spcBef>
            </a:pPr>
            <a:r>
              <a:rPr sz="2000" b="1" spc="-35" dirty="0">
                <a:solidFill>
                  <a:srgbClr val="CF451F"/>
                </a:solidFill>
                <a:latin typeface="Tahoma"/>
                <a:cs typeface="Tahoma"/>
              </a:rPr>
              <a:t>Orienting</a:t>
            </a:r>
            <a:r>
              <a:rPr sz="2000" b="1" spc="-10" dirty="0">
                <a:solidFill>
                  <a:srgbClr val="CF451F"/>
                </a:solidFill>
                <a:latin typeface="Tahoma"/>
                <a:cs typeface="Tahoma"/>
              </a:rPr>
              <a:t> </a:t>
            </a:r>
            <a:r>
              <a:rPr sz="2000" b="1" spc="20" dirty="0">
                <a:solidFill>
                  <a:srgbClr val="CF451F"/>
                </a:solidFill>
                <a:latin typeface="Tahoma"/>
                <a:cs typeface="Tahoma"/>
              </a:rPr>
              <a:t>to</a:t>
            </a:r>
            <a:r>
              <a:rPr sz="2000" b="1" dirty="0">
                <a:solidFill>
                  <a:srgbClr val="CF451F"/>
                </a:solidFill>
                <a:latin typeface="Tahoma"/>
                <a:cs typeface="Tahoma"/>
              </a:rPr>
              <a:t> </a:t>
            </a:r>
            <a:r>
              <a:rPr sz="2000" b="1" spc="-80" dirty="0">
                <a:solidFill>
                  <a:srgbClr val="CF451F"/>
                </a:solidFill>
                <a:latin typeface="Tahoma"/>
                <a:cs typeface="Tahoma"/>
              </a:rPr>
              <a:t>New</a:t>
            </a:r>
            <a:r>
              <a:rPr sz="2000" b="1" spc="-5" dirty="0">
                <a:solidFill>
                  <a:srgbClr val="CF451F"/>
                </a:solidFill>
                <a:latin typeface="Tahoma"/>
                <a:cs typeface="Tahoma"/>
              </a:rPr>
              <a:t> </a:t>
            </a:r>
            <a:r>
              <a:rPr sz="2000" b="1" spc="10" dirty="0">
                <a:solidFill>
                  <a:srgbClr val="CF451F"/>
                </a:solidFill>
                <a:latin typeface="Tahoma"/>
                <a:cs typeface="Tahoma"/>
              </a:rPr>
              <a:t>York</a:t>
            </a:r>
            <a:r>
              <a:rPr sz="2000" b="1" spc="-20" dirty="0">
                <a:solidFill>
                  <a:srgbClr val="CF451F"/>
                </a:solidFill>
                <a:latin typeface="Tahoma"/>
                <a:cs typeface="Tahoma"/>
              </a:rPr>
              <a:t> </a:t>
            </a:r>
            <a:r>
              <a:rPr sz="2000" b="1" spc="25" dirty="0">
                <a:solidFill>
                  <a:srgbClr val="CF451F"/>
                </a:solidFill>
                <a:latin typeface="Tahoma"/>
                <a:cs typeface="Tahoma"/>
              </a:rPr>
              <a:t>City</a:t>
            </a:r>
            <a:endParaRPr sz="2000">
              <a:latin typeface="Tahoma"/>
              <a:cs typeface="Tahoma"/>
            </a:endParaRPr>
          </a:p>
          <a:p>
            <a:pPr>
              <a:lnSpc>
                <a:spcPct val="100000"/>
              </a:lnSpc>
            </a:pPr>
            <a:endParaRPr sz="2700">
              <a:latin typeface="Tahoma"/>
              <a:cs typeface="Tahoma"/>
            </a:endParaRPr>
          </a:p>
          <a:p>
            <a:pPr marL="299085" indent="-287020">
              <a:lnSpc>
                <a:spcPct val="100000"/>
              </a:lnSpc>
              <a:spcBef>
                <a:spcPts val="2290"/>
              </a:spcBef>
              <a:buChar char="•"/>
              <a:tabLst>
                <a:tab pos="299085" algn="l"/>
                <a:tab pos="299720" algn="l"/>
              </a:tabLst>
            </a:pPr>
            <a:r>
              <a:rPr sz="2000" spc="110" dirty="0">
                <a:latin typeface="Arial"/>
                <a:cs typeface="Arial"/>
              </a:rPr>
              <a:t>Improve</a:t>
            </a:r>
            <a:r>
              <a:rPr sz="2000" spc="-20" dirty="0">
                <a:latin typeface="Arial"/>
                <a:cs typeface="Arial"/>
              </a:rPr>
              <a:t> </a:t>
            </a:r>
            <a:r>
              <a:rPr sz="2000" spc="130" dirty="0">
                <a:latin typeface="Arial"/>
                <a:cs typeface="Arial"/>
              </a:rPr>
              <a:t>your</a:t>
            </a:r>
            <a:r>
              <a:rPr sz="2000" spc="-40" dirty="0">
                <a:latin typeface="Arial"/>
                <a:cs typeface="Arial"/>
              </a:rPr>
              <a:t> </a:t>
            </a:r>
            <a:r>
              <a:rPr sz="2000" spc="30" dirty="0">
                <a:latin typeface="Arial"/>
                <a:cs typeface="Arial"/>
              </a:rPr>
              <a:t>English</a:t>
            </a:r>
            <a:endParaRPr sz="2000">
              <a:latin typeface="Arial"/>
              <a:cs typeface="Arial"/>
            </a:endParaRPr>
          </a:p>
          <a:p>
            <a:pPr marL="756285" lvl="1" indent="-287020">
              <a:lnSpc>
                <a:spcPct val="100000"/>
              </a:lnSpc>
              <a:spcBef>
                <a:spcPts val="2400"/>
              </a:spcBef>
              <a:buChar char="•"/>
              <a:tabLst>
                <a:tab pos="756285" algn="l"/>
                <a:tab pos="756920" algn="l"/>
              </a:tabLst>
            </a:pPr>
            <a:r>
              <a:rPr sz="2000" spc="30" dirty="0">
                <a:latin typeface="Arial"/>
                <a:cs typeface="Arial"/>
              </a:rPr>
              <a:t>English</a:t>
            </a:r>
            <a:r>
              <a:rPr sz="2000" spc="-25" dirty="0">
                <a:latin typeface="Arial"/>
                <a:cs typeface="Arial"/>
              </a:rPr>
              <a:t> </a:t>
            </a:r>
            <a:r>
              <a:rPr sz="2000" spc="90" dirty="0">
                <a:latin typeface="Arial"/>
                <a:cs typeface="Arial"/>
              </a:rPr>
              <a:t>as</a:t>
            </a:r>
            <a:r>
              <a:rPr sz="2000" dirty="0">
                <a:latin typeface="Arial"/>
                <a:cs typeface="Arial"/>
              </a:rPr>
              <a:t> </a:t>
            </a:r>
            <a:r>
              <a:rPr sz="2000" spc="110" dirty="0">
                <a:latin typeface="Arial"/>
                <a:cs typeface="Arial"/>
              </a:rPr>
              <a:t>a</a:t>
            </a:r>
            <a:r>
              <a:rPr sz="2000" dirty="0">
                <a:latin typeface="Arial"/>
                <a:cs typeface="Arial"/>
              </a:rPr>
              <a:t> </a:t>
            </a:r>
            <a:r>
              <a:rPr sz="2000" spc="105" dirty="0">
                <a:latin typeface="Arial"/>
                <a:cs typeface="Arial"/>
              </a:rPr>
              <a:t>second</a:t>
            </a:r>
            <a:r>
              <a:rPr sz="2000" spc="-25" dirty="0">
                <a:latin typeface="Arial"/>
                <a:cs typeface="Arial"/>
              </a:rPr>
              <a:t> </a:t>
            </a:r>
            <a:r>
              <a:rPr sz="2000" spc="85" dirty="0">
                <a:latin typeface="Arial"/>
                <a:cs typeface="Arial"/>
              </a:rPr>
              <a:t>language</a:t>
            </a:r>
            <a:r>
              <a:rPr sz="2000" spc="-15" dirty="0">
                <a:latin typeface="Arial"/>
                <a:cs typeface="Arial"/>
              </a:rPr>
              <a:t> </a:t>
            </a:r>
            <a:r>
              <a:rPr sz="2000" spc="75" dirty="0">
                <a:latin typeface="Arial"/>
                <a:cs typeface="Arial"/>
              </a:rPr>
              <a:t>classes</a:t>
            </a:r>
            <a:r>
              <a:rPr sz="2000" spc="-15" dirty="0">
                <a:latin typeface="Arial"/>
                <a:cs typeface="Arial"/>
              </a:rPr>
              <a:t> </a:t>
            </a:r>
            <a:r>
              <a:rPr sz="2000" spc="175" dirty="0">
                <a:latin typeface="Arial"/>
                <a:cs typeface="Arial"/>
              </a:rPr>
              <a:t>at</a:t>
            </a:r>
            <a:r>
              <a:rPr sz="2000" dirty="0">
                <a:latin typeface="Arial"/>
                <a:cs typeface="Arial"/>
              </a:rPr>
              <a:t> </a:t>
            </a:r>
            <a:r>
              <a:rPr sz="2000" spc="130" dirty="0">
                <a:latin typeface="Arial"/>
                <a:cs typeface="Arial"/>
              </a:rPr>
              <a:t>the</a:t>
            </a:r>
            <a:r>
              <a:rPr sz="2000" spc="-20" dirty="0">
                <a:solidFill>
                  <a:srgbClr val="0562C1"/>
                </a:solidFill>
                <a:latin typeface="Arial"/>
                <a:cs typeface="Arial"/>
              </a:rPr>
              <a:t> </a:t>
            </a:r>
            <a:r>
              <a:rPr sz="2000" u="sng" spc="35" dirty="0">
                <a:solidFill>
                  <a:srgbClr val="0562C1"/>
                </a:solidFill>
                <a:uFill>
                  <a:solidFill>
                    <a:srgbClr val="0562C1"/>
                  </a:solidFill>
                </a:uFill>
                <a:latin typeface="Arial"/>
                <a:cs typeface="Arial"/>
                <a:hlinkClick r:id="rId2"/>
              </a:rPr>
              <a:t>YMCA</a:t>
            </a:r>
            <a:endParaRPr sz="2000">
              <a:latin typeface="Arial"/>
              <a:cs typeface="Arial"/>
            </a:endParaRPr>
          </a:p>
          <a:p>
            <a:pPr marL="756285" marR="5080" lvl="1" indent="-756285">
              <a:lnSpc>
                <a:spcPts val="4810"/>
              </a:lnSpc>
              <a:spcBef>
                <a:spcPts val="355"/>
              </a:spcBef>
              <a:buChar char="•"/>
              <a:tabLst>
                <a:tab pos="756285" algn="l"/>
                <a:tab pos="756920" algn="l"/>
              </a:tabLst>
            </a:pPr>
            <a:r>
              <a:rPr sz="2000" spc="80" dirty="0">
                <a:latin typeface="Arial"/>
                <a:cs typeface="Arial"/>
              </a:rPr>
              <a:t>Location:</a:t>
            </a:r>
            <a:r>
              <a:rPr sz="2000" spc="80" dirty="0">
                <a:solidFill>
                  <a:srgbClr val="0562C1"/>
                </a:solidFill>
                <a:latin typeface="Arial"/>
                <a:cs typeface="Arial"/>
              </a:rPr>
              <a:t> </a:t>
            </a:r>
            <a:r>
              <a:rPr sz="2000" u="sng" spc="95" dirty="0">
                <a:solidFill>
                  <a:srgbClr val="0562C1"/>
                </a:solidFill>
                <a:uFill>
                  <a:solidFill>
                    <a:srgbClr val="0562C1"/>
                  </a:solidFill>
                </a:uFill>
                <a:latin typeface="Arial"/>
                <a:cs typeface="Arial"/>
                <a:hlinkClick r:id="rId3"/>
              </a:rPr>
              <a:t>Vanderbilt</a:t>
            </a:r>
            <a:r>
              <a:rPr sz="2000" spc="95" dirty="0">
                <a:solidFill>
                  <a:srgbClr val="0562C1"/>
                </a:solidFill>
                <a:latin typeface="Arial"/>
                <a:cs typeface="Arial"/>
                <a:hlinkClick r:id="rId3"/>
              </a:rPr>
              <a:t> </a:t>
            </a:r>
            <a:r>
              <a:rPr sz="2000" spc="35" dirty="0">
                <a:latin typeface="Arial"/>
                <a:cs typeface="Arial"/>
              </a:rPr>
              <a:t>YMCA </a:t>
            </a:r>
            <a:r>
              <a:rPr sz="2000" spc="105" dirty="0">
                <a:latin typeface="Arial"/>
                <a:cs typeface="Arial"/>
              </a:rPr>
              <a:t>224 </a:t>
            </a:r>
            <a:r>
              <a:rPr sz="2000" spc="75" dirty="0">
                <a:latin typeface="Arial"/>
                <a:cs typeface="Arial"/>
              </a:rPr>
              <a:t>East </a:t>
            </a:r>
            <a:r>
              <a:rPr sz="2000" spc="120" dirty="0">
                <a:latin typeface="Arial"/>
                <a:cs typeface="Arial"/>
              </a:rPr>
              <a:t>47th </a:t>
            </a:r>
            <a:r>
              <a:rPr sz="2000" spc="90" dirty="0">
                <a:latin typeface="Arial"/>
                <a:cs typeface="Arial"/>
              </a:rPr>
              <a:t>Street, </a:t>
            </a:r>
            <a:r>
              <a:rPr sz="2000" spc="60" dirty="0">
                <a:latin typeface="Arial"/>
                <a:cs typeface="Arial"/>
              </a:rPr>
              <a:t>New </a:t>
            </a:r>
            <a:r>
              <a:rPr sz="2000" spc="65" dirty="0">
                <a:latin typeface="Arial"/>
                <a:cs typeface="Arial"/>
              </a:rPr>
              <a:t>York, </a:t>
            </a:r>
            <a:r>
              <a:rPr sz="2000" spc="-50" dirty="0">
                <a:latin typeface="Arial"/>
                <a:cs typeface="Arial"/>
              </a:rPr>
              <a:t>(212) </a:t>
            </a:r>
            <a:r>
              <a:rPr sz="2000" spc="70" dirty="0">
                <a:latin typeface="Arial"/>
                <a:cs typeface="Arial"/>
              </a:rPr>
              <a:t>912-2500 </a:t>
            </a:r>
            <a:r>
              <a:rPr sz="2000" spc="75" dirty="0">
                <a:solidFill>
                  <a:srgbClr val="0562C1"/>
                </a:solidFill>
                <a:latin typeface="Arial"/>
                <a:cs typeface="Arial"/>
              </a:rPr>
              <a:t> </a:t>
            </a:r>
            <a:r>
              <a:rPr sz="2000" u="sng" spc="125" dirty="0">
                <a:solidFill>
                  <a:srgbClr val="0562C1"/>
                </a:solidFill>
                <a:uFill>
                  <a:solidFill>
                    <a:srgbClr val="0562C1"/>
                  </a:solidFill>
                </a:uFill>
                <a:latin typeface="Arial"/>
                <a:cs typeface="Arial"/>
                <a:hlinkClick r:id="rId4"/>
              </a:rPr>
              <a:t>West</a:t>
            </a:r>
            <a:r>
              <a:rPr sz="2000" u="sng" spc="-15" dirty="0">
                <a:solidFill>
                  <a:srgbClr val="0562C1"/>
                </a:solidFill>
                <a:uFill>
                  <a:solidFill>
                    <a:srgbClr val="0562C1"/>
                  </a:solidFill>
                </a:uFill>
                <a:latin typeface="Arial"/>
                <a:cs typeface="Arial"/>
                <a:hlinkClick r:id="rId4"/>
              </a:rPr>
              <a:t> </a:t>
            </a:r>
            <a:r>
              <a:rPr sz="2000" u="sng" spc="35" dirty="0">
                <a:solidFill>
                  <a:srgbClr val="0562C1"/>
                </a:solidFill>
                <a:uFill>
                  <a:solidFill>
                    <a:srgbClr val="0562C1"/>
                  </a:solidFill>
                </a:uFill>
                <a:latin typeface="Arial"/>
                <a:cs typeface="Arial"/>
                <a:hlinkClick r:id="rId4"/>
              </a:rPr>
              <a:t>Side</a:t>
            </a:r>
            <a:r>
              <a:rPr sz="2000" spc="5" dirty="0">
                <a:solidFill>
                  <a:srgbClr val="0562C1"/>
                </a:solidFill>
                <a:latin typeface="Arial"/>
                <a:cs typeface="Arial"/>
                <a:hlinkClick r:id="rId4"/>
              </a:rPr>
              <a:t> </a:t>
            </a:r>
            <a:r>
              <a:rPr sz="2000" spc="35" dirty="0">
                <a:latin typeface="Arial"/>
                <a:cs typeface="Arial"/>
              </a:rPr>
              <a:t>YMCA</a:t>
            </a:r>
            <a:r>
              <a:rPr sz="2000" spc="-10" dirty="0">
                <a:latin typeface="Arial"/>
                <a:cs typeface="Arial"/>
              </a:rPr>
              <a:t> </a:t>
            </a:r>
            <a:r>
              <a:rPr sz="2000" spc="110" dirty="0">
                <a:latin typeface="Arial"/>
                <a:cs typeface="Arial"/>
              </a:rPr>
              <a:t>5</a:t>
            </a:r>
            <a:r>
              <a:rPr sz="2000" spc="5" dirty="0">
                <a:latin typeface="Arial"/>
                <a:cs typeface="Arial"/>
              </a:rPr>
              <a:t> </a:t>
            </a:r>
            <a:r>
              <a:rPr sz="2000" spc="125" dirty="0">
                <a:latin typeface="Arial"/>
                <a:cs typeface="Arial"/>
              </a:rPr>
              <a:t>West</a:t>
            </a:r>
            <a:r>
              <a:rPr sz="2000" spc="-10" dirty="0">
                <a:latin typeface="Arial"/>
                <a:cs typeface="Arial"/>
              </a:rPr>
              <a:t> </a:t>
            </a:r>
            <a:r>
              <a:rPr sz="2000" spc="135" dirty="0">
                <a:latin typeface="Arial"/>
                <a:cs typeface="Arial"/>
              </a:rPr>
              <a:t>63rd</a:t>
            </a:r>
            <a:r>
              <a:rPr sz="2000" spc="-5" dirty="0">
                <a:latin typeface="Arial"/>
                <a:cs typeface="Arial"/>
              </a:rPr>
              <a:t> </a:t>
            </a:r>
            <a:r>
              <a:rPr sz="2000" spc="90" dirty="0">
                <a:latin typeface="Arial"/>
                <a:cs typeface="Arial"/>
              </a:rPr>
              <a:t>Street,</a:t>
            </a:r>
            <a:r>
              <a:rPr sz="2000" dirty="0">
                <a:latin typeface="Arial"/>
                <a:cs typeface="Arial"/>
              </a:rPr>
              <a:t> </a:t>
            </a:r>
            <a:r>
              <a:rPr sz="2000" spc="60" dirty="0">
                <a:latin typeface="Arial"/>
                <a:cs typeface="Arial"/>
              </a:rPr>
              <a:t>New</a:t>
            </a:r>
            <a:r>
              <a:rPr sz="2000" spc="-15" dirty="0">
                <a:latin typeface="Arial"/>
                <a:cs typeface="Arial"/>
              </a:rPr>
              <a:t> </a:t>
            </a:r>
            <a:r>
              <a:rPr sz="2000" spc="65" dirty="0">
                <a:latin typeface="Arial"/>
                <a:cs typeface="Arial"/>
              </a:rPr>
              <a:t>York,</a:t>
            </a:r>
            <a:r>
              <a:rPr sz="2000" spc="-114" dirty="0">
                <a:latin typeface="Arial"/>
                <a:cs typeface="Arial"/>
              </a:rPr>
              <a:t> </a:t>
            </a:r>
            <a:r>
              <a:rPr sz="2000" spc="-15" dirty="0">
                <a:latin typeface="Arial"/>
                <a:cs typeface="Arial"/>
              </a:rPr>
              <a:t>NY</a:t>
            </a:r>
            <a:r>
              <a:rPr sz="2000" spc="10" dirty="0">
                <a:latin typeface="Arial"/>
                <a:cs typeface="Arial"/>
              </a:rPr>
              <a:t> </a:t>
            </a:r>
            <a:r>
              <a:rPr sz="2000" spc="-50" dirty="0">
                <a:latin typeface="Arial"/>
                <a:cs typeface="Arial"/>
              </a:rPr>
              <a:t>(212)</a:t>
            </a:r>
            <a:r>
              <a:rPr sz="2000" spc="-25" dirty="0">
                <a:latin typeface="Arial"/>
                <a:cs typeface="Arial"/>
              </a:rPr>
              <a:t> </a:t>
            </a:r>
            <a:r>
              <a:rPr sz="2000" spc="80" dirty="0">
                <a:latin typeface="Arial"/>
                <a:cs typeface="Arial"/>
              </a:rPr>
              <a:t>912-2600</a:t>
            </a:r>
            <a:endParaRPr sz="2000">
              <a:latin typeface="Arial"/>
              <a:cs typeface="Arial"/>
            </a:endParaRPr>
          </a:p>
        </p:txBody>
      </p:sp>
      <p:pic>
        <p:nvPicPr>
          <p:cNvPr id="4" name="object 4"/>
          <p:cNvPicPr/>
          <p:nvPr/>
        </p:nvPicPr>
        <p:blipFill>
          <a:blip r:embed="rId5" cstate="print"/>
          <a:stretch>
            <a:fillRect/>
          </a:stretch>
        </p:blipFill>
        <p:spPr>
          <a:xfrm>
            <a:off x="9982200" y="6269735"/>
            <a:ext cx="2066543" cy="423671"/>
          </a:xfrm>
          <a:prstGeom prst="rect">
            <a:avLst/>
          </a:prstGeom>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037332" y="783336"/>
            <a:ext cx="5714999" cy="5999987"/>
          </a:xfrm>
          <a:prstGeom prst="rect">
            <a:avLst/>
          </a:prstGeom>
        </p:spPr>
      </p:pic>
      <p:sp>
        <p:nvSpPr>
          <p:cNvPr id="3" name="object 3"/>
          <p:cNvSpPr txBox="1">
            <a:spLocks noGrp="1"/>
          </p:cNvSpPr>
          <p:nvPr>
            <p:ph type="title"/>
          </p:nvPr>
        </p:nvSpPr>
        <p:spPr>
          <a:xfrm>
            <a:off x="4018946" y="257464"/>
            <a:ext cx="4154170" cy="452120"/>
          </a:xfrm>
          <a:prstGeom prst="rect">
            <a:avLst/>
          </a:prstGeom>
        </p:spPr>
        <p:txBody>
          <a:bodyPr vert="horz" wrap="square" lIns="0" tIns="12065" rIns="0" bIns="0" rtlCol="0">
            <a:spAutoFit/>
          </a:bodyPr>
          <a:lstStyle/>
          <a:p>
            <a:pPr marL="12700">
              <a:lnSpc>
                <a:spcPct val="100000"/>
              </a:lnSpc>
              <a:spcBef>
                <a:spcPts val="95"/>
              </a:spcBef>
            </a:pPr>
            <a:r>
              <a:rPr spc="10" dirty="0"/>
              <a:t>Welcome</a:t>
            </a:r>
            <a:r>
              <a:rPr spc="30" dirty="0"/>
              <a:t> &amp;</a:t>
            </a:r>
            <a:r>
              <a:rPr spc="20" dirty="0"/>
              <a:t> </a:t>
            </a:r>
            <a:r>
              <a:rPr spc="25" dirty="0"/>
              <a:t>Good</a:t>
            </a:r>
            <a:r>
              <a:rPr dirty="0"/>
              <a:t> </a:t>
            </a:r>
            <a:r>
              <a:rPr spc="-55" dirty="0"/>
              <a:t>Luck!</a:t>
            </a:r>
          </a:p>
        </p:txBody>
      </p:sp>
      <p:pic>
        <p:nvPicPr>
          <p:cNvPr id="4" name="object 4"/>
          <p:cNvPicPr/>
          <p:nvPr/>
        </p:nvPicPr>
        <p:blipFill>
          <a:blip r:embed="rId3" cstate="print"/>
          <a:stretch>
            <a:fillRect/>
          </a:stretch>
        </p:blipFill>
        <p:spPr>
          <a:xfrm>
            <a:off x="9982200" y="6269735"/>
            <a:ext cx="2066543" cy="423671"/>
          </a:xfrm>
          <a:prstGeom prst="rect">
            <a:avLst/>
          </a:prstGeom>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4311" y="2792674"/>
            <a:ext cx="4870450" cy="1031240"/>
          </a:xfrm>
          <a:prstGeom prst="rect">
            <a:avLst/>
          </a:prstGeom>
        </p:spPr>
        <p:txBody>
          <a:bodyPr vert="horz" wrap="square" lIns="0" tIns="12700" rIns="0" bIns="0" rtlCol="0">
            <a:spAutoFit/>
          </a:bodyPr>
          <a:lstStyle/>
          <a:p>
            <a:pPr marL="12700">
              <a:lnSpc>
                <a:spcPct val="100000"/>
              </a:lnSpc>
              <a:spcBef>
                <a:spcPts val="100"/>
              </a:spcBef>
            </a:pPr>
            <a:r>
              <a:rPr sz="6600" b="1" spc="-5" dirty="0">
                <a:solidFill>
                  <a:srgbClr val="A10714"/>
                </a:solidFill>
                <a:latin typeface="Arial"/>
                <a:cs typeface="Arial"/>
              </a:rPr>
              <a:t>Contact</a:t>
            </a:r>
            <a:r>
              <a:rPr sz="6600" b="1" spc="-70" dirty="0">
                <a:solidFill>
                  <a:srgbClr val="A10714"/>
                </a:solidFill>
                <a:latin typeface="Arial"/>
                <a:cs typeface="Arial"/>
              </a:rPr>
              <a:t> </a:t>
            </a:r>
            <a:r>
              <a:rPr sz="6600" b="1" dirty="0">
                <a:solidFill>
                  <a:srgbClr val="A10714"/>
                </a:solidFill>
                <a:latin typeface="Arial"/>
                <a:cs typeface="Arial"/>
              </a:rPr>
              <a:t>List</a:t>
            </a:r>
            <a:endParaRPr sz="6600">
              <a:latin typeface="Arial"/>
              <a:cs typeface="Arial"/>
            </a:endParaRPr>
          </a:p>
        </p:txBody>
      </p:sp>
      <p:sp>
        <p:nvSpPr>
          <p:cNvPr id="3" name="object 3"/>
          <p:cNvSpPr/>
          <p:nvPr/>
        </p:nvSpPr>
        <p:spPr>
          <a:xfrm>
            <a:off x="684276" y="303275"/>
            <a:ext cx="2971800" cy="867410"/>
          </a:xfrm>
          <a:custGeom>
            <a:avLst/>
            <a:gdLst/>
            <a:ahLst/>
            <a:cxnLst/>
            <a:rect l="l" t="t" r="r" b="b"/>
            <a:pathLst>
              <a:path w="2971800" h="867410">
                <a:moveTo>
                  <a:pt x="2971800" y="0"/>
                </a:moveTo>
                <a:lnTo>
                  <a:pt x="0" y="0"/>
                </a:lnTo>
                <a:lnTo>
                  <a:pt x="0" y="867155"/>
                </a:lnTo>
                <a:lnTo>
                  <a:pt x="2971800" y="867155"/>
                </a:lnTo>
                <a:lnTo>
                  <a:pt x="2971800" y="0"/>
                </a:lnTo>
                <a:close/>
              </a:path>
            </a:pathLst>
          </a:custGeom>
          <a:solidFill>
            <a:srgbClr val="EEEDEC"/>
          </a:solidFill>
        </p:spPr>
        <p:txBody>
          <a:bodyPr wrap="square" lIns="0" tIns="0" rIns="0" bIns="0" rtlCol="0"/>
          <a:lstStyle/>
          <a:p>
            <a:endParaRPr/>
          </a:p>
        </p:txBody>
      </p:sp>
      <p:sp>
        <p:nvSpPr>
          <p:cNvPr id="4" name="object 4"/>
          <p:cNvSpPr txBox="1"/>
          <p:nvPr/>
        </p:nvSpPr>
        <p:spPr>
          <a:xfrm>
            <a:off x="762853" y="166556"/>
            <a:ext cx="2787015" cy="958215"/>
          </a:xfrm>
          <a:prstGeom prst="rect">
            <a:avLst/>
          </a:prstGeom>
        </p:spPr>
        <p:txBody>
          <a:bodyPr vert="horz" wrap="square" lIns="0" tIns="177165" rIns="0" bIns="0" rtlCol="0">
            <a:spAutoFit/>
          </a:bodyPr>
          <a:lstStyle/>
          <a:p>
            <a:pPr marL="12700" marR="5080">
              <a:lnSpc>
                <a:spcPct val="70000"/>
              </a:lnSpc>
              <a:spcBef>
                <a:spcPts val="1395"/>
              </a:spcBef>
            </a:pPr>
            <a:r>
              <a:rPr sz="3600" b="1" spc="-15" dirty="0">
                <a:solidFill>
                  <a:srgbClr val="A10714"/>
                </a:solidFill>
                <a:latin typeface="Arial"/>
                <a:cs typeface="Arial"/>
              </a:rPr>
              <a:t>Weill</a:t>
            </a:r>
            <a:r>
              <a:rPr sz="3600" b="1" spc="-80" dirty="0">
                <a:solidFill>
                  <a:srgbClr val="A10714"/>
                </a:solidFill>
                <a:latin typeface="Arial"/>
                <a:cs typeface="Arial"/>
              </a:rPr>
              <a:t> </a:t>
            </a:r>
            <a:r>
              <a:rPr sz="3600" b="1" spc="-5" dirty="0">
                <a:solidFill>
                  <a:srgbClr val="A10714"/>
                </a:solidFill>
                <a:latin typeface="Arial"/>
                <a:cs typeface="Arial"/>
              </a:rPr>
              <a:t>Cornell </a:t>
            </a:r>
            <a:r>
              <a:rPr sz="3600" b="1" spc="-985" dirty="0">
                <a:solidFill>
                  <a:srgbClr val="A10714"/>
                </a:solidFill>
                <a:latin typeface="Arial"/>
                <a:cs typeface="Arial"/>
              </a:rPr>
              <a:t> </a:t>
            </a:r>
            <a:r>
              <a:rPr sz="3600" b="1" spc="-5" dirty="0">
                <a:solidFill>
                  <a:srgbClr val="E87721"/>
                </a:solidFill>
                <a:latin typeface="Arial"/>
                <a:cs typeface="Arial"/>
              </a:rPr>
              <a:t>Medicine</a:t>
            </a:r>
            <a:endParaRPr sz="3600">
              <a:latin typeface="Arial"/>
              <a:cs typeface="Arial"/>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49036" y="196984"/>
            <a:ext cx="5656580" cy="452120"/>
          </a:xfrm>
          <a:prstGeom prst="rect">
            <a:avLst/>
          </a:prstGeom>
        </p:spPr>
        <p:txBody>
          <a:bodyPr vert="horz" wrap="square" lIns="0" tIns="12065" rIns="0" bIns="0" rtlCol="0">
            <a:spAutoFit/>
          </a:bodyPr>
          <a:lstStyle/>
          <a:p>
            <a:pPr marL="12700">
              <a:lnSpc>
                <a:spcPct val="100000"/>
              </a:lnSpc>
              <a:spcBef>
                <a:spcPts val="95"/>
              </a:spcBef>
            </a:pPr>
            <a:r>
              <a:rPr spc="-85" dirty="0"/>
              <a:t>Weill</a:t>
            </a:r>
            <a:r>
              <a:rPr spc="35" dirty="0"/>
              <a:t> </a:t>
            </a:r>
            <a:r>
              <a:rPr spc="-25" dirty="0"/>
              <a:t>Cornell</a:t>
            </a:r>
            <a:r>
              <a:rPr spc="45" dirty="0"/>
              <a:t> </a:t>
            </a:r>
            <a:r>
              <a:rPr spc="-30" dirty="0"/>
              <a:t>Medicine</a:t>
            </a:r>
            <a:r>
              <a:rPr spc="20" dirty="0"/>
              <a:t> </a:t>
            </a:r>
            <a:r>
              <a:rPr spc="70" dirty="0"/>
              <a:t>Contacts</a:t>
            </a:r>
          </a:p>
        </p:txBody>
      </p:sp>
      <p:pic>
        <p:nvPicPr>
          <p:cNvPr id="3" name="object 3"/>
          <p:cNvPicPr/>
          <p:nvPr/>
        </p:nvPicPr>
        <p:blipFill>
          <a:blip r:embed="rId2" cstate="print"/>
          <a:stretch>
            <a:fillRect/>
          </a:stretch>
        </p:blipFill>
        <p:spPr>
          <a:xfrm>
            <a:off x="9982200" y="6269735"/>
            <a:ext cx="2066543" cy="423671"/>
          </a:xfrm>
          <a:prstGeom prst="rect">
            <a:avLst/>
          </a:prstGeom>
        </p:spPr>
      </p:pic>
      <p:graphicFrame>
        <p:nvGraphicFramePr>
          <p:cNvPr id="4" name="object 4"/>
          <p:cNvGraphicFramePr>
            <a:graphicFrameLocks noGrp="1"/>
          </p:cNvGraphicFramePr>
          <p:nvPr/>
        </p:nvGraphicFramePr>
        <p:xfrm>
          <a:off x="1109183" y="961330"/>
          <a:ext cx="9961245" cy="5337174"/>
        </p:xfrm>
        <a:graphic>
          <a:graphicData uri="http://schemas.openxmlformats.org/drawingml/2006/table">
            <a:tbl>
              <a:tblPr firstRow="1" bandRow="1">
                <a:tableStyleId>{2D5ABB26-0587-4C30-8999-92F81FD0307C}</a:tableStyleId>
              </a:tblPr>
              <a:tblGrid>
                <a:gridCol w="3060700">
                  <a:extLst>
                    <a:ext uri="{9D8B030D-6E8A-4147-A177-3AD203B41FA5}">
                      <a16:colId xmlns:a16="http://schemas.microsoft.com/office/drawing/2014/main" val="20000"/>
                    </a:ext>
                  </a:extLst>
                </a:gridCol>
                <a:gridCol w="6900545">
                  <a:extLst>
                    <a:ext uri="{9D8B030D-6E8A-4147-A177-3AD203B41FA5}">
                      <a16:colId xmlns:a16="http://schemas.microsoft.com/office/drawing/2014/main" val="20001"/>
                    </a:ext>
                  </a:extLst>
                </a:gridCol>
              </a:tblGrid>
              <a:tr h="308610">
                <a:tc>
                  <a:txBody>
                    <a:bodyPr/>
                    <a:lstStyle/>
                    <a:p>
                      <a:pPr marL="90805">
                        <a:lnSpc>
                          <a:spcPct val="100000"/>
                        </a:lnSpc>
                        <a:spcBef>
                          <a:spcPts val="265"/>
                        </a:spcBef>
                      </a:pPr>
                      <a:r>
                        <a:rPr sz="1400" spc="-10" dirty="0">
                          <a:solidFill>
                            <a:srgbClr val="FFFFFF"/>
                          </a:solidFill>
                          <a:latin typeface="Calibri"/>
                          <a:cs typeface="Calibri"/>
                        </a:rPr>
                        <a:t>Organization</a:t>
                      </a:r>
                      <a:endParaRPr sz="14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A10714"/>
                    </a:solidFill>
                  </a:tcPr>
                </a:tc>
                <a:tc>
                  <a:txBody>
                    <a:bodyPr/>
                    <a:lstStyle/>
                    <a:p>
                      <a:pPr marL="90805">
                        <a:lnSpc>
                          <a:spcPct val="100000"/>
                        </a:lnSpc>
                        <a:spcBef>
                          <a:spcPts val="265"/>
                        </a:spcBef>
                      </a:pPr>
                      <a:r>
                        <a:rPr sz="1400" spc="-10" dirty="0">
                          <a:solidFill>
                            <a:srgbClr val="FFFFFF"/>
                          </a:solidFill>
                          <a:latin typeface="Calibri"/>
                          <a:cs typeface="Calibri"/>
                        </a:rPr>
                        <a:t>Contact</a:t>
                      </a:r>
                      <a:endParaRPr sz="14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A10714"/>
                    </a:solidFill>
                  </a:tcPr>
                </a:tc>
                <a:extLst>
                  <a:ext uri="{0D108BD9-81ED-4DB2-BD59-A6C34878D82A}">
                    <a16:rowId xmlns:a16="http://schemas.microsoft.com/office/drawing/2014/main" val="10000"/>
                  </a:ext>
                </a:extLst>
              </a:tr>
              <a:tr h="731520">
                <a:tc>
                  <a:txBody>
                    <a:bodyPr/>
                    <a:lstStyle/>
                    <a:p>
                      <a:pPr marL="90805">
                        <a:lnSpc>
                          <a:spcPct val="100000"/>
                        </a:lnSpc>
                        <a:spcBef>
                          <a:spcPts val="265"/>
                        </a:spcBef>
                      </a:pPr>
                      <a:r>
                        <a:rPr sz="1400" spc="-5" dirty="0">
                          <a:latin typeface="Calibri"/>
                          <a:cs typeface="Calibri"/>
                        </a:rPr>
                        <a:t>Office</a:t>
                      </a:r>
                      <a:r>
                        <a:rPr sz="1400" spc="-35" dirty="0">
                          <a:latin typeface="Calibri"/>
                          <a:cs typeface="Calibri"/>
                        </a:rPr>
                        <a:t> </a:t>
                      </a:r>
                      <a:r>
                        <a:rPr sz="1400" dirty="0">
                          <a:latin typeface="Calibri"/>
                          <a:cs typeface="Calibri"/>
                        </a:rPr>
                        <a:t>of</a:t>
                      </a:r>
                      <a:r>
                        <a:rPr sz="1400" spc="-25" dirty="0">
                          <a:latin typeface="Calibri"/>
                          <a:cs typeface="Calibri"/>
                        </a:rPr>
                        <a:t> </a:t>
                      </a:r>
                      <a:r>
                        <a:rPr sz="1400" spc="-10" dirty="0">
                          <a:latin typeface="Calibri"/>
                          <a:cs typeface="Calibri"/>
                        </a:rPr>
                        <a:t>Postdoctoral</a:t>
                      </a:r>
                      <a:r>
                        <a:rPr sz="1400" spc="-25" dirty="0">
                          <a:latin typeface="Calibri"/>
                          <a:cs typeface="Calibri"/>
                        </a:rPr>
                        <a:t> </a:t>
                      </a:r>
                      <a:r>
                        <a:rPr sz="1400" spc="-10" dirty="0">
                          <a:latin typeface="Calibri"/>
                          <a:cs typeface="Calibri"/>
                        </a:rPr>
                        <a:t>Affairs</a:t>
                      </a:r>
                      <a:endParaRPr sz="1400">
                        <a:latin typeface="Calibri"/>
                        <a:cs typeface="Calibri"/>
                      </a:endParaRPr>
                    </a:p>
                  </a:txBody>
                  <a:tcPr marL="0" marR="0" marT="3365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FCCCC"/>
                    </a:solidFill>
                  </a:tcPr>
                </a:tc>
                <a:tc>
                  <a:txBody>
                    <a:bodyPr/>
                    <a:lstStyle/>
                    <a:p>
                      <a:pPr marL="90805" marR="3447415" indent="-635">
                        <a:lnSpc>
                          <a:spcPct val="98900"/>
                        </a:lnSpc>
                        <a:spcBef>
                          <a:spcPts val="285"/>
                        </a:spcBef>
                      </a:pPr>
                      <a:r>
                        <a:rPr sz="1400" spc="-15" dirty="0">
                          <a:latin typeface="Calibri"/>
                          <a:cs typeface="Calibri"/>
                        </a:rPr>
                        <a:t>Web:</a:t>
                      </a:r>
                      <a:r>
                        <a:rPr sz="1400" spc="340" dirty="0">
                          <a:latin typeface="Calibri"/>
                          <a:cs typeface="Calibri"/>
                        </a:rPr>
                        <a:t> </a:t>
                      </a:r>
                      <a:r>
                        <a:rPr sz="1400" u="sng" spc="-5" dirty="0">
                          <a:solidFill>
                            <a:srgbClr val="0562C1"/>
                          </a:solidFill>
                          <a:uFill>
                            <a:solidFill>
                              <a:srgbClr val="0562C1"/>
                            </a:solidFill>
                          </a:uFill>
                          <a:latin typeface="Calibri"/>
                          <a:cs typeface="Calibri"/>
                          <a:hlinkClick r:id="rId3"/>
                        </a:rPr>
                        <a:t>http://weill.cornell.edu/postdocs/ </a:t>
                      </a:r>
                      <a:r>
                        <a:rPr sz="1400" dirty="0">
                          <a:solidFill>
                            <a:srgbClr val="0562C1"/>
                          </a:solidFill>
                          <a:latin typeface="Calibri"/>
                          <a:cs typeface="Calibri"/>
                        </a:rPr>
                        <a:t> </a:t>
                      </a:r>
                      <a:r>
                        <a:rPr sz="1400" spc="-5" dirty="0">
                          <a:latin typeface="Calibri"/>
                          <a:cs typeface="Calibri"/>
                        </a:rPr>
                        <a:t>Email:</a:t>
                      </a:r>
                      <a:r>
                        <a:rPr sz="1400" dirty="0">
                          <a:latin typeface="Calibri"/>
                          <a:cs typeface="Calibri"/>
                        </a:rPr>
                        <a:t> </a:t>
                      </a:r>
                      <a:r>
                        <a:rPr sz="1400" u="sng" spc="60" dirty="0">
                          <a:solidFill>
                            <a:srgbClr val="0562C1"/>
                          </a:solidFill>
                          <a:uFill>
                            <a:solidFill>
                              <a:srgbClr val="0562C1"/>
                            </a:solidFill>
                          </a:uFill>
                          <a:latin typeface="Arial"/>
                          <a:cs typeface="Arial"/>
                          <a:hlinkClick r:id="rId4"/>
                        </a:rPr>
                        <a:t>postdocaffairs@med.cornell.edu </a:t>
                      </a:r>
                      <a:r>
                        <a:rPr sz="1400" spc="65" dirty="0">
                          <a:solidFill>
                            <a:srgbClr val="0562C1"/>
                          </a:solidFill>
                          <a:latin typeface="Arial"/>
                          <a:cs typeface="Arial"/>
                        </a:rPr>
                        <a:t> </a:t>
                      </a:r>
                      <a:r>
                        <a:rPr sz="1400" spc="-10" dirty="0">
                          <a:latin typeface="Calibri"/>
                          <a:cs typeface="Calibri"/>
                        </a:rPr>
                        <a:t>In-person: </a:t>
                      </a:r>
                      <a:r>
                        <a:rPr sz="1400" dirty="0">
                          <a:latin typeface="Arial"/>
                          <a:cs typeface="Arial"/>
                        </a:rPr>
                        <a:t>1300</a:t>
                      </a:r>
                      <a:r>
                        <a:rPr sz="1400" spc="20" dirty="0">
                          <a:latin typeface="Arial"/>
                          <a:cs typeface="Arial"/>
                        </a:rPr>
                        <a:t> </a:t>
                      </a:r>
                      <a:r>
                        <a:rPr sz="1400" spc="65" dirty="0">
                          <a:latin typeface="Arial"/>
                          <a:cs typeface="Arial"/>
                        </a:rPr>
                        <a:t>York</a:t>
                      </a:r>
                      <a:r>
                        <a:rPr sz="1400" dirty="0">
                          <a:latin typeface="Arial"/>
                          <a:cs typeface="Arial"/>
                        </a:rPr>
                        <a:t> </a:t>
                      </a:r>
                      <a:r>
                        <a:rPr sz="1400" spc="50" dirty="0">
                          <a:latin typeface="Arial"/>
                          <a:cs typeface="Arial"/>
                        </a:rPr>
                        <a:t>Avenue,</a:t>
                      </a:r>
                      <a:r>
                        <a:rPr sz="1400" dirty="0">
                          <a:latin typeface="Arial"/>
                          <a:cs typeface="Arial"/>
                        </a:rPr>
                        <a:t> </a:t>
                      </a:r>
                      <a:r>
                        <a:rPr sz="1400" spc="45" dirty="0">
                          <a:latin typeface="Arial"/>
                          <a:cs typeface="Arial"/>
                        </a:rPr>
                        <a:t>Suite</a:t>
                      </a:r>
                      <a:r>
                        <a:rPr sz="1400" spc="10" dirty="0">
                          <a:latin typeface="Arial"/>
                          <a:cs typeface="Arial"/>
                        </a:rPr>
                        <a:t> </a:t>
                      </a:r>
                      <a:r>
                        <a:rPr sz="1400" spc="-60" dirty="0">
                          <a:latin typeface="Arial"/>
                          <a:cs typeface="Arial"/>
                        </a:rPr>
                        <a:t>A-131</a:t>
                      </a:r>
                      <a:endParaRPr sz="1400">
                        <a:latin typeface="Arial"/>
                        <a:cs typeface="Arial"/>
                      </a:endParaRPr>
                    </a:p>
                  </a:txBody>
                  <a:tcPr marL="0" marR="0" marT="3619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FCCCC"/>
                    </a:solidFill>
                  </a:tcPr>
                </a:tc>
                <a:extLst>
                  <a:ext uri="{0D108BD9-81ED-4DB2-BD59-A6C34878D82A}">
                    <a16:rowId xmlns:a16="http://schemas.microsoft.com/office/drawing/2014/main" val="10001"/>
                  </a:ext>
                </a:extLst>
              </a:tr>
              <a:tr h="1157605">
                <a:tc>
                  <a:txBody>
                    <a:bodyPr/>
                    <a:lstStyle/>
                    <a:p>
                      <a:pPr marL="91440">
                        <a:lnSpc>
                          <a:spcPct val="100000"/>
                        </a:lnSpc>
                        <a:spcBef>
                          <a:spcPts val="265"/>
                        </a:spcBef>
                      </a:pPr>
                      <a:r>
                        <a:rPr sz="1400" spc="-10" dirty="0">
                          <a:latin typeface="Calibri"/>
                          <a:cs typeface="Calibri"/>
                        </a:rPr>
                        <a:t>Information</a:t>
                      </a:r>
                      <a:r>
                        <a:rPr sz="1400" spc="-25" dirty="0">
                          <a:latin typeface="Calibri"/>
                          <a:cs typeface="Calibri"/>
                        </a:rPr>
                        <a:t> </a:t>
                      </a:r>
                      <a:r>
                        <a:rPr sz="1400" spc="-15" dirty="0">
                          <a:latin typeface="Calibri"/>
                          <a:cs typeface="Calibri"/>
                        </a:rPr>
                        <a:t>Technologies</a:t>
                      </a:r>
                      <a:r>
                        <a:rPr sz="1400" spc="10" dirty="0">
                          <a:latin typeface="Calibri"/>
                          <a:cs typeface="Calibri"/>
                        </a:rPr>
                        <a:t> </a:t>
                      </a:r>
                      <a:r>
                        <a:rPr sz="1400" dirty="0">
                          <a:latin typeface="Calibri"/>
                          <a:cs typeface="Calibri"/>
                        </a:rPr>
                        <a:t>&amp;</a:t>
                      </a:r>
                      <a:r>
                        <a:rPr sz="1400" spc="-10" dirty="0">
                          <a:latin typeface="Calibri"/>
                          <a:cs typeface="Calibri"/>
                        </a:rPr>
                        <a:t> </a:t>
                      </a:r>
                      <a:r>
                        <a:rPr sz="1400" spc="-5" dirty="0">
                          <a:latin typeface="Calibri"/>
                          <a:cs typeface="Calibri"/>
                        </a:rPr>
                        <a:t>Services</a:t>
                      </a:r>
                      <a:endParaRPr sz="14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FE7E7"/>
                    </a:solidFill>
                  </a:tcPr>
                </a:tc>
                <a:tc>
                  <a:txBody>
                    <a:bodyPr/>
                    <a:lstStyle/>
                    <a:p>
                      <a:pPr marL="91440">
                        <a:lnSpc>
                          <a:spcPct val="100000"/>
                        </a:lnSpc>
                        <a:spcBef>
                          <a:spcPts val="265"/>
                        </a:spcBef>
                      </a:pPr>
                      <a:r>
                        <a:rPr sz="1400" spc="-15" dirty="0">
                          <a:latin typeface="Calibri"/>
                          <a:cs typeface="Calibri"/>
                        </a:rPr>
                        <a:t>Web:</a:t>
                      </a:r>
                      <a:r>
                        <a:rPr sz="1400" spc="20" dirty="0">
                          <a:latin typeface="Calibri"/>
                          <a:cs typeface="Calibri"/>
                        </a:rPr>
                        <a:t> </a:t>
                      </a:r>
                      <a:r>
                        <a:rPr sz="1400" u="sng" spc="-10" dirty="0">
                          <a:solidFill>
                            <a:srgbClr val="0562C1"/>
                          </a:solidFill>
                          <a:uFill>
                            <a:solidFill>
                              <a:srgbClr val="0562C1"/>
                            </a:solidFill>
                          </a:uFill>
                          <a:latin typeface="Calibri"/>
                          <a:cs typeface="Calibri"/>
                          <a:hlinkClick r:id="rId5"/>
                        </a:rPr>
                        <a:t>https://its.weill.cornell.edu/</a:t>
                      </a:r>
                      <a:endParaRPr sz="1400">
                        <a:latin typeface="Calibri"/>
                        <a:cs typeface="Calibri"/>
                      </a:endParaRPr>
                    </a:p>
                    <a:p>
                      <a:pPr marL="90805" marR="2949575">
                        <a:lnSpc>
                          <a:spcPct val="100000"/>
                        </a:lnSpc>
                      </a:pPr>
                      <a:r>
                        <a:rPr sz="1400" spc="-5" dirty="0">
                          <a:latin typeface="Calibri"/>
                          <a:cs typeface="Calibri"/>
                        </a:rPr>
                        <a:t>Online</a:t>
                      </a:r>
                      <a:r>
                        <a:rPr sz="1400" spc="60" dirty="0">
                          <a:latin typeface="Calibri"/>
                          <a:cs typeface="Calibri"/>
                        </a:rPr>
                        <a:t> </a:t>
                      </a:r>
                      <a:r>
                        <a:rPr sz="1400" spc="-10" dirty="0">
                          <a:latin typeface="Calibri"/>
                          <a:cs typeface="Calibri"/>
                        </a:rPr>
                        <a:t>Requests:</a:t>
                      </a:r>
                      <a:r>
                        <a:rPr sz="1400" spc="50" dirty="0">
                          <a:latin typeface="Calibri"/>
                          <a:cs typeface="Calibri"/>
                        </a:rPr>
                        <a:t> </a:t>
                      </a:r>
                      <a:r>
                        <a:rPr sz="1400" u="sng" spc="-10" dirty="0">
                          <a:solidFill>
                            <a:srgbClr val="0562C1"/>
                          </a:solidFill>
                          <a:uFill>
                            <a:solidFill>
                              <a:srgbClr val="0562C1"/>
                            </a:solidFill>
                          </a:uFill>
                          <a:latin typeface="Calibri"/>
                          <a:cs typeface="Calibri"/>
                          <a:hlinkClick r:id="rId6"/>
                        </a:rPr>
                        <a:t>http://myhelpdesk.weill.cornell.edu </a:t>
                      </a:r>
                      <a:r>
                        <a:rPr sz="1400" spc="-300" dirty="0">
                          <a:solidFill>
                            <a:srgbClr val="0562C1"/>
                          </a:solidFill>
                          <a:latin typeface="Calibri"/>
                          <a:cs typeface="Calibri"/>
                        </a:rPr>
                        <a:t> </a:t>
                      </a:r>
                      <a:r>
                        <a:rPr sz="1400" spc="-5" dirty="0">
                          <a:latin typeface="Calibri"/>
                          <a:cs typeface="Calibri"/>
                        </a:rPr>
                        <a:t>Email: </a:t>
                      </a:r>
                      <a:r>
                        <a:rPr sz="1400" u="sng" spc="-5" dirty="0">
                          <a:solidFill>
                            <a:srgbClr val="0562C1"/>
                          </a:solidFill>
                          <a:uFill>
                            <a:solidFill>
                              <a:srgbClr val="0562C1"/>
                            </a:solidFill>
                          </a:uFill>
                          <a:latin typeface="Calibri"/>
                          <a:cs typeface="Calibri"/>
                          <a:hlinkClick r:id="rId7"/>
                        </a:rPr>
                        <a:t>support@med.cornell.edu</a:t>
                      </a:r>
                      <a:endParaRPr sz="1400">
                        <a:latin typeface="Calibri"/>
                        <a:cs typeface="Calibri"/>
                      </a:endParaRPr>
                    </a:p>
                    <a:p>
                      <a:pPr marL="90805">
                        <a:lnSpc>
                          <a:spcPct val="100000"/>
                        </a:lnSpc>
                      </a:pPr>
                      <a:r>
                        <a:rPr sz="1400" spc="-5" dirty="0">
                          <a:latin typeface="Calibri"/>
                          <a:cs typeface="Calibri"/>
                        </a:rPr>
                        <a:t>Phone:</a:t>
                      </a:r>
                      <a:r>
                        <a:rPr sz="1400" spc="-25" dirty="0">
                          <a:latin typeface="Calibri"/>
                          <a:cs typeface="Calibri"/>
                        </a:rPr>
                        <a:t> </a:t>
                      </a:r>
                      <a:r>
                        <a:rPr sz="1400" spc="-5" dirty="0">
                          <a:latin typeface="Calibri"/>
                          <a:cs typeface="Calibri"/>
                        </a:rPr>
                        <a:t>212-746-4878</a:t>
                      </a:r>
                      <a:endParaRPr sz="1400">
                        <a:latin typeface="Calibri"/>
                        <a:cs typeface="Calibri"/>
                      </a:endParaRPr>
                    </a:p>
                    <a:p>
                      <a:pPr marL="91440">
                        <a:lnSpc>
                          <a:spcPct val="100000"/>
                        </a:lnSpc>
                      </a:pPr>
                      <a:r>
                        <a:rPr sz="1400" spc="-10" dirty="0">
                          <a:latin typeface="Calibri"/>
                          <a:cs typeface="Calibri"/>
                        </a:rPr>
                        <a:t>In-person:</a:t>
                      </a:r>
                      <a:r>
                        <a:rPr sz="1400" spc="-5" dirty="0">
                          <a:latin typeface="Calibri"/>
                          <a:cs typeface="Calibri"/>
                        </a:rPr>
                        <a:t> SMARTDesk</a:t>
                      </a:r>
                      <a:r>
                        <a:rPr sz="1400" spc="-15" dirty="0">
                          <a:latin typeface="Calibri"/>
                          <a:cs typeface="Calibri"/>
                        </a:rPr>
                        <a:t> </a:t>
                      </a:r>
                      <a:r>
                        <a:rPr sz="1400" dirty="0">
                          <a:latin typeface="Calibri"/>
                          <a:cs typeface="Calibri"/>
                        </a:rPr>
                        <a:t>in</a:t>
                      </a:r>
                      <a:r>
                        <a:rPr sz="1400" spc="10" dirty="0">
                          <a:latin typeface="Calibri"/>
                          <a:cs typeface="Calibri"/>
                        </a:rPr>
                        <a:t> </a:t>
                      </a:r>
                      <a:r>
                        <a:rPr sz="1400" spc="-5" dirty="0">
                          <a:latin typeface="Calibri"/>
                          <a:cs typeface="Calibri"/>
                        </a:rPr>
                        <a:t>the</a:t>
                      </a:r>
                      <a:r>
                        <a:rPr sz="1400" spc="5" dirty="0">
                          <a:latin typeface="Calibri"/>
                          <a:cs typeface="Calibri"/>
                        </a:rPr>
                        <a:t> </a:t>
                      </a:r>
                      <a:r>
                        <a:rPr sz="1400" spc="-5" dirty="0">
                          <a:latin typeface="Calibri"/>
                          <a:cs typeface="Calibri"/>
                        </a:rPr>
                        <a:t>Library</a:t>
                      </a:r>
                      <a:r>
                        <a:rPr sz="1400" dirty="0">
                          <a:latin typeface="Calibri"/>
                          <a:cs typeface="Calibri"/>
                        </a:rPr>
                        <a:t> </a:t>
                      </a:r>
                      <a:r>
                        <a:rPr sz="1400" spc="-5" dirty="0">
                          <a:latin typeface="Calibri"/>
                          <a:cs typeface="Calibri"/>
                        </a:rPr>
                        <a:t>Commons </a:t>
                      </a:r>
                      <a:r>
                        <a:rPr sz="1400" spc="-10" dirty="0">
                          <a:latin typeface="Calibri"/>
                          <a:cs typeface="Calibri"/>
                        </a:rPr>
                        <a:t>at</a:t>
                      </a:r>
                      <a:r>
                        <a:rPr sz="1400" spc="10" dirty="0">
                          <a:latin typeface="Calibri"/>
                          <a:cs typeface="Calibri"/>
                        </a:rPr>
                        <a:t> </a:t>
                      </a:r>
                      <a:r>
                        <a:rPr sz="1400" spc="-5" dirty="0">
                          <a:latin typeface="Calibri"/>
                          <a:cs typeface="Calibri"/>
                        </a:rPr>
                        <a:t>1300</a:t>
                      </a:r>
                      <a:r>
                        <a:rPr sz="1400" spc="10" dirty="0">
                          <a:latin typeface="Calibri"/>
                          <a:cs typeface="Calibri"/>
                        </a:rPr>
                        <a:t> </a:t>
                      </a:r>
                      <a:r>
                        <a:rPr sz="1400" spc="-30" dirty="0">
                          <a:latin typeface="Calibri"/>
                          <a:cs typeface="Calibri"/>
                        </a:rPr>
                        <a:t>York</a:t>
                      </a:r>
                      <a:r>
                        <a:rPr sz="1400" spc="-5" dirty="0">
                          <a:latin typeface="Calibri"/>
                          <a:cs typeface="Calibri"/>
                        </a:rPr>
                        <a:t> </a:t>
                      </a:r>
                      <a:r>
                        <a:rPr sz="1400" spc="-15" dirty="0">
                          <a:latin typeface="Calibri"/>
                          <a:cs typeface="Calibri"/>
                        </a:rPr>
                        <a:t>Ave</a:t>
                      </a:r>
                      <a:endParaRPr sz="14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FE7E7"/>
                    </a:solidFill>
                  </a:tcPr>
                </a:tc>
                <a:extLst>
                  <a:ext uri="{0D108BD9-81ED-4DB2-BD59-A6C34878D82A}">
                    <a16:rowId xmlns:a16="http://schemas.microsoft.com/office/drawing/2014/main" val="10002"/>
                  </a:ext>
                </a:extLst>
              </a:tr>
              <a:tr h="944880">
                <a:tc>
                  <a:txBody>
                    <a:bodyPr/>
                    <a:lstStyle/>
                    <a:p>
                      <a:pPr marL="91440">
                        <a:lnSpc>
                          <a:spcPct val="100000"/>
                        </a:lnSpc>
                        <a:spcBef>
                          <a:spcPts val="265"/>
                        </a:spcBef>
                      </a:pPr>
                      <a:r>
                        <a:rPr sz="1400" spc="-5" dirty="0">
                          <a:latin typeface="Calibri"/>
                          <a:cs typeface="Calibri"/>
                        </a:rPr>
                        <a:t>Human</a:t>
                      </a:r>
                      <a:r>
                        <a:rPr sz="1400" spc="-25" dirty="0">
                          <a:latin typeface="Calibri"/>
                          <a:cs typeface="Calibri"/>
                        </a:rPr>
                        <a:t> </a:t>
                      </a:r>
                      <a:r>
                        <a:rPr sz="1400" spc="-10" dirty="0">
                          <a:latin typeface="Calibri"/>
                          <a:cs typeface="Calibri"/>
                        </a:rPr>
                        <a:t>Resources</a:t>
                      </a:r>
                      <a:endParaRPr sz="14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FE7E7"/>
                    </a:solidFill>
                  </a:tcPr>
                </a:tc>
                <a:tc>
                  <a:txBody>
                    <a:bodyPr/>
                    <a:lstStyle/>
                    <a:p>
                      <a:pPr marL="91440">
                        <a:lnSpc>
                          <a:spcPct val="100000"/>
                        </a:lnSpc>
                        <a:spcBef>
                          <a:spcPts val="265"/>
                        </a:spcBef>
                      </a:pPr>
                      <a:r>
                        <a:rPr sz="1400" spc="-15" dirty="0">
                          <a:latin typeface="Calibri"/>
                          <a:cs typeface="Calibri"/>
                        </a:rPr>
                        <a:t>Web:</a:t>
                      </a:r>
                      <a:r>
                        <a:rPr sz="1400" spc="20" dirty="0">
                          <a:latin typeface="Calibri"/>
                          <a:cs typeface="Calibri"/>
                        </a:rPr>
                        <a:t> </a:t>
                      </a:r>
                      <a:r>
                        <a:rPr sz="1400" u="sng" spc="-10" dirty="0">
                          <a:solidFill>
                            <a:srgbClr val="0562C1"/>
                          </a:solidFill>
                          <a:uFill>
                            <a:solidFill>
                              <a:srgbClr val="0562C1"/>
                            </a:solidFill>
                          </a:uFill>
                          <a:latin typeface="Calibri"/>
                          <a:cs typeface="Calibri"/>
                          <a:hlinkClick r:id="rId8"/>
                        </a:rPr>
                        <a:t>http://intranet.med.cornell.edu</a:t>
                      </a:r>
                      <a:endParaRPr sz="1400">
                        <a:latin typeface="Calibri"/>
                        <a:cs typeface="Calibri"/>
                      </a:endParaRPr>
                    </a:p>
                    <a:p>
                      <a:pPr marL="90805" marR="3519804">
                        <a:lnSpc>
                          <a:spcPct val="100000"/>
                        </a:lnSpc>
                      </a:pPr>
                      <a:r>
                        <a:rPr sz="1400" spc="-5" dirty="0">
                          <a:latin typeface="Calibri"/>
                          <a:cs typeface="Calibri"/>
                        </a:rPr>
                        <a:t>Online</a:t>
                      </a:r>
                      <a:r>
                        <a:rPr sz="1400" spc="45" dirty="0">
                          <a:latin typeface="Calibri"/>
                          <a:cs typeface="Calibri"/>
                        </a:rPr>
                        <a:t> </a:t>
                      </a:r>
                      <a:r>
                        <a:rPr sz="1400" spc="-10" dirty="0">
                          <a:latin typeface="Calibri"/>
                          <a:cs typeface="Calibri"/>
                        </a:rPr>
                        <a:t>Requests:</a:t>
                      </a:r>
                      <a:r>
                        <a:rPr sz="1400" spc="35" dirty="0">
                          <a:latin typeface="Calibri"/>
                          <a:cs typeface="Calibri"/>
                        </a:rPr>
                        <a:t> </a:t>
                      </a:r>
                      <a:r>
                        <a:rPr sz="1400" u="sng" spc="-10" dirty="0">
                          <a:solidFill>
                            <a:srgbClr val="0562C1"/>
                          </a:solidFill>
                          <a:uFill>
                            <a:solidFill>
                              <a:srgbClr val="0562C1"/>
                            </a:solidFill>
                          </a:uFill>
                          <a:latin typeface="Calibri"/>
                          <a:cs typeface="Calibri"/>
                          <a:hlinkClick r:id="rId9"/>
                        </a:rPr>
                        <a:t>http://hrsc.weill.cornell.edu </a:t>
                      </a:r>
                      <a:r>
                        <a:rPr sz="1400" spc="-305" dirty="0">
                          <a:solidFill>
                            <a:srgbClr val="0562C1"/>
                          </a:solidFill>
                          <a:latin typeface="Calibri"/>
                          <a:cs typeface="Calibri"/>
                        </a:rPr>
                        <a:t> </a:t>
                      </a:r>
                      <a:r>
                        <a:rPr sz="1400" spc="-5" dirty="0">
                          <a:latin typeface="Calibri"/>
                          <a:cs typeface="Calibri"/>
                        </a:rPr>
                        <a:t>Email: </a:t>
                      </a:r>
                      <a:r>
                        <a:rPr sz="1400" u="sng" spc="-5" dirty="0">
                          <a:solidFill>
                            <a:srgbClr val="0562C1"/>
                          </a:solidFill>
                          <a:uFill>
                            <a:solidFill>
                              <a:srgbClr val="0562C1"/>
                            </a:solidFill>
                          </a:uFill>
                          <a:latin typeface="Calibri"/>
                          <a:cs typeface="Calibri"/>
                          <a:hlinkClick r:id="rId10"/>
                        </a:rPr>
                        <a:t>hrsc@med.cornell.edu</a:t>
                      </a:r>
                      <a:endParaRPr sz="1400">
                        <a:latin typeface="Calibri"/>
                        <a:cs typeface="Calibri"/>
                      </a:endParaRPr>
                    </a:p>
                    <a:p>
                      <a:pPr marL="90805">
                        <a:lnSpc>
                          <a:spcPct val="100000"/>
                        </a:lnSpc>
                      </a:pPr>
                      <a:r>
                        <a:rPr sz="1400" spc="-5" dirty="0">
                          <a:latin typeface="Calibri"/>
                          <a:cs typeface="Calibri"/>
                        </a:rPr>
                        <a:t>Phone:</a:t>
                      </a:r>
                      <a:r>
                        <a:rPr sz="1400" spc="-25" dirty="0">
                          <a:latin typeface="Calibri"/>
                          <a:cs typeface="Calibri"/>
                        </a:rPr>
                        <a:t> </a:t>
                      </a:r>
                      <a:r>
                        <a:rPr sz="1400" spc="-5" dirty="0">
                          <a:latin typeface="Calibri"/>
                          <a:cs typeface="Calibri"/>
                        </a:rPr>
                        <a:t>646-962-9247</a:t>
                      </a:r>
                      <a:endParaRPr sz="14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FE7E7"/>
                    </a:solidFill>
                  </a:tcPr>
                </a:tc>
                <a:extLst>
                  <a:ext uri="{0D108BD9-81ED-4DB2-BD59-A6C34878D82A}">
                    <a16:rowId xmlns:a16="http://schemas.microsoft.com/office/drawing/2014/main" val="10003"/>
                  </a:ext>
                </a:extLst>
              </a:tr>
              <a:tr h="731520">
                <a:tc>
                  <a:txBody>
                    <a:bodyPr/>
                    <a:lstStyle/>
                    <a:p>
                      <a:pPr marL="91440">
                        <a:lnSpc>
                          <a:spcPct val="100000"/>
                        </a:lnSpc>
                        <a:spcBef>
                          <a:spcPts val="265"/>
                        </a:spcBef>
                      </a:pPr>
                      <a:r>
                        <a:rPr sz="1400" spc="-5" dirty="0">
                          <a:latin typeface="Calibri"/>
                          <a:cs typeface="Calibri"/>
                        </a:rPr>
                        <a:t>Housing</a:t>
                      </a:r>
                      <a:endParaRPr sz="14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FE7E7"/>
                    </a:solidFill>
                  </a:tcPr>
                </a:tc>
                <a:tc>
                  <a:txBody>
                    <a:bodyPr/>
                    <a:lstStyle/>
                    <a:p>
                      <a:pPr marL="91440">
                        <a:lnSpc>
                          <a:spcPct val="100000"/>
                        </a:lnSpc>
                        <a:spcBef>
                          <a:spcPts val="265"/>
                        </a:spcBef>
                      </a:pPr>
                      <a:r>
                        <a:rPr sz="1400" spc="-15" dirty="0">
                          <a:latin typeface="Calibri"/>
                          <a:cs typeface="Calibri"/>
                        </a:rPr>
                        <a:t>Web:</a:t>
                      </a:r>
                      <a:r>
                        <a:rPr sz="1400" spc="-5" dirty="0">
                          <a:latin typeface="Calibri"/>
                          <a:cs typeface="Calibri"/>
                        </a:rPr>
                        <a:t> </a:t>
                      </a:r>
                      <a:r>
                        <a:rPr sz="1400" u="sng" spc="-5" dirty="0">
                          <a:solidFill>
                            <a:srgbClr val="0562C1"/>
                          </a:solidFill>
                          <a:uFill>
                            <a:solidFill>
                              <a:srgbClr val="0562C1"/>
                            </a:solidFill>
                          </a:uFill>
                          <a:latin typeface="Calibri"/>
                          <a:cs typeface="Calibri"/>
                          <a:hlinkClick r:id="rId11"/>
                        </a:rPr>
                        <a:t>http://weill.cornell.edu/housing/</a:t>
                      </a:r>
                      <a:endParaRPr sz="1400">
                        <a:latin typeface="Calibri"/>
                        <a:cs typeface="Calibri"/>
                      </a:endParaRPr>
                    </a:p>
                    <a:p>
                      <a:pPr marL="90805" marR="3295015">
                        <a:lnSpc>
                          <a:spcPct val="100000"/>
                        </a:lnSpc>
                      </a:pPr>
                      <a:r>
                        <a:rPr sz="1400" spc="-5" dirty="0">
                          <a:latin typeface="Calibri"/>
                          <a:cs typeface="Calibri"/>
                        </a:rPr>
                        <a:t>Email: </a:t>
                      </a:r>
                      <a:r>
                        <a:rPr sz="1400" u="sng" spc="-5" dirty="0">
                          <a:solidFill>
                            <a:srgbClr val="0562C1"/>
                          </a:solidFill>
                          <a:uFill>
                            <a:solidFill>
                              <a:srgbClr val="0562C1"/>
                            </a:solidFill>
                          </a:uFill>
                          <a:latin typeface="Calibri"/>
                          <a:cs typeface="Calibri"/>
                          <a:hlinkClick r:id="rId12"/>
                        </a:rPr>
                        <a:t>academic-staff-housing@med.cornell.edu </a:t>
                      </a:r>
                      <a:r>
                        <a:rPr sz="1400" spc="-305" dirty="0">
                          <a:solidFill>
                            <a:srgbClr val="0562C1"/>
                          </a:solidFill>
                          <a:latin typeface="Calibri"/>
                          <a:cs typeface="Calibri"/>
                        </a:rPr>
                        <a:t> </a:t>
                      </a:r>
                      <a:r>
                        <a:rPr sz="1400" spc="-5" dirty="0">
                          <a:latin typeface="Calibri"/>
                          <a:cs typeface="Calibri"/>
                        </a:rPr>
                        <a:t>Phone: 212-746-1001</a:t>
                      </a:r>
                      <a:endParaRPr sz="14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FE7E7"/>
                    </a:solidFill>
                  </a:tcPr>
                </a:tc>
                <a:extLst>
                  <a:ext uri="{0D108BD9-81ED-4DB2-BD59-A6C34878D82A}">
                    <a16:rowId xmlns:a16="http://schemas.microsoft.com/office/drawing/2014/main" val="10004"/>
                  </a:ext>
                </a:extLst>
              </a:tr>
              <a:tr h="944880">
                <a:tc>
                  <a:txBody>
                    <a:bodyPr/>
                    <a:lstStyle/>
                    <a:p>
                      <a:pPr marL="91440">
                        <a:lnSpc>
                          <a:spcPct val="100000"/>
                        </a:lnSpc>
                        <a:spcBef>
                          <a:spcPts val="265"/>
                        </a:spcBef>
                      </a:pPr>
                      <a:r>
                        <a:rPr sz="1400" spc="-10" dirty="0">
                          <a:latin typeface="Calibri"/>
                          <a:cs typeface="Calibri"/>
                        </a:rPr>
                        <a:t>Environmental</a:t>
                      </a:r>
                      <a:r>
                        <a:rPr sz="1400" spc="10" dirty="0">
                          <a:latin typeface="Calibri"/>
                          <a:cs typeface="Calibri"/>
                        </a:rPr>
                        <a:t> </a:t>
                      </a:r>
                      <a:r>
                        <a:rPr sz="1400" dirty="0">
                          <a:latin typeface="Calibri"/>
                          <a:cs typeface="Calibri"/>
                        </a:rPr>
                        <a:t>Health</a:t>
                      </a:r>
                      <a:r>
                        <a:rPr sz="1400" spc="-10" dirty="0">
                          <a:latin typeface="Calibri"/>
                          <a:cs typeface="Calibri"/>
                        </a:rPr>
                        <a:t> </a:t>
                      </a:r>
                      <a:r>
                        <a:rPr sz="1400" dirty="0">
                          <a:latin typeface="Calibri"/>
                          <a:cs typeface="Calibri"/>
                        </a:rPr>
                        <a:t>&amp;</a:t>
                      </a:r>
                      <a:r>
                        <a:rPr sz="1400" spc="-15" dirty="0">
                          <a:latin typeface="Calibri"/>
                          <a:cs typeface="Calibri"/>
                        </a:rPr>
                        <a:t> Safety</a:t>
                      </a:r>
                      <a:endParaRPr sz="14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FE7E7"/>
                    </a:solidFill>
                  </a:tcPr>
                </a:tc>
                <a:tc>
                  <a:txBody>
                    <a:bodyPr/>
                    <a:lstStyle/>
                    <a:p>
                      <a:pPr marL="91440">
                        <a:lnSpc>
                          <a:spcPct val="100000"/>
                        </a:lnSpc>
                        <a:spcBef>
                          <a:spcPts val="265"/>
                        </a:spcBef>
                      </a:pPr>
                      <a:r>
                        <a:rPr sz="1400" spc="-15" dirty="0">
                          <a:latin typeface="Calibri"/>
                          <a:cs typeface="Calibri"/>
                        </a:rPr>
                        <a:t>Web:</a:t>
                      </a:r>
                      <a:r>
                        <a:rPr sz="1400" spc="-35" dirty="0">
                          <a:latin typeface="Calibri"/>
                          <a:cs typeface="Calibri"/>
                        </a:rPr>
                        <a:t> </a:t>
                      </a:r>
                      <a:r>
                        <a:rPr sz="1400" u="sng" spc="-5" dirty="0">
                          <a:solidFill>
                            <a:srgbClr val="0562C1"/>
                          </a:solidFill>
                          <a:uFill>
                            <a:solidFill>
                              <a:srgbClr val="0562C1"/>
                            </a:solidFill>
                          </a:uFill>
                          <a:latin typeface="Calibri"/>
                          <a:cs typeface="Calibri"/>
                          <a:hlinkClick r:id="rId13"/>
                        </a:rPr>
                        <a:t>http://weill.cornell.edu/ehs/</a:t>
                      </a:r>
                      <a:endParaRPr sz="1400">
                        <a:latin typeface="Calibri"/>
                        <a:cs typeface="Calibri"/>
                      </a:endParaRPr>
                    </a:p>
                    <a:p>
                      <a:pPr marL="90805" marR="3326129">
                        <a:lnSpc>
                          <a:spcPct val="100000"/>
                        </a:lnSpc>
                      </a:pPr>
                      <a:r>
                        <a:rPr sz="1400" spc="-5" dirty="0">
                          <a:latin typeface="Calibri"/>
                          <a:cs typeface="Calibri"/>
                        </a:rPr>
                        <a:t>Online</a:t>
                      </a:r>
                      <a:r>
                        <a:rPr sz="1400" spc="5" dirty="0">
                          <a:latin typeface="Calibri"/>
                          <a:cs typeface="Calibri"/>
                        </a:rPr>
                        <a:t> </a:t>
                      </a:r>
                      <a:r>
                        <a:rPr sz="1400" spc="-10" dirty="0">
                          <a:latin typeface="Calibri"/>
                          <a:cs typeface="Calibri"/>
                        </a:rPr>
                        <a:t>Requests:</a:t>
                      </a:r>
                      <a:r>
                        <a:rPr sz="1400" spc="-5" dirty="0">
                          <a:latin typeface="Calibri"/>
                          <a:cs typeface="Calibri"/>
                        </a:rPr>
                        <a:t> </a:t>
                      </a:r>
                      <a:r>
                        <a:rPr sz="1400" u="sng" spc="-5" dirty="0">
                          <a:solidFill>
                            <a:srgbClr val="0562C1"/>
                          </a:solidFill>
                          <a:uFill>
                            <a:solidFill>
                              <a:srgbClr val="0562C1"/>
                            </a:solidFill>
                          </a:uFill>
                          <a:latin typeface="Calibri"/>
                          <a:cs typeface="Calibri"/>
                          <a:hlinkClick r:id="rId14"/>
                        </a:rPr>
                        <a:t>http://myEHS.med.cornell.edu </a:t>
                      </a:r>
                      <a:r>
                        <a:rPr sz="1400" spc="-300" dirty="0">
                          <a:solidFill>
                            <a:srgbClr val="0562C1"/>
                          </a:solidFill>
                          <a:latin typeface="Calibri"/>
                          <a:cs typeface="Calibri"/>
                        </a:rPr>
                        <a:t> </a:t>
                      </a:r>
                      <a:r>
                        <a:rPr sz="1400" spc="-5" dirty="0">
                          <a:latin typeface="Calibri"/>
                          <a:cs typeface="Calibri"/>
                        </a:rPr>
                        <a:t>Email: </a:t>
                      </a:r>
                      <a:r>
                        <a:rPr sz="1400" u="sng" spc="-5" dirty="0">
                          <a:solidFill>
                            <a:srgbClr val="0562C1"/>
                          </a:solidFill>
                          <a:uFill>
                            <a:solidFill>
                              <a:srgbClr val="0562C1"/>
                            </a:solidFill>
                          </a:uFill>
                          <a:latin typeface="Calibri"/>
                          <a:cs typeface="Calibri"/>
                          <a:hlinkClick r:id="rId15"/>
                        </a:rPr>
                        <a:t>ehs@med.cornell.edu</a:t>
                      </a:r>
                      <a:endParaRPr sz="1400">
                        <a:latin typeface="Calibri"/>
                        <a:cs typeface="Calibri"/>
                      </a:endParaRPr>
                    </a:p>
                    <a:p>
                      <a:pPr marL="90805">
                        <a:lnSpc>
                          <a:spcPct val="100000"/>
                        </a:lnSpc>
                      </a:pPr>
                      <a:r>
                        <a:rPr sz="1400" spc="-5" dirty="0">
                          <a:latin typeface="Calibri"/>
                          <a:cs typeface="Calibri"/>
                        </a:rPr>
                        <a:t>Phone:</a:t>
                      </a:r>
                      <a:r>
                        <a:rPr sz="1400" spc="-25" dirty="0">
                          <a:latin typeface="Calibri"/>
                          <a:cs typeface="Calibri"/>
                        </a:rPr>
                        <a:t> </a:t>
                      </a:r>
                      <a:r>
                        <a:rPr sz="1400" spc="-5" dirty="0">
                          <a:latin typeface="Calibri"/>
                          <a:cs typeface="Calibri"/>
                        </a:rPr>
                        <a:t>646-962-7233</a:t>
                      </a:r>
                      <a:endParaRPr sz="14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FE7E7"/>
                    </a:solidFill>
                  </a:tcPr>
                </a:tc>
                <a:extLst>
                  <a:ext uri="{0D108BD9-81ED-4DB2-BD59-A6C34878D82A}">
                    <a16:rowId xmlns:a16="http://schemas.microsoft.com/office/drawing/2014/main" val="10005"/>
                  </a:ext>
                </a:extLst>
              </a:tr>
              <a:tr h="518159">
                <a:tc>
                  <a:txBody>
                    <a:bodyPr/>
                    <a:lstStyle/>
                    <a:p>
                      <a:pPr marL="91440">
                        <a:lnSpc>
                          <a:spcPct val="100000"/>
                        </a:lnSpc>
                        <a:spcBef>
                          <a:spcPts val="265"/>
                        </a:spcBef>
                      </a:pPr>
                      <a:r>
                        <a:rPr sz="1400" spc="-5" dirty="0">
                          <a:latin typeface="Calibri"/>
                          <a:cs typeface="Calibri"/>
                        </a:rPr>
                        <a:t>Office</a:t>
                      </a:r>
                      <a:r>
                        <a:rPr sz="1400" spc="-30" dirty="0">
                          <a:latin typeface="Calibri"/>
                          <a:cs typeface="Calibri"/>
                        </a:rPr>
                        <a:t> </a:t>
                      </a:r>
                      <a:r>
                        <a:rPr sz="1400" dirty="0">
                          <a:latin typeface="Calibri"/>
                          <a:cs typeface="Calibri"/>
                        </a:rPr>
                        <a:t>of</a:t>
                      </a:r>
                      <a:r>
                        <a:rPr sz="1400" spc="-25" dirty="0">
                          <a:latin typeface="Calibri"/>
                          <a:cs typeface="Calibri"/>
                        </a:rPr>
                        <a:t> </a:t>
                      </a:r>
                      <a:r>
                        <a:rPr sz="1400" spc="-10" dirty="0">
                          <a:latin typeface="Calibri"/>
                          <a:cs typeface="Calibri"/>
                        </a:rPr>
                        <a:t>Faculty</a:t>
                      </a:r>
                      <a:r>
                        <a:rPr sz="1400" spc="-5" dirty="0">
                          <a:latin typeface="Calibri"/>
                          <a:cs typeface="Calibri"/>
                        </a:rPr>
                        <a:t> </a:t>
                      </a:r>
                      <a:r>
                        <a:rPr sz="1400" spc="-10" dirty="0">
                          <a:latin typeface="Calibri"/>
                          <a:cs typeface="Calibri"/>
                        </a:rPr>
                        <a:t>Affairs</a:t>
                      </a:r>
                      <a:endParaRPr sz="14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CCCC"/>
                    </a:solidFill>
                  </a:tcPr>
                </a:tc>
                <a:tc>
                  <a:txBody>
                    <a:bodyPr/>
                    <a:lstStyle/>
                    <a:p>
                      <a:pPr marL="90805" marR="4329430">
                        <a:lnSpc>
                          <a:spcPct val="100000"/>
                        </a:lnSpc>
                        <a:spcBef>
                          <a:spcPts val="265"/>
                        </a:spcBef>
                      </a:pPr>
                      <a:r>
                        <a:rPr sz="1400" spc="-15" dirty="0">
                          <a:latin typeface="Calibri"/>
                          <a:cs typeface="Calibri"/>
                        </a:rPr>
                        <a:t>Web:</a:t>
                      </a:r>
                      <a:r>
                        <a:rPr sz="1400" spc="30" dirty="0">
                          <a:latin typeface="Calibri"/>
                          <a:cs typeface="Calibri"/>
                        </a:rPr>
                        <a:t> </a:t>
                      </a:r>
                      <a:r>
                        <a:rPr sz="1400" u="sng" spc="-10" dirty="0">
                          <a:solidFill>
                            <a:srgbClr val="0562C1"/>
                          </a:solidFill>
                          <a:uFill>
                            <a:solidFill>
                              <a:srgbClr val="0562C1"/>
                            </a:solidFill>
                          </a:uFill>
                          <a:latin typeface="Calibri"/>
                          <a:cs typeface="Calibri"/>
                          <a:hlinkClick r:id="rId16"/>
                        </a:rPr>
                        <a:t>http://weill.cornell.edu/ofa/ </a:t>
                      </a:r>
                      <a:r>
                        <a:rPr sz="1400" spc="-300" dirty="0">
                          <a:solidFill>
                            <a:srgbClr val="0562C1"/>
                          </a:solidFill>
                          <a:latin typeface="Calibri"/>
                          <a:cs typeface="Calibri"/>
                        </a:rPr>
                        <a:t> </a:t>
                      </a:r>
                      <a:r>
                        <a:rPr sz="1400" spc="-5" dirty="0">
                          <a:latin typeface="Calibri"/>
                          <a:cs typeface="Calibri"/>
                        </a:rPr>
                        <a:t>Phone: 212-821-0737</a:t>
                      </a:r>
                      <a:endParaRPr sz="14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CCCC"/>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87244" y="328915"/>
            <a:ext cx="3561715" cy="452120"/>
          </a:xfrm>
          <a:prstGeom prst="rect">
            <a:avLst/>
          </a:prstGeom>
        </p:spPr>
        <p:txBody>
          <a:bodyPr vert="horz" wrap="square" lIns="0" tIns="12065" rIns="0" bIns="0" rtlCol="0">
            <a:spAutoFit/>
          </a:bodyPr>
          <a:lstStyle/>
          <a:p>
            <a:pPr marL="12700">
              <a:lnSpc>
                <a:spcPct val="100000"/>
              </a:lnSpc>
              <a:spcBef>
                <a:spcPts val="95"/>
              </a:spcBef>
            </a:pPr>
            <a:r>
              <a:rPr spc="-60" dirty="0"/>
              <a:t>Housing</a:t>
            </a:r>
            <a:r>
              <a:rPr spc="-20" dirty="0"/>
              <a:t> </a:t>
            </a:r>
            <a:r>
              <a:rPr dirty="0"/>
              <a:t>Application</a:t>
            </a:r>
          </a:p>
        </p:txBody>
      </p:sp>
      <p:sp>
        <p:nvSpPr>
          <p:cNvPr id="3" name="object 3"/>
          <p:cNvSpPr txBox="1"/>
          <p:nvPr/>
        </p:nvSpPr>
        <p:spPr>
          <a:xfrm>
            <a:off x="2959000" y="1186927"/>
            <a:ext cx="4419600" cy="391160"/>
          </a:xfrm>
          <a:prstGeom prst="rect">
            <a:avLst/>
          </a:prstGeom>
        </p:spPr>
        <p:txBody>
          <a:bodyPr vert="horz" wrap="square" lIns="0" tIns="12700" rIns="0" bIns="0" rtlCol="0">
            <a:spAutoFit/>
          </a:bodyPr>
          <a:lstStyle/>
          <a:p>
            <a:pPr marL="12700">
              <a:lnSpc>
                <a:spcPct val="100000"/>
              </a:lnSpc>
              <a:spcBef>
                <a:spcPts val="100"/>
              </a:spcBef>
            </a:pPr>
            <a:r>
              <a:rPr sz="2400" b="1" spc="20" dirty="0">
                <a:solidFill>
                  <a:srgbClr val="CF451F"/>
                </a:solidFill>
                <a:latin typeface="Tahoma"/>
                <a:cs typeface="Tahoma"/>
              </a:rPr>
              <a:t>Get </a:t>
            </a:r>
            <a:r>
              <a:rPr sz="2400" b="1" spc="-5" dirty="0">
                <a:solidFill>
                  <a:srgbClr val="CF451F"/>
                </a:solidFill>
                <a:latin typeface="Tahoma"/>
                <a:cs typeface="Tahoma"/>
              </a:rPr>
              <a:t>your</a:t>
            </a:r>
            <a:r>
              <a:rPr sz="2400" b="1" spc="5" dirty="0">
                <a:solidFill>
                  <a:srgbClr val="CF451F"/>
                </a:solidFill>
                <a:latin typeface="Tahoma"/>
                <a:cs typeface="Tahoma"/>
              </a:rPr>
              <a:t> </a:t>
            </a:r>
            <a:r>
              <a:rPr sz="2400" b="1" spc="-10" dirty="0">
                <a:solidFill>
                  <a:srgbClr val="CF451F"/>
                </a:solidFill>
                <a:latin typeface="Tahoma"/>
                <a:cs typeface="Tahoma"/>
              </a:rPr>
              <a:t>application</a:t>
            </a:r>
            <a:r>
              <a:rPr sz="2400" b="1" spc="35" dirty="0">
                <a:solidFill>
                  <a:srgbClr val="CF451F"/>
                </a:solidFill>
                <a:latin typeface="Tahoma"/>
                <a:cs typeface="Tahoma"/>
              </a:rPr>
              <a:t> </a:t>
            </a:r>
            <a:r>
              <a:rPr sz="2400" b="1" spc="-105" dirty="0">
                <a:solidFill>
                  <a:srgbClr val="CF451F"/>
                </a:solidFill>
                <a:latin typeface="Tahoma"/>
                <a:cs typeface="Tahoma"/>
              </a:rPr>
              <a:t>in</a:t>
            </a:r>
            <a:r>
              <a:rPr sz="2400" b="1" spc="10" dirty="0">
                <a:solidFill>
                  <a:srgbClr val="CF451F"/>
                </a:solidFill>
                <a:latin typeface="Tahoma"/>
                <a:cs typeface="Tahoma"/>
              </a:rPr>
              <a:t> </a:t>
            </a:r>
            <a:r>
              <a:rPr sz="2400" b="1" spc="-40" dirty="0">
                <a:solidFill>
                  <a:srgbClr val="CF451F"/>
                </a:solidFill>
                <a:latin typeface="Tahoma"/>
                <a:cs typeface="Tahoma"/>
              </a:rPr>
              <a:t>early!</a:t>
            </a:r>
            <a:endParaRPr sz="2400" dirty="0">
              <a:latin typeface="Tahoma"/>
              <a:cs typeface="Tahoma"/>
            </a:endParaRPr>
          </a:p>
        </p:txBody>
      </p:sp>
      <p:sp>
        <p:nvSpPr>
          <p:cNvPr id="4" name="object 4"/>
          <p:cNvSpPr txBox="1"/>
          <p:nvPr/>
        </p:nvSpPr>
        <p:spPr>
          <a:xfrm>
            <a:off x="523248" y="2601986"/>
            <a:ext cx="11111230" cy="3983142"/>
          </a:xfrm>
          <a:prstGeom prst="rect">
            <a:avLst/>
          </a:prstGeom>
        </p:spPr>
        <p:txBody>
          <a:bodyPr vert="horz" wrap="square" lIns="0" tIns="12700" rIns="0" bIns="0" rtlCol="0">
            <a:spAutoFit/>
          </a:bodyPr>
          <a:lstStyle/>
          <a:p>
            <a:pPr marL="3670300">
              <a:lnSpc>
                <a:spcPct val="100000"/>
              </a:lnSpc>
              <a:spcBef>
                <a:spcPts val="100"/>
              </a:spcBef>
            </a:pPr>
            <a:r>
              <a:rPr sz="2200" b="1" u="sng" dirty="0">
                <a:solidFill>
                  <a:srgbClr val="0562C1"/>
                </a:solidFill>
                <a:uFill>
                  <a:solidFill>
                    <a:srgbClr val="0562C1"/>
                  </a:solidFill>
                </a:uFill>
                <a:latin typeface="Tahoma" panose="020B0604030504040204" pitchFamily="34" charset="0"/>
                <a:ea typeface="Tahoma" panose="020B0604030504040204" pitchFamily="34" charset="0"/>
                <a:cs typeface="Tahoma" panose="020B0604030504040204" pitchFamily="34" charset="0"/>
                <a:hlinkClick r:id="rId2"/>
              </a:rPr>
              <a:t>Application</a:t>
            </a:r>
            <a:r>
              <a:rPr sz="2200" b="1" u="sng" spc="-15" dirty="0">
                <a:solidFill>
                  <a:srgbClr val="0562C1"/>
                </a:solidFill>
                <a:uFill>
                  <a:solidFill>
                    <a:srgbClr val="0562C1"/>
                  </a:solidFill>
                </a:uFill>
                <a:latin typeface="Tahoma" panose="020B0604030504040204" pitchFamily="34" charset="0"/>
                <a:ea typeface="Tahoma" panose="020B0604030504040204" pitchFamily="34" charset="0"/>
                <a:cs typeface="Tahoma" panose="020B0604030504040204" pitchFamily="34" charset="0"/>
                <a:hlinkClick r:id="rId2"/>
              </a:rPr>
              <a:t> </a:t>
            </a:r>
            <a:r>
              <a:rPr sz="2200" b="1" u="sng" spc="30" dirty="0">
                <a:solidFill>
                  <a:srgbClr val="0562C1"/>
                </a:solidFill>
                <a:uFill>
                  <a:solidFill>
                    <a:srgbClr val="0562C1"/>
                  </a:solidFill>
                </a:uFill>
                <a:latin typeface="Tahoma" panose="020B0604030504040204" pitchFamily="34" charset="0"/>
                <a:ea typeface="Tahoma" panose="020B0604030504040204" pitchFamily="34" charset="0"/>
                <a:cs typeface="Tahoma" panose="020B0604030504040204" pitchFamily="34" charset="0"/>
                <a:hlinkClick r:id="rId2"/>
              </a:rPr>
              <a:t>Process</a:t>
            </a:r>
            <a:endParaRPr sz="2200" dirty="0">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45"/>
              </a:spcBef>
            </a:pPr>
            <a:endParaRPr sz="2000" dirty="0">
              <a:latin typeface="Tahoma" panose="020B0604030504040204" pitchFamily="34" charset="0"/>
              <a:ea typeface="Tahoma" panose="020B0604030504040204" pitchFamily="34" charset="0"/>
              <a:cs typeface="Tahoma" panose="020B0604030504040204" pitchFamily="34" charset="0"/>
            </a:endParaRPr>
          </a:p>
          <a:p>
            <a:pPr marL="125730" algn="ctr">
              <a:lnSpc>
                <a:spcPct val="100000"/>
              </a:lnSpc>
            </a:pPr>
            <a:r>
              <a:rPr sz="2000" b="1" u="sng" spc="20" dirty="0">
                <a:latin typeface="Tahoma" panose="020B0604030504040204" pitchFamily="34" charset="0"/>
                <a:ea typeface="Tahoma" panose="020B0604030504040204" pitchFamily="34" charset="0"/>
                <a:cs typeface="Tahoma" panose="020B0604030504040204" pitchFamily="34" charset="0"/>
              </a:rPr>
              <a:t>Apply </a:t>
            </a:r>
            <a:r>
              <a:rPr sz="2000" b="1" u="sng" spc="65" dirty="0">
                <a:latin typeface="Tahoma" panose="020B0604030504040204" pitchFamily="34" charset="0"/>
                <a:ea typeface="Tahoma" panose="020B0604030504040204" pitchFamily="34" charset="0"/>
                <a:cs typeface="Tahoma" panose="020B0604030504040204" pitchFamily="34" charset="0"/>
              </a:rPr>
              <a:t>as</a:t>
            </a:r>
            <a:r>
              <a:rPr sz="2000" b="1" u="sng" spc="10" dirty="0">
                <a:latin typeface="Tahoma" panose="020B0604030504040204" pitchFamily="34" charset="0"/>
                <a:ea typeface="Tahoma" panose="020B0604030504040204" pitchFamily="34" charset="0"/>
                <a:cs typeface="Tahoma" panose="020B0604030504040204" pitchFamily="34" charset="0"/>
              </a:rPr>
              <a:t> </a:t>
            </a:r>
            <a:r>
              <a:rPr sz="2000" b="1" u="sng" spc="-5" dirty="0">
                <a:latin typeface="Tahoma" panose="020B0604030504040204" pitchFamily="34" charset="0"/>
                <a:ea typeface="Tahoma" panose="020B0604030504040204" pitchFamily="34" charset="0"/>
                <a:cs typeface="Tahoma" panose="020B0604030504040204" pitchFamily="34" charset="0"/>
              </a:rPr>
              <a:t>early</a:t>
            </a:r>
            <a:r>
              <a:rPr sz="2000" b="1" u="sng" spc="30" dirty="0">
                <a:latin typeface="Tahoma" panose="020B0604030504040204" pitchFamily="34" charset="0"/>
                <a:ea typeface="Tahoma" panose="020B0604030504040204" pitchFamily="34" charset="0"/>
                <a:cs typeface="Tahoma" panose="020B0604030504040204" pitchFamily="34" charset="0"/>
              </a:rPr>
              <a:t> </a:t>
            </a:r>
            <a:r>
              <a:rPr sz="2000" b="1" u="sng" spc="65" dirty="0">
                <a:latin typeface="Tahoma" panose="020B0604030504040204" pitchFamily="34" charset="0"/>
                <a:ea typeface="Tahoma" panose="020B0604030504040204" pitchFamily="34" charset="0"/>
                <a:cs typeface="Tahoma" panose="020B0604030504040204" pitchFamily="34" charset="0"/>
              </a:rPr>
              <a:t>as</a:t>
            </a:r>
            <a:r>
              <a:rPr sz="2000" b="1" u="sng" spc="10" dirty="0">
                <a:latin typeface="Tahoma" panose="020B0604030504040204" pitchFamily="34" charset="0"/>
                <a:ea typeface="Tahoma" panose="020B0604030504040204" pitchFamily="34" charset="0"/>
                <a:cs typeface="Tahoma" panose="020B0604030504040204" pitchFamily="34" charset="0"/>
              </a:rPr>
              <a:t> </a:t>
            </a:r>
            <a:r>
              <a:rPr sz="2000" b="1" u="sng" spc="-5" dirty="0">
                <a:latin typeface="Tahoma" panose="020B0604030504040204" pitchFamily="34" charset="0"/>
                <a:ea typeface="Tahoma" panose="020B0604030504040204" pitchFamily="34" charset="0"/>
                <a:cs typeface="Tahoma" panose="020B0604030504040204" pitchFamily="34" charset="0"/>
              </a:rPr>
              <a:t>possible</a:t>
            </a:r>
            <a:r>
              <a:rPr sz="2000" b="1" u="sng" spc="20" dirty="0">
                <a:latin typeface="Tahoma" panose="020B0604030504040204" pitchFamily="34" charset="0"/>
                <a:ea typeface="Tahoma" panose="020B0604030504040204" pitchFamily="34" charset="0"/>
                <a:cs typeface="Tahoma" panose="020B0604030504040204" pitchFamily="34" charset="0"/>
              </a:rPr>
              <a:t> </a:t>
            </a:r>
            <a:r>
              <a:rPr sz="2000" spc="100" dirty="0">
                <a:latin typeface="Tahoma" panose="020B0604030504040204" pitchFamily="34" charset="0"/>
                <a:ea typeface="Tahoma" panose="020B0604030504040204" pitchFamily="34" charset="0"/>
                <a:cs typeface="Tahoma" panose="020B0604030504040204" pitchFamily="34" charset="0"/>
              </a:rPr>
              <a:t>(&gt;60</a:t>
            </a:r>
            <a:r>
              <a:rPr sz="2000" spc="15" dirty="0">
                <a:latin typeface="Tahoma" panose="020B0604030504040204" pitchFamily="34" charset="0"/>
                <a:ea typeface="Tahoma" panose="020B0604030504040204" pitchFamily="34" charset="0"/>
                <a:cs typeface="Tahoma" panose="020B0604030504040204" pitchFamily="34" charset="0"/>
              </a:rPr>
              <a:t> </a:t>
            </a:r>
            <a:r>
              <a:rPr sz="2000" spc="110" dirty="0">
                <a:latin typeface="Tahoma" panose="020B0604030504040204" pitchFamily="34" charset="0"/>
                <a:ea typeface="Tahoma" panose="020B0604030504040204" pitchFamily="34" charset="0"/>
                <a:cs typeface="Tahoma" panose="020B0604030504040204" pitchFamily="34" charset="0"/>
              </a:rPr>
              <a:t>days</a:t>
            </a:r>
            <a:r>
              <a:rPr sz="2000" spc="15" dirty="0">
                <a:latin typeface="Tahoma" panose="020B0604030504040204" pitchFamily="34" charset="0"/>
                <a:ea typeface="Tahoma" panose="020B0604030504040204" pitchFamily="34" charset="0"/>
                <a:cs typeface="Tahoma" panose="020B0604030504040204" pitchFamily="34" charset="0"/>
              </a:rPr>
              <a:t> </a:t>
            </a:r>
            <a:r>
              <a:rPr sz="2000" spc="105" dirty="0">
                <a:latin typeface="Tahoma" panose="020B0604030504040204" pitchFamily="34" charset="0"/>
                <a:ea typeface="Tahoma" panose="020B0604030504040204" pitchFamily="34" charset="0"/>
                <a:cs typeface="Tahoma" panose="020B0604030504040204" pitchFamily="34" charset="0"/>
              </a:rPr>
              <a:t>prior</a:t>
            </a:r>
            <a:r>
              <a:rPr sz="2000" spc="15" dirty="0">
                <a:latin typeface="Tahoma" panose="020B0604030504040204" pitchFamily="34" charset="0"/>
                <a:ea typeface="Tahoma" panose="020B0604030504040204" pitchFamily="34" charset="0"/>
                <a:cs typeface="Tahoma" panose="020B0604030504040204" pitchFamily="34" charset="0"/>
              </a:rPr>
              <a:t> </a:t>
            </a:r>
            <a:r>
              <a:rPr sz="2000" spc="160" dirty="0">
                <a:latin typeface="Tahoma" panose="020B0604030504040204" pitchFamily="34" charset="0"/>
                <a:ea typeface="Tahoma" panose="020B0604030504040204" pitchFamily="34" charset="0"/>
                <a:cs typeface="Tahoma" panose="020B0604030504040204" pitchFamily="34" charset="0"/>
              </a:rPr>
              <a:t>to</a:t>
            </a:r>
            <a:r>
              <a:rPr sz="2000" spc="20" dirty="0">
                <a:latin typeface="Tahoma" panose="020B0604030504040204" pitchFamily="34" charset="0"/>
                <a:ea typeface="Tahoma" panose="020B0604030504040204" pitchFamily="34" charset="0"/>
                <a:cs typeface="Tahoma" panose="020B0604030504040204" pitchFamily="34" charset="0"/>
              </a:rPr>
              <a:t> </a:t>
            </a:r>
            <a:r>
              <a:rPr sz="2000" spc="114" dirty="0">
                <a:latin typeface="Tahoma" panose="020B0604030504040204" pitchFamily="34" charset="0"/>
                <a:ea typeface="Tahoma" panose="020B0604030504040204" pitchFamily="34" charset="0"/>
                <a:cs typeface="Tahoma" panose="020B0604030504040204" pitchFamily="34" charset="0"/>
              </a:rPr>
              <a:t>your</a:t>
            </a:r>
            <a:r>
              <a:rPr sz="2000" spc="10" dirty="0">
                <a:latin typeface="Tahoma" panose="020B0604030504040204" pitchFamily="34" charset="0"/>
                <a:ea typeface="Tahoma" panose="020B0604030504040204" pitchFamily="34" charset="0"/>
                <a:cs typeface="Tahoma" panose="020B0604030504040204" pitchFamily="34" charset="0"/>
              </a:rPr>
              <a:t> </a:t>
            </a:r>
            <a:r>
              <a:rPr sz="2000" spc="85" dirty="0">
                <a:latin typeface="Tahoma" panose="020B0604030504040204" pitchFamily="34" charset="0"/>
                <a:ea typeface="Tahoma" panose="020B0604030504040204" pitchFamily="34" charset="0"/>
                <a:cs typeface="Tahoma" panose="020B0604030504040204" pitchFamily="34" charset="0"/>
              </a:rPr>
              <a:t>arrival</a:t>
            </a:r>
            <a:r>
              <a:rPr sz="2000" spc="10" dirty="0">
                <a:latin typeface="Tahoma" panose="020B0604030504040204" pitchFamily="34" charset="0"/>
                <a:ea typeface="Tahoma" panose="020B0604030504040204" pitchFamily="34" charset="0"/>
                <a:cs typeface="Tahoma" panose="020B0604030504040204" pitchFamily="34" charset="0"/>
              </a:rPr>
              <a:t> </a:t>
            </a:r>
            <a:r>
              <a:rPr sz="2000" spc="125" dirty="0">
                <a:latin typeface="Tahoma" panose="020B0604030504040204" pitchFamily="34" charset="0"/>
                <a:ea typeface="Tahoma" panose="020B0604030504040204" pitchFamily="34" charset="0"/>
                <a:cs typeface="Tahoma" panose="020B0604030504040204" pitchFamily="34" charset="0"/>
              </a:rPr>
              <a:t>date</a:t>
            </a:r>
            <a:r>
              <a:rPr sz="2000" spc="20" dirty="0">
                <a:latin typeface="Tahoma" panose="020B0604030504040204" pitchFamily="34" charset="0"/>
                <a:ea typeface="Tahoma" panose="020B0604030504040204" pitchFamily="34" charset="0"/>
                <a:cs typeface="Tahoma" panose="020B0604030504040204" pitchFamily="34" charset="0"/>
              </a:rPr>
              <a:t> </a:t>
            </a:r>
            <a:r>
              <a:rPr sz="2000" spc="95" dirty="0">
                <a:latin typeface="Tahoma" panose="020B0604030504040204" pitchFamily="34" charset="0"/>
                <a:ea typeface="Tahoma" panose="020B0604030504040204" pitchFamily="34" charset="0"/>
                <a:cs typeface="Tahoma" panose="020B0604030504040204" pitchFamily="34" charset="0"/>
              </a:rPr>
              <a:t>if</a:t>
            </a:r>
            <a:r>
              <a:rPr sz="2000" spc="5" dirty="0">
                <a:latin typeface="Tahoma" panose="020B0604030504040204" pitchFamily="34" charset="0"/>
                <a:ea typeface="Tahoma" panose="020B0604030504040204" pitchFamily="34" charset="0"/>
                <a:cs typeface="Tahoma" panose="020B0604030504040204" pitchFamily="34" charset="0"/>
              </a:rPr>
              <a:t> </a:t>
            </a:r>
            <a:r>
              <a:rPr sz="2000" spc="60" dirty="0">
                <a:latin typeface="Tahoma" panose="020B0604030504040204" pitchFamily="34" charset="0"/>
                <a:ea typeface="Tahoma" panose="020B0604030504040204" pitchFamily="34" charset="0"/>
                <a:cs typeface="Tahoma" panose="020B0604030504040204" pitchFamily="34" charset="0"/>
              </a:rPr>
              <a:t>possible)</a:t>
            </a:r>
            <a:endParaRPr sz="2000" dirty="0">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35"/>
              </a:spcBef>
            </a:pPr>
            <a:endParaRPr sz="1900" dirty="0">
              <a:latin typeface="Tahoma" panose="020B0604030504040204" pitchFamily="34" charset="0"/>
              <a:ea typeface="Tahoma" panose="020B0604030504040204" pitchFamily="34" charset="0"/>
              <a:cs typeface="Tahoma" panose="020B0604030504040204" pitchFamily="34" charset="0"/>
            </a:endParaRPr>
          </a:p>
          <a:p>
            <a:pPr marL="12700" marR="5080">
              <a:lnSpc>
                <a:spcPct val="100000"/>
              </a:lnSpc>
              <a:buAutoNum type="arabicPeriod"/>
              <a:tabLst>
                <a:tab pos="241935" algn="l"/>
              </a:tabLst>
            </a:pPr>
            <a:r>
              <a:rPr lang="en-US" sz="1800" b="1" spc="-10" dirty="0">
                <a:latin typeface="Tahoma" panose="020B0604030504040204" pitchFamily="34" charset="0"/>
                <a:ea typeface="Tahoma" panose="020B0604030504040204" pitchFamily="34" charset="0"/>
                <a:cs typeface="Tahoma" panose="020B0604030504040204" pitchFamily="34" charset="0"/>
              </a:rPr>
              <a:t> </a:t>
            </a:r>
            <a:r>
              <a:rPr sz="1800" b="1" spc="-10" dirty="0">
                <a:latin typeface="Tahoma" panose="020B0604030504040204" pitchFamily="34" charset="0"/>
                <a:ea typeface="Tahoma" panose="020B0604030504040204" pitchFamily="34" charset="0"/>
                <a:cs typeface="Tahoma" panose="020B0604030504040204" pitchFamily="34" charset="0"/>
              </a:rPr>
              <a:t>Request</a:t>
            </a:r>
            <a:r>
              <a:rPr sz="1800" b="1" spc="-20" dirty="0">
                <a:latin typeface="Tahoma" panose="020B0604030504040204" pitchFamily="34" charset="0"/>
                <a:ea typeface="Tahoma" panose="020B0604030504040204" pitchFamily="34" charset="0"/>
                <a:cs typeface="Tahoma" panose="020B0604030504040204" pitchFamily="34" charset="0"/>
              </a:rPr>
              <a:t> </a:t>
            </a:r>
            <a:r>
              <a:rPr sz="1800" b="1" dirty="0">
                <a:latin typeface="Tahoma" panose="020B0604030504040204" pitchFamily="34" charset="0"/>
                <a:ea typeface="Tahoma" panose="020B0604030504040204" pitchFamily="34" charset="0"/>
                <a:cs typeface="Tahoma" panose="020B0604030504040204" pitchFamily="34" charset="0"/>
              </a:rPr>
              <a:t>a</a:t>
            </a:r>
            <a:r>
              <a:rPr sz="1800" b="1" spc="5" dirty="0">
                <a:latin typeface="Tahoma" panose="020B0604030504040204" pitchFamily="34" charset="0"/>
                <a:ea typeface="Tahoma" panose="020B0604030504040204" pitchFamily="34" charset="0"/>
                <a:cs typeface="Tahoma" panose="020B0604030504040204" pitchFamily="34" charset="0"/>
              </a:rPr>
              <a:t> </a:t>
            </a:r>
            <a:r>
              <a:rPr sz="1800" b="1" spc="-5" dirty="0">
                <a:latin typeface="Tahoma" panose="020B0604030504040204" pitchFamily="34" charset="0"/>
                <a:ea typeface="Tahoma" panose="020B0604030504040204" pitchFamily="34" charset="0"/>
                <a:cs typeface="Tahoma" panose="020B0604030504040204" pitchFamily="34" charset="0"/>
              </a:rPr>
              <a:t>Housing</a:t>
            </a:r>
            <a:r>
              <a:rPr sz="1800" b="1" spc="-20" dirty="0">
                <a:latin typeface="Tahoma" panose="020B0604030504040204" pitchFamily="34" charset="0"/>
                <a:ea typeface="Tahoma" panose="020B0604030504040204" pitchFamily="34" charset="0"/>
                <a:cs typeface="Tahoma" panose="020B0604030504040204" pitchFamily="34" charset="0"/>
              </a:rPr>
              <a:t> </a:t>
            </a:r>
            <a:r>
              <a:rPr sz="1800" b="1" spc="-5" dirty="0">
                <a:latin typeface="Tahoma" panose="020B0604030504040204" pitchFamily="34" charset="0"/>
                <a:ea typeface="Tahoma" panose="020B0604030504040204" pitchFamily="34" charset="0"/>
                <a:cs typeface="Tahoma" panose="020B0604030504040204" pitchFamily="34" charset="0"/>
              </a:rPr>
              <a:t>Application:</a:t>
            </a:r>
            <a:r>
              <a:rPr sz="1800" b="1" spc="-25" dirty="0">
                <a:latin typeface="Tahoma" panose="020B0604030504040204" pitchFamily="34" charset="0"/>
                <a:ea typeface="Tahoma" panose="020B0604030504040204" pitchFamily="34" charset="0"/>
                <a:cs typeface="Tahoma" panose="020B0604030504040204" pitchFamily="34" charset="0"/>
              </a:rPr>
              <a:t> </a:t>
            </a:r>
            <a:r>
              <a:rPr sz="1800" spc="-10" dirty="0">
                <a:latin typeface="Tahoma" panose="020B0604030504040204" pitchFamily="34" charset="0"/>
                <a:ea typeface="Tahoma" panose="020B0604030504040204" pitchFamily="34" charset="0"/>
                <a:cs typeface="Tahoma" panose="020B0604030504040204" pitchFamily="34" charset="0"/>
              </a:rPr>
              <a:t>After</a:t>
            </a:r>
            <a:r>
              <a:rPr sz="1800" spc="5" dirty="0">
                <a:latin typeface="Tahoma" panose="020B0604030504040204" pitchFamily="34" charset="0"/>
                <a:ea typeface="Tahoma" panose="020B0604030504040204" pitchFamily="34" charset="0"/>
                <a:cs typeface="Tahoma" panose="020B0604030504040204" pitchFamily="34" charset="0"/>
              </a:rPr>
              <a:t> </a:t>
            </a:r>
            <a:r>
              <a:rPr sz="1800" spc="-10" dirty="0">
                <a:latin typeface="Tahoma" panose="020B0604030504040204" pitchFamily="34" charset="0"/>
                <a:ea typeface="Tahoma" panose="020B0604030504040204" pitchFamily="34" charset="0"/>
                <a:cs typeface="Tahoma" panose="020B0604030504040204" pitchFamily="34" charset="0"/>
              </a:rPr>
              <a:t>you</a:t>
            </a:r>
            <a:r>
              <a:rPr sz="1800" spc="20" dirty="0">
                <a:latin typeface="Tahoma" panose="020B0604030504040204" pitchFamily="34" charset="0"/>
                <a:ea typeface="Tahoma" panose="020B0604030504040204" pitchFamily="34" charset="0"/>
                <a:cs typeface="Tahoma" panose="020B0604030504040204" pitchFamily="34" charset="0"/>
              </a:rPr>
              <a:t> </a:t>
            </a:r>
            <a:r>
              <a:rPr sz="1800" spc="-10" dirty="0">
                <a:latin typeface="Tahoma" panose="020B0604030504040204" pitchFamily="34" charset="0"/>
                <a:ea typeface="Tahoma" panose="020B0604030504040204" pitchFamily="34" charset="0"/>
                <a:cs typeface="Tahoma" panose="020B0604030504040204" pitchFamily="34" charset="0"/>
              </a:rPr>
              <a:t>receive</a:t>
            </a:r>
            <a:r>
              <a:rPr sz="1800" spc="10" dirty="0">
                <a:latin typeface="Tahoma" panose="020B0604030504040204" pitchFamily="34" charset="0"/>
                <a:ea typeface="Tahoma" panose="020B0604030504040204" pitchFamily="34" charset="0"/>
                <a:cs typeface="Tahoma" panose="020B0604030504040204" pitchFamily="34" charset="0"/>
              </a:rPr>
              <a:t> </a:t>
            </a:r>
            <a:r>
              <a:rPr sz="1800" spc="-10" dirty="0">
                <a:latin typeface="Tahoma" panose="020B0604030504040204" pitchFamily="34" charset="0"/>
                <a:ea typeface="Tahoma" panose="020B0604030504040204" pitchFamily="34" charset="0"/>
                <a:cs typeface="Tahoma" panose="020B0604030504040204" pitchFamily="34" charset="0"/>
              </a:rPr>
              <a:t>your</a:t>
            </a:r>
            <a:r>
              <a:rPr sz="1800" spc="15" dirty="0">
                <a:latin typeface="Tahoma" panose="020B0604030504040204" pitchFamily="34" charset="0"/>
                <a:ea typeface="Tahoma" panose="020B0604030504040204" pitchFamily="34" charset="0"/>
                <a:cs typeface="Tahoma" panose="020B0604030504040204" pitchFamily="34" charset="0"/>
              </a:rPr>
              <a:t> </a:t>
            </a:r>
            <a:r>
              <a:rPr sz="1800" spc="-10" dirty="0">
                <a:latin typeface="Tahoma" panose="020B0604030504040204" pitchFamily="34" charset="0"/>
                <a:ea typeface="Tahoma" panose="020B0604030504040204" pitchFamily="34" charset="0"/>
                <a:cs typeface="Tahoma" panose="020B0604030504040204" pitchFamily="34" charset="0"/>
              </a:rPr>
              <a:t>formal</a:t>
            </a:r>
            <a:r>
              <a:rPr sz="1800" dirty="0">
                <a:latin typeface="Tahoma" panose="020B0604030504040204" pitchFamily="34" charset="0"/>
                <a:ea typeface="Tahoma" panose="020B0604030504040204" pitchFamily="34" charset="0"/>
                <a:cs typeface="Tahoma" panose="020B0604030504040204" pitchFamily="34" charset="0"/>
              </a:rPr>
              <a:t> </a:t>
            </a:r>
            <a:r>
              <a:rPr sz="1800" spc="-15" dirty="0">
                <a:latin typeface="Tahoma" panose="020B0604030504040204" pitchFamily="34" charset="0"/>
                <a:ea typeface="Tahoma" panose="020B0604030504040204" pitchFamily="34" charset="0"/>
                <a:cs typeface="Tahoma" panose="020B0604030504040204" pitchFamily="34" charset="0"/>
              </a:rPr>
              <a:t>offer</a:t>
            </a:r>
            <a:r>
              <a:rPr sz="1800" dirty="0">
                <a:latin typeface="Tahoma" panose="020B0604030504040204" pitchFamily="34" charset="0"/>
                <a:ea typeface="Tahoma" panose="020B0604030504040204" pitchFamily="34" charset="0"/>
                <a:cs typeface="Tahoma" panose="020B0604030504040204" pitchFamily="34" charset="0"/>
              </a:rPr>
              <a:t> </a:t>
            </a:r>
            <a:r>
              <a:rPr sz="1800" spc="-35" dirty="0">
                <a:latin typeface="Tahoma" panose="020B0604030504040204" pitchFamily="34" charset="0"/>
                <a:ea typeface="Tahoma" panose="020B0604030504040204" pitchFamily="34" charset="0"/>
                <a:cs typeface="Tahoma" panose="020B0604030504040204" pitchFamily="34" charset="0"/>
              </a:rPr>
              <a:t>letter,</a:t>
            </a:r>
            <a:r>
              <a:rPr sz="1800" spc="20" dirty="0">
                <a:latin typeface="Tahoma" panose="020B0604030504040204" pitchFamily="34" charset="0"/>
                <a:ea typeface="Tahoma" panose="020B0604030504040204" pitchFamily="34" charset="0"/>
                <a:cs typeface="Tahoma" panose="020B0604030504040204" pitchFamily="34" charset="0"/>
              </a:rPr>
              <a:t> </a:t>
            </a:r>
            <a:r>
              <a:rPr sz="1800" dirty="0">
                <a:latin typeface="Tahoma" panose="020B0604030504040204" pitchFamily="34" charset="0"/>
                <a:ea typeface="Tahoma" panose="020B0604030504040204" pitchFamily="34" charset="0"/>
                <a:cs typeface="Tahoma" panose="020B0604030504040204" pitchFamily="34" charset="0"/>
              </a:rPr>
              <a:t>ask</a:t>
            </a:r>
            <a:r>
              <a:rPr sz="1800" spc="5" dirty="0">
                <a:latin typeface="Tahoma" panose="020B0604030504040204" pitchFamily="34" charset="0"/>
                <a:ea typeface="Tahoma" panose="020B0604030504040204" pitchFamily="34" charset="0"/>
                <a:cs typeface="Tahoma" panose="020B0604030504040204" pitchFamily="34" charset="0"/>
              </a:rPr>
              <a:t> </a:t>
            </a:r>
            <a:r>
              <a:rPr sz="1800" spc="-10" dirty="0">
                <a:latin typeface="Tahoma" panose="020B0604030504040204" pitchFamily="34" charset="0"/>
                <a:ea typeface="Tahoma" panose="020B0604030504040204" pitchFamily="34" charset="0"/>
                <a:cs typeface="Tahoma" panose="020B0604030504040204" pitchFamily="34" charset="0"/>
              </a:rPr>
              <a:t>your</a:t>
            </a:r>
            <a:r>
              <a:rPr sz="1800" dirty="0">
                <a:latin typeface="Tahoma" panose="020B0604030504040204" pitchFamily="34" charset="0"/>
                <a:ea typeface="Tahoma" panose="020B0604030504040204" pitchFamily="34" charset="0"/>
                <a:cs typeface="Tahoma" panose="020B0604030504040204" pitchFamily="34" charset="0"/>
              </a:rPr>
              <a:t> </a:t>
            </a:r>
            <a:r>
              <a:rPr sz="1800" spc="-5" dirty="0">
                <a:latin typeface="Tahoma" panose="020B0604030504040204" pitchFamily="34" charset="0"/>
                <a:ea typeface="Tahoma" panose="020B0604030504040204" pitchFamily="34" charset="0"/>
                <a:cs typeface="Tahoma" panose="020B0604030504040204" pitchFamily="34" charset="0"/>
              </a:rPr>
              <a:t>new</a:t>
            </a:r>
            <a:r>
              <a:rPr sz="1800" spc="15" dirty="0">
                <a:latin typeface="Tahoma" panose="020B0604030504040204" pitchFamily="34" charset="0"/>
                <a:ea typeface="Tahoma" panose="020B0604030504040204" pitchFamily="34" charset="0"/>
                <a:cs typeface="Tahoma" panose="020B0604030504040204" pitchFamily="34" charset="0"/>
              </a:rPr>
              <a:t> </a:t>
            </a:r>
            <a:r>
              <a:rPr sz="1800" spc="-5" dirty="0">
                <a:latin typeface="Tahoma" panose="020B0604030504040204" pitchFamily="34" charset="0"/>
                <a:ea typeface="Tahoma" panose="020B0604030504040204" pitchFamily="34" charset="0"/>
                <a:cs typeface="Tahoma" panose="020B0604030504040204" pitchFamily="34" charset="0"/>
              </a:rPr>
              <a:t>Department</a:t>
            </a:r>
            <a:r>
              <a:rPr sz="1800" spc="15" dirty="0">
                <a:latin typeface="Tahoma" panose="020B0604030504040204" pitchFamily="34" charset="0"/>
                <a:ea typeface="Tahoma" panose="020B0604030504040204" pitchFamily="34" charset="0"/>
                <a:cs typeface="Tahoma" panose="020B0604030504040204" pitchFamily="34" charset="0"/>
              </a:rPr>
              <a:t> </a:t>
            </a:r>
            <a:r>
              <a:rPr sz="1800" spc="-10" dirty="0">
                <a:latin typeface="Tahoma" panose="020B0604030504040204" pitchFamily="34" charset="0"/>
                <a:ea typeface="Tahoma" panose="020B0604030504040204" pitchFamily="34" charset="0"/>
                <a:cs typeface="Tahoma" panose="020B0604030504040204" pitchFamily="34" charset="0"/>
              </a:rPr>
              <a:t>Administrator</a:t>
            </a:r>
            <a:r>
              <a:rPr sz="1800" spc="5" dirty="0">
                <a:latin typeface="Tahoma" panose="020B0604030504040204" pitchFamily="34" charset="0"/>
                <a:ea typeface="Tahoma" panose="020B0604030504040204" pitchFamily="34" charset="0"/>
                <a:cs typeface="Tahoma" panose="020B0604030504040204" pitchFamily="34" charset="0"/>
              </a:rPr>
              <a:t> </a:t>
            </a:r>
            <a:r>
              <a:rPr sz="1800" spc="-5" dirty="0">
                <a:latin typeface="Tahoma" panose="020B0604030504040204" pitchFamily="34" charset="0"/>
                <a:ea typeface="Tahoma" panose="020B0604030504040204" pitchFamily="34" charset="0"/>
                <a:cs typeface="Tahoma" panose="020B0604030504040204" pitchFamily="34" charset="0"/>
              </a:rPr>
              <a:t>or </a:t>
            </a:r>
            <a:r>
              <a:rPr sz="1800" spc="-395" dirty="0">
                <a:latin typeface="Tahoma" panose="020B0604030504040204" pitchFamily="34" charset="0"/>
                <a:ea typeface="Tahoma" panose="020B0604030504040204" pitchFamily="34" charset="0"/>
                <a:cs typeface="Tahoma" panose="020B0604030504040204" pitchFamily="34" charset="0"/>
              </a:rPr>
              <a:t> </a:t>
            </a:r>
            <a:r>
              <a:rPr sz="1800" spc="-5" dirty="0">
                <a:latin typeface="Tahoma" panose="020B0604030504040204" pitchFamily="34" charset="0"/>
                <a:ea typeface="Tahoma" panose="020B0604030504040204" pitchFamily="34" charset="0"/>
                <a:cs typeface="Tahoma" panose="020B0604030504040204" pitchFamily="34" charset="0"/>
              </a:rPr>
              <a:t>Principal</a:t>
            </a:r>
            <a:r>
              <a:rPr sz="1800" spc="25" dirty="0">
                <a:latin typeface="Tahoma" panose="020B0604030504040204" pitchFamily="34" charset="0"/>
                <a:ea typeface="Tahoma" panose="020B0604030504040204" pitchFamily="34" charset="0"/>
                <a:cs typeface="Tahoma" panose="020B0604030504040204" pitchFamily="34" charset="0"/>
              </a:rPr>
              <a:t> </a:t>
            </a:r>
            <a:r>
              <a:rPr sz="1800" spc="-15" dirty="0">
                <a:latin typeface="Tahoma" panose="020B0604030504040204" pitchFamily="34" charset="0"/>
                <a:ea typeface="Tahoma" panose="020B0604030504040204" pitchFamily="34" charset="0"/>
                <a:cs typeface="Tahoma" panose="020B0604030504040204" pitchFamily="34" charset="0"/>
              </a:rPr>
              <a:t>Investigator</a:t>
            </a:r>
            <a:r>
              <a:rPr sz="1800" spc="-10" dirty="0">
                <a:latin typeface="Tahoma" panose="020B0604030504040204" pitchFamily="34" charset="0"/>
                <a:ea typeface="Tahoma" panose="020B0604030504040204" pitchFamily="34" charset="0"/>
                <a:cs typeface="Tahoma" panose="020B0604030504040204" pitchFamily="34" charset="0"/>
              </a:rPr>
              <a:t> to</a:t>
            </a:r>
            <a:r>
              <a:rPr sz="1800" spc="5" dirty="0">
                <a:latin typeface="Tahoma" panose="020B0604030504040204" pitchFamily="34" charset="0"/>
                <a:ea typeface="Tahoma" panose="020B0604030504040204" pitchFamily="34" charset="0"/>
                <a:cs typeface="Tahoma" panose="020B0604030504040204" pitchFamily="34" charset="0"/>
              </a:rPr>
              <a:t> </a:t>
            </a:r>
            <a:r>
              <a:rPr sz="1800" spc="-10" dirty="0">
                <a:latin typeface="Tahoma" panose="020B0604030504040204" pitchFamily="34" charset="0"/>
                <a:ea typeface="Tahoma" panose="020B0604030504040204" pitchFamily="34" charset="0"/>
                <a:cs typeface="Tahoma" panose="020B0604030504040204" pitchFamily="34" charset="0"/>
              </a:rPr>
              <a:t>provide</a:t>
            </a:r>
            <a:r>
              <a:rPr sz="1800" spc="20" dirty="0">
                <a:latin typeface="Tahoma" panose="020B0604030504040204" pitchFamily="34" charset="0"/>
                <a:ea typeface="Tahoma" panose="020B0604030504040204" pitchFamily="34" charset="0"/>
                <a:cs typeface="Tahoma" panose="020B0604030504040204" pitchFamily="34" charset="0"/>
              </a:rPr>
              <a:t> </a:t>
            </a:r>
            <a:r>
              <a:rPr sz="1800" spc="-10" dirty="0">
                <a:latin typeface="Tahoma" panose="020B0604030504040204" pitchFamily="34" charset="0"/>
                <a:ea typeface="Tahoma" panose="020B0604030504040204" pitchFamily="34" charset="0"/>
                <a:cs typeface="Tahoma" panose="020B0604030504040204" pitchFamily="34" charset="0"/>
              </a:rPr>
              <a:t>you</a:t>
            </a:r>
            <a:r>
              <a:rPr sz="1800" spc="5" dirty="0">
                <a:latin typeface="Tahoma" panose="020B0604030504040204" pitchFamily="34" charset="0"/>
                <a:ea typeface="Tahoma" panose="020B0604030504040204" pitchFamily="34" charset="0"/>
                <a:cs typeface="Tahoma" panose="020B0604030504040204" pitchFamily="34" charset="0"/>
              </a:rPr>
              <a:t> </a:t>
            </a:r>
            <a:r>
              <a:rPr sz="1800" spc="-5" dirty="0">
                <a:latin typeface="Tahoma" panose="020B0604030504040204" pitchFamily="34" charset="0"/>
                <a:ea typeface="Tahoma" panose="020B0604030504040204" pitchFamily="34" charset="0"/>
                <a:cs typeface="Tahoma" panose="020B0604030504040204" pitchFamily="34" charset="0"/>
              </a:rPr>
              <a:t>with</a:t>
            </a:r>
            <a:r>
              <a:rPr sz="1800" spc="30" dirty="0">
                <a:latin typeface="Tahoma" panose="020B0604030504040204" pitchFamily="34" charset="0"/>
                <a:ea typeface="Tahoma" panose="020B0604030504040204" pitchFamily="34" charset="0"/>
                <a:cs typeface="Tahoma" panose="020B0604030504040204" pitchFamily="34" charset="0"/>
              </a:rPr>
              <a:t> </a:t>
            </a:r>
            <a:r>
              <a:rPr sz="1800" dirty="0">
                <a:latin typeface="Tahoma" panose="020B0604030504040204" pitchFamily="34" charset="0"/>
                <a:ea typeface="Tahoma" panose="020B0604030504040204" pitchFamily="34" charset="0"/>
                <a:cs typeface="Tahoma" panose="020B0604030504040204" pitchFamily="34" charset="0"/>
              </a:rPr>
              <a:t>a</a:t>
            </a:r>
            <a:r>
              <a:rPr sz="1800" spc="10" dirty="0">
                <a:latin typeface="Tahoma" panose="020B0604030504040204" pitchFamily="34" charset="0"/>
                <a:ea typeface="Tahoma" panose="020B0604030504040204" pitchFamily="34" charset="0"/>
                <a:cs typeface="Tahoma" panose="020B0604030504040204" pitchFamily="34" charset="0"/>
              </a:rPr>
              <a:t> </a:t>
            </a:r>
            <a:r>
              <a:rPr sz="1800" spc="-15" dirty="0">
                <a:latin typeface="Tahoma" panose="020B0604030504040204" pitchFamily="34" charset="0"/>
                <a:ea typeface="Tahoma" panose="020B0604030504040204" pitchFamily="34" charset="0"/>
                <a:cs typeface="Tahoma" panose="020B0604030504040204" pitchFamily="34" charset="0"/>
              </a:rPr>
              <a:t>Postdoctoral</a:t>
            </a:r>
            <a:r>
              <a:rPr sz="1800" spc="10" dirty="0">
                <a:latin typeface="Tahoma" panose="020B0604030504040204" pitchFamily="34" charset="0"/>
                <a:ea typeface="Tahoma" panose="020B0604030504040204" pitchFamily="34" charset="0"/>
                <a:cs typeface="Tahoma" panose="020B0604030504040204" pitchFamily="34" charset="0"/>
              </a:rPr>
              <a:t> </a:t>
            </a:r>
            <a:r>
              <a:rPr sz="1800" spc="-10" dirty="0">
                <a:latin typeface="Tahoma" panose="020B0604030504040204" pitchFamily="34" charset="0"/>
                <a:ea typeface="Tahoma" panose="020B0604030504040204" pitchFamily="34" charset="0"/>
                <a:cs typeface="Tahoma" panose="020B0604030504040204" pitchFamily="34" charset="0"/>
              </a:rPr>
              <a:t>Associate</a:t>
            </a:r>
            <a:r>
              <a:rPr sz="1800" spc="10" dirty="0">
                <a:latin typeface="Tahoma" panose="020B0604030504040204" pitchFamily="34" charset="0"/>
                <a:ea typeface="Tahoma" panose="020B0604030504040204" pitchFamily="34" charset="0"/>
                <a:cs typeface="Tahoma" panose="020B0604030504040204" pitchFamily="34" charset="0"/>
              </a:rPr>
              <a:t> </a:t>
            </a:r>
            <a:r>
              <a:rPr sz="1800" spc="-5" dirty="0">
                <a:latin typeface="Tahoma" panose="020B0604030504040204" pitchFamily="34" charset="0"/>
                <a:ea typeface="Tahoma" panose="020B0604030504040204" pitchFamily="34" charset="0"/>
                <a:cs typeface="Tahoma" panose="020B0604030504040204" pitchFamily="34" charset="0"/>
              </a:rPr>
              <a:t>Housing</a:t>
            </a:r>
            <a:r>
              <a:rPr sz="1800" spc="20" dirty="0">
                <a:latin typeface="Tahoma" panose="020B0604030504040204" pitchFamily="34" charset="0"/>
                <a:ea typeface="Tahoma" panose="020B0604030504040204" pitchFamily="34" charset="0"/>
                <a:cs typeface="Tahoma" panose="020B0604030504040204" pitchFamily="34" charset="0"/>
              </a:rPr>
              <a:t> </a:t>
            </a:r>
            <a:r>
              <a:rPr sz="1800" spc="-10" dirty="0">
                <a:latin typeface="Tahoma" panose="020B0604030504040204" pitchFamily="34" charset="0"/>
                <a:ea typeface="Tahoma" panose="020B0604030504040204" pitchFamily="34" charset="0"/>
                <a:cs typeface="Tahoma" panose="020B0604030504040204" pitchFamily="34" charset="0"/>
              </a:rPr>
              <a:t>Application.</a:t>
            </a:r>
            <a:r>
              <a:rPr sz="1800" spc="15" dirty="0">
                <a:latin typeface="Tahoma" panose="020B0604030504040204" pitchFamily="34" charset="0"/>
                <a:ea typeface="Tahoma" panose="020B0604030504040204" pitchFamily="34" charset="0"/>
                <a:cs typeface="Tahoma" panose="020B0604030504040204" pitchFamily="34" charset="0"/>
              </a:rPr>
              <a:t> </a:t>
            </a:r>
            <a:r>
              <a:rPr sz="1800" spc="-30" dirty="0">
                <a:latin typeface="Tahoma" panose="020B0604030504040204" pitchFamily="34" charset="0"/>
                <a:ea typeface="Tahoma" panose="020B0604030504040204" pitchFamily="34" charset="0"/>
                <a:cs typeface="Tahoma" panose="020B0604030504040204" pitchFamily="34" charset="0"/>
              </a:rPr>
              <a:t>(Your</a:t>
            </a:r>
            <a:r>
              <a:rPr sz="1800" spc="10" dirty="0">
                <a:latin typeface="Tahoma" panose="020B0604030504040204" pitchFamily="34" charset="0"/>
                <a:ea typeface="Tahoma" panose="020B0604030504040204" pitchFamily="34" charset="0"/>
                <a:cs typeface="Tahoma" panose="020B0604030504040204" pitchFamily="34" charset="0"/>
              </a:rPr>
              <a:t> </a:t>
            </a:r>
            <a:r>
              <a:rPr sz="1800" spc="-5" dirty="0">
                <a:latin typeface="Tahoma" panose="020B0604030504040204" pitchFamily="34" charset="0"/>
                <a:ea typeface="Tahoma" panose="020B0604030504040204" pitchFamily="34" charset="0"/>
                <a:cs typeface="Tahoma" panose="020B0604030504040204" pitchFamily="34" charset="0"/>
              </a:rPr>
              <a:t>department</a:t>
            </a:r>
            <a:r>
              <a:rPr sz="1800" dirty="0">
                <a:latin typeface="Tahoma" panose="020B0604030504040204" pitchFamily="34" charset="0"/>
                <a:ea typeface="Tahoma" panose="020B0604030504040204" pitchFamily="34" charset="0"/>
                <a:cs typeface="Tahoma" panose="020B0604030504040204" pitchFamily="34" charset="0"/>
              </a:rPr>
              <a:t> </a:t>
            </a:r>
            <a:r>
              <a:rPr sz="1800" spc="-5" dirty="0">
                <a:latin typeface="Tahoma" panose="020B0604030504040204" pitchFamily="34" charset="0"/>
                <a:ea typeface="Tahoma" panose="020B0604030504040204" pitchFamily="34" charset="0"/>
                <a:cs typeface="Tahoma" panose="020B0604030504040204" pitchFamily="34" charset="0"/>
              </a:rPr>
              <a:t>must</a:t>
            </a:r>
            <a:r>
              <a:rPr sz="1800" spc="5" dirty="0">
                <a:latin typeface="Tahoma" panose="020B0604030504040204" pitchFamily="34" charset="0"/>
                <a:ea typeface="Tahoma" panose="020B0604030504040204" pitchFamily="34" charset="0"/>
                <a:cs typeface="Tahoma" panose="020B0604030504040204" pitchFamily="34" charset="0"/>
              </a:rPr>
              <a:t> </a:t>
            </a:r>
            <a:r>
              <a:rPr sz="1800" spc="-5" dirty="0">
                <a:latin typeface="Tahoma" panose="020B0604030504040204" pitchFamily="34" charset="0"/>
                <a:ea typeface="Tahoma" panose="020B0604030504040204" pitchFamily="34" charset="0"/>
                <a:cs typeface="Tahoma" panose="020B0604030504040204" pitchFamily="34" charset="0"/>
              </a:rPr>
              <a:t>fill</a:t>
            </a:r>
            <a:r>
              <a:rPr sz="1800" spc="20" dirty="0">
                <a:latin typeface="Tahoma" panose="020B0604030504040204" pitchFamily="34" charset="0"/>
                <a:ea typeface="Tahoma" panose="020B0604030504040204" pitchFamily="34" charset="0"/>
                <a:cs typeface="Tahoma" panose="020B0604030504040204" pitchFamily="34" charset="0"/>
              </a:rPr>
              <a:t> </a:t>
            </a:r>
            <a:r>
              <a:rPr sz="1800" spc="-5" dirty="0">
                <a:latin typeface="Tahoma" panose="020B0604030504040204" pitchFamily="34" charset="0"/>
                <a:ea typeface="Tahoma" panose="020B0604030504040204" pitchFamily="34" charset="0"/>
                <a:cs typeface="Tahoma" panose="020B0604030504040204" pitchFamily="34" charset="0"/>
              </a:rPr>
              <a:t>out </a:t>
            </a:r>
            <a:r>
              <a:rPr sz="1800" dirty="0">
                <a:latin typeface="Tahoma" panose="020B0604030504040204" pitchFamily="34" charset="0"/>
                <a:ea typeface="Tahoma" panose="020B0604030504040204" pitchFamily="34" charset="0"/>
                <a:cs typeface="Tahoma" panose="020B0604030504040204" pitchFamily="34" charset="0"/>
              </a:rPr>
              <a:t> </a:t>
            </a:r>
            <a:r>
              <a:rPr sz="1800" spc="-5" dirty="0">
                <a:latin typeface="Tahoma" panose="020B0604030504040204" pitchFamily="34" charset="0"/>
                <a:ea typeface="Tahoma" panose="020B0604030504040204" pitchFamily="34" charset="0"/>
                <a:cs typeface="Tahoma" panose="020B0604030504040204" pitchFamily="34" charset="0"/>
              </a:rPr>
              <a:t>the</a:t>
            </a:r>
            <a:r>
              <a:rPr sz="1800" spc="10" dirty="0">
                <a:latin typeface="Tahoma" panose="020B0604030504040204" pitchFamily="34" charset="0"/>
                <a:ea typeface="Tahoma" panose="020B0604030504040204" pitchFamily="34" charset="0"/>
                <a:cs typeface="Tahoma" panose="020B0604030504040204" pitchFamily="34" charset="0"/>
              </a:rPr>
              <a:t> </a:t>
            </a:r>
            <a:r>
              <a:rPr sz="1800" spc="-15" dirty="0">
                <a:latin typeface="Tahoma" panose="020B0604030504040204" pitchFamily="34" charset="0"/>
                <a:ea typeface="Tahoma" panose="020B0604030504040204" pitchFamily="34" charset="0"/>
                <a:cs typeface="Tahoma" panose="020B0604030504040204" pitchFamily="34" charset="0"/>
              </a:rPr>
              <a:t>first</a:t>
            </a:r>
            <a:r>
              <a:rPr sz="1800" spc="-5" dirty="0">
                <a:latin typeface="Tahoma" panose="020B0604030504040204" pitchFamily="34" charset="0"/>
                <a:ea typeface="Tahoma" panose="020B0604030504040204" pitchFamily="34" charset="0"/>
                <a:cs typeface="Tahoma" panose="020B0604030504040204" pitchFamily="34" charset="0"/>
              </a:rPr>
              <a:t> part</a:t>
            </a:r>
            <a:r>
              <a:rPr sz="1800" spc="5" dirty="0">
                <a:latin typeface="Tahoma" panose="020B0604030504040204" pitchFamily="34" charset="0"/>
                <a:ea typeface="Tahoma" panose="020B0604030504040204" pitchFamily="34" charset="0"/>
                <a:cs typeface="Tahoma" panose="020B0604030504040204" pitchFamily="34" charset="0"/>
              </a:rPr>
              <a:t> </a:t>
            </a:r>
            <a:r>
              <a:rPr sz="1800" spc="-5" dirty="0">
                <a:latin typeface="Tahoma" panose="020B0604030504040204" pitchFamily="34" charset="0"/>
                <a:ea typeface="Tahoma" panose="020B0604030504040204" pitchFamily="34" charset="0"/>
                <a:cs typeface="Tahoma" panose="020B0604030504040204" pitchFamily="34" charset="0"/>
              </a:rPr>
              <a:t>of</a:t>
            </a:r>
            <a:r>
              <a:rPr sz="1800" dirty="0">
                <a:latin typeface="Tahoma" panose="020B0604030504040204" pitchFamily="34" charset="0"/>
                <a:ea typeface="Tahoma" panose="020B0604030504040204" pitchFamily="34" charset="0"/>
                <a:cs typeface="Tahoma" panose="020B0604030504040204" pitchFamily="34" charset="0"/>
              </a:rPr>
              <a:t> </a:t>
            </a:r>
            <a:r>
              <a:rPr sz="1800" spc="-5" dirty="0">
                <a:latin typeface="Tahoma" panose="020B0604030504040204" pitchFamily="34" charset="0"/>
                <a:ea typeface="Tahoma" panose="020B0604030504040204" pitchFamily="34" charset="0"/>
                <a:cs typeface="Tahoma" panose="020B0604030504040204" pitchFamily="34" charset="0"/>
              </a:rPr>
              <a:t>the</a:t>
            </a:r>
            <a:r>
              <a:rPr sz="1800" spc="15" dirty="0">
                <a:latin typeface="Tahoma" panose="020B0604030504040204" pitchFamily="34" charset="0"/>
                <a:ea typeface="Tahoma" panose="020B0604030504040204" pitchFamily="34" charset="0"/>
                <a:cs typeface="Tahoma" panose="020B0604030504040204" pitchFamily="34" charset="0"/>
              </a:rPr>
              <a:t> </a:t>
            </a:r>
            <a:r>
              <a:rPr sz="1800" spc="-5" dirty="0">
                <a:latin typeface="Tahoma" panose="020B0604030504040204" pitchFamily="34" charset="0"/>
                <a:ea typeface="Tahoma" panose="020B0604030504040204" pitchFamily="34" charset="0"/>
                <a:cs typeface="Tahoma" panose="020B0604030504040204" pitchFamily="34" charset="0"/>
              </a:rPr>
              <a:t>application.)</a:t>
            </a:r>
            <a:endParaRPr sz="1800" dirty="0">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25"/>
              </a:spcBef>
              <a:buFont typeface="Calibri"/>
              <a:buAutoNum type="arabicPeriod"/>
            </a:pPr>
            <a:endParaRPr sz="1750" dirty="0">
              <a:latin typeface="Tahoma" panose="020B0604030504040204" pitchFamily="34" charset="0"/>
              <a:ea typeface="Tahoma" panose="020B0604030504040204" pitchFamily="34" charset="0"/>
              <a:cs typeface="Tahoma" panose="020B0604030504040204" pitchFamily="34" charset="0"/>
            </a:endParaRPr>
          </a:p>
          <a:p>
            <a:pPr marL="12700" marR="311785">
              <a:lnSpc>
                <a:spcPct val="100000"/>
              </a:lnSpc>
              <a:buAutoNum type="arabicPeriod"/>
              <a:tabLst>
                <a:tab pos="241935" algn="l"/>
              </a:tabLst>
            </a:pPr>
            <a:r>
              <a:rPr lang="en-US" sz="1800" b="1" spc="-5" dirty="0">
                <a:latin typeface="Tahoma" panose="020B0604030504040204" pitchFamily="34" charset="0"/>
                <a:ea typeface="Tahoma" panose="020B0604030504040204" pitchFamily="34" charset="0"/>
                <a:cs typeface="Tahoma" panose="020B0604030504040204" pitchFamily="34" charset="0"/>
              </a:rPr>
              <a:t> </a:t>
            </a:r>
            <a:r>
              <a:rPr sz="1800" b="1" spc="-5" dirty="0">
                <a:latin typeface="Tahoma" panose="020B0604030504040204" pitchFamily="34" charset="0"/>
                <a:ea typeface="Tahoma" panose="020B0604030504040204" pitchFamily="34" charset="0"/>
                <a:cs typeface="Tahoma" panose="020B0604030504040204" pitchFamily="34" charset="0"/>
              </a:rPr>
              <a:t>Complete</a:t>
            </a:r>
            <a:r>
              <a:rPr sz="1800" b="1" spc="-45" dirty="0">
                <a:latin typeface="Tahoma" panose="020B0604030504040204" pitchFamily="34" charset="0"/>
                <a:ea typeface="Tahoma" panose="020B0604030504040204" pitchFamily="34" charset="0"/>
                <a:cs typeface="Tahoma" panose="020B0604030504040204" pitchFamily="34" charset="0"/>
              </a:rPr>
              <a:t> </a:t>
            </a:r>
            <a:r>
              <a:rPr sz="1800" b="1" dirty="0">
                <a:latin typeface="Tahoma" panose="020B0604030504040204" pitchFamily="34" charset="0"/>
                <a:ea typeface="Tahoma" panose="020B0604030504040204" pitchFamily="34" charset="0"/>
                <a:cs typeface="Tahoma" panose="020B0604030504040204" pitchFamily="34" charset="0"/>
              </a:rPr>
              <a:t>the </a:t>
            </a:r>
            <a:r>
              <a:rPr sz="1800" b="1" spc="-5" dirty="0">
                <a:latin typeface="Tahoma" panose="020B0604030504040204" pitchFamily="34" charset="0"/>
                <a:ea typeface="Tahoma" panose="020B0604030504040204" pitchFamily="34" charset="0"/>
                <a:cs typeface="Tahoma" panose="020B0604030504040204" pitchFamily="34" charset="0"/>
              </a:rPr>
              <a:t>application</a:t>
            </a:r>
            <a:r>
              <a:rPr sz="1800" b="1" spc="-25" dirty="0">
                <a:latin typeface="Tahoma" panose="020B0604030504040204" pitchFamily="34" charset="0"/>
                <a:ea typeface="Tahoma" panose="020B0604030504040204" pitchFamily="34" charset="0"/>
                <a:cs typeface="Tahoma" panose="020B0604030504040204" pitchFamily="34" charset="0"/>
              </a:rPr>
              <a:t> </a:t>
            </a:r>
            <a:r>
              <a:rPr sz="1800" b="1" dirty="0">
                <a:latin typeface="Tahoma" panose="020B0604030504040204" pitchFamily="34" charset="0"/>
                <a:ea typeface="Tahoma" panose="020B0604030504040204" pitchFamily="34" charset="0"/>
                <a:cs typeface="Tahoma" panose="020B0604030504040204" pitchFamily="34" charset="0"/>
              </a:rPr>
              <a:t>and </a:t>
            </a:r>
            <a:r>
              <a:rPr sz="1800" b="1" spc="-5" dirty="0">
                <a:latin typeface="Tahoma" panose="020B0604030504040204" pitchFamily="34" charset="0"/>
                <a:ea typeface="Tahoma" panose="020B0604030504040204" pitchFamily="34" charset="0"/>
                <a:cs typeface="Tahoma" panose="020B0604030504040204" pitchFamily="34" charset="0"/>
              </a:rPr>
              <a:t>collect</a:t>
            </a:r>
            <a:r>
              <a:rPr sz="1800" b="1" spc="-20" dirty="0">
                <a:latin typeface="Tahoma" panose="020B0604030504040204" pitchFamily="34" charset="0"/>
                <a:ea typeface="Tahoma" panose="020B0604030504040204" pitchFamily="34" charset="0"/>
                <a:cs typeface="Tahoma" panose="020B0604030504040204" pitchFamily="34" charset="0"/>
              </a:rPr>
              <a:t> </a:t>
            </a:r>
            <a:r>
              <a:rPr sz="1800" b="1" spc="-5" dirty="0">
                <a:latin typeface="Tahoma" panose="020B0604030504040204" pitchFamily="34" charset="0"/>
                <a:ea typeface="Tahoma" panose="020B0604030504040204" pitchFamily="34" charset="0"/>
                <a:cs typeface="Tahoma" panose="020B0604030504040204" pitchFamily="34" charset="0"/>
              </a:rPr>
              <a:t>paperwork:</a:t>
            </a:r>
            <a:r>
              <a:rPr sz="1800" b="1" spc="-30" dirty="0">
                <a:latin typeface="Tahoma" panose="020B0604030504040204" pitchFamily="34" charset="0"/>
                <a:ea typeface="Tahoma" panose="020B0604030504040204" pitchFamily="34" charset="0"/>
                <a:cs typeface="Tahoma" panose="020B0604030504040204" pitchFamily="34" charset="0"/>
              </a:rPr>
              <a:t> </a:t>
            </a:r>
            <a:r>
              <a:rPr sz="1800" spc="-5" dirty="0">
                <a:latin typeface="Tahoma" panose="020B0604030504040204" pitchFamily="34" charset="0"/>
                <a:ea typeface="Tahoma" panose="020B0604030504040204" pitchFamily="34" charset="0"/>
                <a:cs typeface="Tahoma" panose="020B0604030504040204" pitchFamily="34" charset="0"/>
              </a:rPr>
              <a:t>Fill</a:t>
            </a:r>
            <a:r>
              <a:rPr sz="1800" spc="25" dirty="0">
                <a:latin typeface="Tahoma" panose="020B0604030504040204" pitchFamily="34" charset="0"/>
                <a:ea typeface="Tahoma" panose="020B0604030504040204" pitchFamily="34" charset="0"/>
                <a:cs typeface="Tahoma" panose="020B0604030504040204" pitchFamily="34" charset="0"/>
              </a:rPr>
              <a:t> </a:t>
            </a:r>
            <a:r>
              <a:rPr sz="1800" spc="-5" dirty="0">
                <a:latin typeface="Tahoma" panose="020B0604030504040204" pitchFamily="34" charset="0"/>
                <a:ea typeface="Tahoma" panose="020B0604030504040204" pitchFamily="34" charset="0"/>
                <a:cs typeface="Tahoma" panose="020B0604030504040204" pitchFamily="34" charset="0"/>
              </a:rPr>
              <a:t>out</a:t>
            </a:r>
            <a:r>
              <a:rPr sz="1800" dirty="0">
                <a:latin typeface="Tahoma" panose="020B0604030504040204" pitchFamily="34" charset="0"/>
                <a:ea typeface="Tahoma" panose="020B0604030504040204" pitchFamily="34" charset="0"/>
                <a:cs typeface="Tahoma" panose="020B0604030504040204" pitchFamily="34" charset="0"/>
              </a:rPr>
              <a:t> </a:t>
            </a:r>
            <a:r>
              <a:rPr sz="1800" spc="-10" dirty="0">
                <a:latin typeface="Tahoma" panose="020B0604030504040204" pitchFamily="34" charset="0"/>
                <a:ea typeface="Tahoma" panose="020B0604030504040204" pitchFamily="34" charset="0"/>
                <a:cs typeface="Tahoma" panose="020B0604030504040204" pitchFamily="34" charset="0"/>
              </a:rPr>
              <a:t>your</a:t>
            </a:r>
            <a:r>
              <a:rPr sz="1800" spc="10" dirty="0">
                <a:latin typeface="Tahoma" panose="020B0604030504040204" pitchFamily="34" charset="0"/>
                <a:ea typeface="Tahoma" panose="020B0604030504040204" pitchFamily="34" charset="0"/>
                <a:cs typeface="Tahoma" panose="020B0604030504040204" pitchFamily="34" charset="0"/>
              </a:rPr>
              <a:t> </a:t>
            </a:r>
            <a:r>
              <a:rPr sz="1800" spc="-5" dirty="0">
                <a:latin typeface="Tahoma" panose="020B0604030504040204" pitchFamily="34" charset="0"/>
                <a:ea typeface="Tahoma" panose="020B0604030504040204" pitchFamily="34" charset="0"/>
                <a:cs typeface="Tahoma" panose="020B0604030504040204" pitchFamily="34" charset="0"/>
              </a:rPr>
              <a:t>portion</a:t>
            </a:r>
            <a:r>
              <a:rPr sz="1800" spc="35" dirty="0">
                <a:latin typeface="Tahoma" panose="020B0604030504040204" pitchFamily="34" charset="0"/>
                <a:ea typeface="Tahoma" panose="020B0604030504040204" pitchFamily="34" charset="0"/>
                <a:cs typeface="Tahoma" panose="020B0604030504040204" pitchFamily="34" charset="0"/>
              </a:rPr>
              <a:t> </a:t>
            </a:r>
            <a:r>
              <a:rPr sz="1800" spc="-5" dirty="0">
                <a:latin typeface="Tahoma" panose="020B0604030504040204" pitchFamily="34" charset="0"/>
                <a:ea typeface="Tahoma" panose="020B0604030504040204" pitchFamily="34" charset="0"/>
                <a:cs typeface="Tahoma" panose="020B0604030504040204" pitchFamily="34" charset="0"/>
              </a:rPr>
              <a:t>of</a:t>
            </a:r>
            <a:r>
              <a:rPr sz="1800" spc="5" dirty="0">
                <a:latin typeface="Tahoma" panose="020B0604030504040204" pitchFamily="34" charset="0"/>
                <a:ea typeface="Tahoma" panose="020B0604030504040204" pitchFamily="34" charset="0"/>
                <a:cs typeface="Tahoma" panose="020B0604030504040204" pitchFamily="34" charset="0"/>
              </a:rPr>
              <a:t> </a:t>
            </a:r>
            <a:r>
              <a:rPr sz="1800" spc="-5" dirty="0">
                <a:latin typeface="Tahoma" panose="020B0604030504040204" pitchFamily="34" charset="0"/>
                <a:ea typeface="Tahoma" panose="020B0604030504040204" pitchFamily="34" charset="0"/>
                <a:cs typeface="Tahoma" panose="020B0604030504040204" pitchFamily="34" charset="0"/>
              </a:rPr>
              <a:t>the</a:t>
            </a:r>
            <a:r>
              <a:rPr sz="1800" spc="20" dirty="0">
                <a:latin typeface="Tahoma" panose="020B0604030504040204" pitchFamily="34" charset="0"/>
                <a:ea typeface="Tahoma" panose="020B0604030504040204" pitchFamily="34" charset="0"/>
                <a:cs typeface="Tahoma" panose="020B0604030504040204" pitchFamily="34" charset="0"/>
              </a:rPr>
              <a:t> </a:t>
            </a:r>
            <a:r>
              <a:rPr sz="1800" spc="-10" dirty="0">
                <a:latin typeface="Tahoma" panose="020B0604030504040204" pitchFamily="34" charset="0"/>
                <a:ea typeface="Tahoma" panose="020B0604030504040204" pitchFamily="34" charset="0"/>
                <a:cs typeface="Tahoma" panose="020B0604030504040204" pitchFamily="34" charset="0"/>
              </a:rPr>
              <a:t>application,</a:t>
            </a:r>
            <a:r>
              <a:rPr sz="1800" spc="25" dirty="0">
                <a:latin typeface="Tahoma" panose="020B0604030504040204" pitchFamily="34" charset="0"/>
                <a:ea typeface="Tahoma" panose="020B0604030504040204" pitchFamily="34" charset="0"/>
                <a:cs typeface="Tahoma" panose="020B0604030504040204" pitchFamily="34" charset="0"/>
              </a:rPr>
              <a:t> </a:t>
            </a:r>
            <a:r>
              <a:rPr sz="1800" dirty="0">
                <a:latin typeface="Tahoma" panose="020B0604030504040204" pitchFamily="34" charset="0"/>
                <a:ea typeface="Tahoma" panose="020B0604030504040204" pitchFamily="34" charset="0"/>
                <a:cs typeface="Tahoma" panose="020B0604030504040204" pitchFamily="34" charset="0"/>
              </a:rPr>
              <a:t>and</a:t>
            </a:r>
            <a:r>
              <a:rPr sz="1800" spc="5" dirty="0">
                <a:latin typeface="Tahoma" panose="020B0604030504040204" pitchFamily="34" charset="0"/>
                <a:ea typeface="Tahoma" panose="020B0604030504040204" pitchFamily="34" charset="0"/>
                <a:cs typeface="Tahoma" panose="020B0604030504040204" pitchFamily="34" charset="0"/>
              </a:rPr>
              <a:t> </a:t>
            </a:r>
            <a:r>
              <a:rPr sz="1800" spc="-5" dirty="0">
                <a:latin typeface="Tahoma" panose="020B0604030504040204" pitchFamily="34" charset="0"/>
                <a:ea typeface="Tahoma" panose="020B0604030504040204" pitchFamily="34" charset="0"/>
                <a:cs typeface="Tahoma" panose="020B0604030504040204" pitchFamily="34" charset="0"/>
              </a:rPr>
              <a:t>if</a:t>
            </a:r>
            <a:r>
              <a:rPr sz="1800" spc="20" dirty="0">
                <a:latin typeface="Tahoma" panose="020B0604030504040204" pitchFamily="34" charset="0"/>
                <a:ea typeface="Tahoma" panose="020B0604030504040204" pitchFamily="34" charset="0"/>
                <a:cs typeface="Tahoma" panose="020B0604030504040204" pitchFamily="34" charset="0"/>
              </a:rPr>
              <a:t> </a:t>
            </a:r>
            <a:r>
              <a:rPr sz="1800" spc="-10" dirty="0">
                <a:latin typeface="Tahoma" panose="020B0604030504040204" pitchFamily="34" charset="0"/>
                <a:ea typeface="Tahoma" panose="020B0604030504040204" pitchFamily="34" charset="0"/>
                <a:cs typeface="Tahoma" panose="020B0604030504040204" pitchFamily="34" charset="0"/>
              </a:rPr>
              <a:t>you</a:t>
            </a:r>
            <a:r>
              <a:rPr sz="1800" spc="15" dirty="0">
                <a:latin typeface="Tahoma" panose="020B0604030504040204" pitchFamily="34" charset="0"/>
                <a:ea typeface="Tahoma" panose="020B0604030504040204" pitchFamily="34" charset="0"/>
                <a:cs typeface="Tahoma" panose="020B0604030504040204" pitchFamily="34" charset="0"/>
              </a:rPr>
              <a:t> </a:t>
            </a:r>
            <a:r>
              <a:rPr sz="1800" spc="-5" dirty="0">
                <a:latin typeface="Tahoma" panose="020B0604030504040204" pitchFamily="34" charset="0"/>
                <a:ea typeface="Tahoma" panose="020B0604030504040204" pitchFamily="34" charset="0"/>
                <a:cs typeface="Tahoma" panose="020B0604030504040204" pitchFamily="34" charset="0"/>
              </a:rPr>
              <a:t>plan</a:t>
            </a:r>
            <a:r>
              <a:rPr sz="1800" spc="20" dirty="0">
                <a:latin typeface="Tahoma" panose="020B0604030504040204" pitchFamily="34" charset="0"/>
                <a:ea typeface="Tahoma" panose="020B0604030504040204" pitchFamily="34" charset="0"/>
                <a:cs typeface="Tahoma" panose="020B0604030504040204" pitchFamily="34" charset="0"/>
              </a:rPr>
              <a:t> </a:t>
            </a:r>
            <a:r>
              <a:rPr sz="1800" spc="-10" dirty="0">
                <a:latin typeface="Tahoma" panose="020B0604030504040204" pitchFamily="34" charset="0"/>
                <a:ea typeface="Tahoma" panose="020B0604030504040204" pitchFamily="34" charset="0"/>
                <a:cs typeface="Tahoma" panose="020B0604030504040204" pitchFamily="34" charset="0"/>
              </a:rPr>
              <a:t>to</a:t>
            </a:r>
            <a:r>
              <a:rPr sz="1800" dirty="0">
                <a:latin typeface="Tahoma" panose="020B0604030504040204" pitchFamily="34" charset="0"/>
                <a:ea typeface="Tahoma" panose="020B0604030504040204" pitchFamily="34" charset="0"/>
                <a:cs typeface="Tahoma" panose="020B0604030504040204" pitchFamily="34" charset="0"/>
              </a:rPr>
              <a:t> </a:t>
            </a:r>
            <a:r>
              <a:rPr sz="1800" spc="-10" dirty="0">
                <a:latin typeface="Tahoma" panose="020B0604030504040204" pitchFamily="34" charset="0"/>
                <a:ea typeface="Tahoma" panose="020B0604030504040204" pitchFamily="34" charset="0"/>
                <a:cs typeface="Tahoma" panose="020B0604030504040204" pitchFamily="34" charset="0"/>
              </a:rPr>
              <a:t>reside </a:t>
            </a:r>
            <a:r>
              <a:rPr sz="1800" spc="-395" dirty="0">
                <a:latin typeface="Tahoma" panose="020B0604030504040204" pitchFamily="34" charset="0"/>
                <a:ea typeface="Tahoma" panose="020B0604030504040204" pitchFamily="34" charset="0"/>
                <a:cs typeface="Tahoma" panose="020B0604030504040204" pitchFamily="34" charset="0"/>
              </a:rPr>
              <a:t> </a:t>
            </a:r>
            <a:r>
              <a:rPr sz="1800" spc="-5" dirty="0">
                <a:latin typeface="Tahoma" panose="020B0604030504040204" pitchFamily="34" charset="0"/>
                <a:ea typeface="Tahoma" panose="020B0604030504040204" pitchFamily="34" charset="0"/>
                <a:cs typeface="Tahoma" panose="020B0604030504040204" pitchFamily="34" charset="0"/>
              </a:rPr>
              <a:t>with</a:t>
            </a:r>
            <a:r>
              <a:rPr sz="1800" spc="10" dirty="0">
                <a:latin typeface="Tahoma" panose="020B0604030504040204" pitchFamily="34" charset="0"/>
                <a:ea typeface="Tahoma" panose="020B0604030504040204" pitchFamily="34" charset="0"/>
                <a:cs typeface="Tahoma" panose="020B0604030504040204" pitchFamily="34" charset="0"/>
              </a:rPr>
              <a:t> </a:t>
            </a:r>
            <a:r>
              <a:rPr sz="1800" spc="-15" dirty="0">
                <a:latin typeface="Tahoma" panose="020B0604030504040204" pitchFamily="34" charset="0"/>
                <a:ea typeface="Tahoma" panose="020B0604030504040204" pitchFamily="34" charset="0"/>
                <a:cs typeface="Tahoma" panose="020B0604030504040204" pitchFamily="34" charset="0"/>
              </a:rPr>
              <a:t>any</a:t>
            </a:r>
            <a:r>
              <a:rPr sz="1800" spc="15" dirty="0">
                <a:solidFill>
                  <a:srgbClr val="0562C1"/>
                </a:solidFill>
                <a:latin typeface="Tahoma" panose="020B0604030504040204" pitchFamily="34" charset="0"/>
                <a:ea typeface="Tahoma" panose="020B0604030504040204" pitchFamily="34" charset="0"/>
                <a:cs typeface="Tahoma" panose="020B0604030504040204" pitchFamily="34" charset="0"/>
              </a:rPr>
              <a:t> </a:t>
            </a:r>
            <a:r>
              <a:rPr sz="1800" u="sng" spc="-10" dirty="0">
                <a:solidFill>
                  <a:srgbClr val="0562C1"/>
                </a:solidFill>
                <a:uFill>
                  <a:solidFill>
                    <a:srgbClr val="0562C1"/>
                  </a:solidFill>
                </a:uFill>
                <a:latin typeface="Tahoma" panose="020B0604030504040204" pitchFamily="34" charset="0"/>
                <a:ea typeface="Tahoma" panose="020B0604030504040204" pitchFamily="34" charset="0"/>
                <a:cs typeface="Tahoma" panose="020B0604030504040204" pitchFamily="34" charset="0"/>
                <a:hlinkClick r:id="rId3"/>
              </a:rPr>
              <a:t>family</a:t>
            </a:r>
            <a:r>
              <a:rPr sz="1800" u="sng" spc="5" dirty="0">
                <a:solidFill>
                  <a:srgbClr val="0562C1"/>
                </a:solidFill>
                <a:uFill>
                  <a:solidFill>
                    <a:srgbClr val="0562C1"/>
                  </a:solidFill>
                </a:uFill>
                <a:latin typeface="Tahoma" panose="020B0604030504040204" pitchFamily="34" charset="0"/>
                <a:ea typeface="Tahoma" panose="020B0604030504040204" pitchFamily="34" charset="0"/>
                <a:cs typeface="Tahoma" panose="020B0604030504040204" pitchFamily="34" charset="0"/>
                <a:hlinkClick r:id="rId3"/>
              </a:rPr>
              <a:t> </a:t>
            </a:r>
            <a:r>
              <a:rPr sz="1800" u="sng" spc="-5" dirty="0">
                <a:solidFill>
                  <a:srgbClr val="0562C1"/>
                </a:solidFill>
                <a:uFill>
                  <a:solidFill>
                    <a:srgbClr val="0562C1"/>
                  </a:solidFill>
                </a:uFill>
                <a:latin typeface="Tahoma" panose="020B0604030504040204" pitchFamily="34" charset="0"/>
                <a:ea typeface="Tahoma" panose="020B0604030504040204" pitchFamily="34" charset="0"/>
                <a:cs typeface="Tahoma" panose="020B0604030504040204" pitchFamily="34" charset="0"/>
                <a:hlinkClick r:id="rId3"/>
              </a:rPr>
              <a:t>members</a:t>
            </a:r>
            <a:r>
              <a:rPr sz="1800" spc="-5" dirty="0">
                <a:latin typeface="Tahoma" panose="020B0604030504040204" pitchFamily="34" charset="0"/>
                <a:ea typeface="Tahoma" panose="020B0604030504040204" pitchFamily="34" charset="0"/>
                <a:cs typeface="Tahoma" panose="020B0604030504040204" pitchFamily="34" charset="0"/>
              </a:rPr>
              <a:t>,</a:t>
            </a:r>
            <a:r>
              <a:rPr sz="1800" dirty="0">
                <a:latin typeface="Tahoma" panose="020B0604030504040204" pitchFamily="34" charset="0"/>
                <a:ea typeface="Tahoma" panose="020B0604030504040204" pitchFamily="34" charset="0"/>
                <a:cs typeface="Tahoma" panose="020B0604030504040204" pitchFamily="34" charset="0"/>
              </a:rPr>
              <a:t> </a:t>
            </a:r>
            <a:r>
              <a:rPr sz="1800" spc="-10" dirty="0">
                <a:latin typeface="Tahoma" panose="020B0604030504040204" pitchFamily="34" charset="0"/>
                <a:ea typeface="Tahoma" panose="020B0604030504040204" pitchFamily="34" charset="0"/>
                <a:cs typeface="Tahoma" panose="020B0604030504040204" pitchFamily="34" charset="0"/>
              </a:rPr>
              <a:t>collect</a:t>
            </a:r>
            <a:r>
              <a:rPr sz="1800" spc="35" dirty="0">
                <a:latin typeface="Tahoma" panose="020B0604030504040204" pitchFamily="34" charset="0"/>
                <a:ea typeface="Tahoma" panose="020B0604030504040204" pitchFamily="34" charset="0"/>
                <a:cs typeface="Tahoma" panose="020B0604030504040204" pitchFamily="34" charset="0"/>
              </a:rPr>
              <a:t> </a:t>
            </a:r>
            <a:r>
              <a:rPr sz="1800" spc="-5" dirty="0">
                <a:latin typeface="Tahoma" panose="020B0604030504040204" pitchFamily="34" charset="0"/>
                <a:ea typeface="Tahoma" panose="020B0604030504040204" pitchFamily="34" charset="0"/>
                <a:cs typeface="Tahoma" panose="020B0604030504040204" pitchFamily="34" charset="0"/>
              </a:rPr>
              <a:t>copies</a:t>
            </a:r>
            <a:r>
              <a:rPr sz="1800" spc="10" dirty="0">
                <a:latin typeface="Tahoma" panose="020B0604030504040204" pitchFamily="34" charset="0"/>
                <a:ea typeface="Tahoma" panose="020B0604030504040204" pitchFamily="34" charset="0"/>
                <a:cs typeface="Tahoma" panose="020B0604030504040204" pitchFamily="34" charset="0"/>
              </a:rPr>
              <a:t> </a:t>
            </a:r>
            <a:r>
              <a:rPr sz="1800" spc="-5" dirty="0">
                <a:latin typeface="Tahoma" panose="020B0604030504040204" pitchFamily="34" charset="0"/>
                <a:ea typeface="Tahoma" panose="020B0604030504040204" pitchFamily="34" charset="0"/>
                <a:cs typeface="Tahoma" panose="020B0604030504040204" pitchFamily="34" charset="0"/>
              </a:rPr>
              <a:t>of</a:t>
            </a:r>
            <a:r>
              <a:rPr sz="1800" spc="20" dirty="0">
                <a:latin typeface="Tahoma" panose="020B0604030504040204" pitchFamily="34" charset="0"/>
                <a:ea typeface="Tahoma" panose="020B0604030504040204" pitchFamily="34" charset="0"/>
                <a:cs typeface="Tahoma" panose="020B0604030504040204" pitchFamily="34" charset="0"/>
              </a:rPr>
              <a:t> </a:t>
            </a:r>
            <a:r>
              <a:rPr sz="1800" spc="-15" dirty="0">
                <a:latin typeface="Tahoma" panose="020B0604030504040204" pitchFamily="34" charset="0"/>
                <a:ea typeface="Tahoma" panose="020B0604030504040204" pitchFamily="34" charset="0"/>
                <a:cs typeface="Tahoma" panose="020B0604030504040204" pitchFamily="34" charset="0"/>
              </a:rPr>
              <a:t>any</a:t>
            </a:r>
            <a:r>
              <a:rPr sz="1800" dirty="0">
                <a:latin typeface="Tahoma" panose="020B0604030504040204" pitchFamily="34" charset="0"/>
                <a:ea typeface="Tahoma" panose="020B0604030504040204" pitchFamily="34" charset="0"/>
                <a:cs typeface="Tahoma" panose="020B0604030504040204" pitchFamily="34" charset="0"/>
              </a:rPr>
              <a:t> </a:t>
            </a:r>
            <a:r>
              <a:rPr sz="1800" spc="-10" dirty="0">
                <a:latin typeface="Tahoma" panose="020B0604030504040204" pitchFamily="34" charset="0"/>
                <a:ea typeface="Tahoma" panose="020B0604030504040204" pitchFamily="34" charset="0"/>
                <a:cs typeface="Tahoma" panose="020B0604030504040204" pitchFamily="34" charset="0"/>
              </a:rPr>
              <a:t>required</a:t>
            </a:r>
            <a:r>
              <a:rPr sz="1800" spc="15" dirty="0">
                <a:latin typeface="Tahoma" panose="020B0604030504040204" pitchFamily="34" charset="0"/>
                <a:ea typeface="Tahoma" panose="020B0604030504040204" pitchFamily="34" charset="0"/>
                <a:cs typeface="Tahoma" panose="020B0604030504040204" pitchFamily="34" charset="0"/>
              </a:rPr>
              <a:t> </a:t>
            </a:r>
            <a:r>
              <a:rPr sz="1800" spc="-5" dirty="0">
                <a:latin typeface="Tahoma" panose="020B0604030504040204" pitchFamily="34" charset="0"/>
                <a:ea typeface="Tahoma" panose="020B0604030504040204" pitchFamily="34" charset="0"/>
                <a:cs typeface="Tahoma" panose="020B0604030504040204" pitchFamily="34" charset="0"/>
                <a:hlinkClick r:id="rId4"/>
              </a:rPr>
              <a:t>paperwork</a:t>
            </a:r>
            <a:r>
              <a:rPr sz="1800" spc="15" dirty="0">
                <a:latin typeface="Tahoma" panose="020B0604030504040204" pitchFamily="34" charset="0"/>
                <a:ea typeface="Tahoma" panose="020B0604030504040204" pitchFamily="34" charset="0"/>
                <a:cs typeface="Tahoma" panose="020B0604030504040204" pitchFamily="34" charset="0"/>
              </a:rPr>
              <a:t> </a:t>
            </a:r>
            <a:r>
              <a:rPr sz="1800" dirty="0">
                <a:latin typeface="Tahoma" panose="020B0604030504040204" pitchFamily="34" charset="0"/>
                <a:ea typeface="Tahoma" panose="020B0604030504040204" pitchFamily="34" charset="0"/>
                <a:cs typeface="Tahoma" panose="020B0604030504040204" pitchFamily="34" charset="0"/>
              </a:rPr>
              <a:t>(e.g.</a:t>
            </a:r>
            <a:r>
              <a:rPr sz="1800" spc="-5" dirty="0">
                <a:latin typeface="Tahoma" panose="020B0604030504040204" pitchFamily="34" charset="0"/>
                <a:ea typeface="Tahoma" panose="020B0604030504040204" pitchFamily="34" charset="0"/>
                <a:cs typeface="Tahoma" panose="020B0604030504040204" pitchFamily="34" charset="0"/>
              </a:rPr>
              <a:t> marriage</a:t>
            </a:r>
            <a:r>
              <a:rPr sz="1800" spc="20" dirty="0">
                <a:latin typeface="Tahoma" panose="020B0604030504040204" pitchFamily="34" charset="0"/>
                <a:ea typeface="Tahoma" panose="020B0604030504040204" pitchFamily="34" charset="0"/>
                <a:cs typeface="Tahoma" panose="020B0604030504040204" pitchFamily="34" charset="0"/>
              </a:rPr>
              <a:t> </a:t>
            </a:r>
            <a:r>
              <a:rPr sz="1800" spc="-5" dirty="0">
                <a:latin typeface="Tahoma" panose="020B0604030504040204" pitchFamily="34" charset="0"/>
                <a:ea typeface="Tahoma" panose="020B0604030504040204" pitchFamily="34" charset="0"/>
                <a:cs typeface="Tahoma" panose="020B0604030504040204" pitchFamily="34" charset="0"/>
              </a:rPr>
              <a:t>license,</a:t>
            </a:r>
            <a:r>
              <a:rPr sz="1800" spc="10" dirty="0">
                <a:latin typeface="Tahoma" panose="020B0604030504040204" pitchFamily="34" charset="0"/>
                <a:ea typeface="Tahoma" panose="020B0604030504040204" pitchFamily="34" charset="0"/>
                <a:cs typeface="Tahoma" panose="020B0604030504040204" pitchFamily="34" charset="0"/>
              </a:rPr>
              <a:t> </a:t>
            </a:r>
            <a:r>
              <a:rPr sz="1800" spc="-5" dirty="0">
                <a:latin typeface="Tahoma" panose="020B0604030504040204" pitchFamily="34" charset="0"/>
                <a:ea typeface="Tahoma" panose="020B0604030504040204" pitchFamily="34" charset="0"/>
                <a:cs typeface="Tahoma" panose="020B0604030504040204" pitchFamily="34" charset="0"/>
              </a:rPr>
              <a:t>birth</a:t>
            </a:r>
            <a:r>
              <a:rPr sz="1800" spc="15" dirty="0">
                <a:latin typeface="Tahoma" panose="020B0604030504040204" pitchFamily="34" charset="0"/>
                <a:ea typeface="Tahoma" panose="020B0604030504040204" pitchFamily="34" charset="0"/>
                <a:cs typeface="Tahoma" panose="020B0604030504040204" pitchFamily="34" charset="0"/>
              </a:rPr>
              <a:t> </a:t>
            </a:r>
            <a:r>
              <a:rPr sz="1800" spc="-10" dirty="0">
                <a:latin typeface="Tahoma" panose="020B0604030504040204" pitchFamily="34" charset="0"/>
                <a:ea typeface="Tahoma" panose="020B0604030504040204" pitchFamily="34" charset="0"/>
                <a:cs typeface="Tahoma" panose="020B0604030504040204" pitchFamily="34" charset="0"/>
              </a:rPr>
              <a:t>certificate,</a:t>
            </a:r>
            <a:r>
              <a:rPr sz="1800" spc="35" dirty="0">
                <a:latin typeface="Tahoma" panose="020B0604030504040204" pitchFamily="34" charset="0"/>
                <a:ea typeface="Tahoma" panose="020B0604030504040204" pitchFamily="34" charset="0"/>
                <a:cs typeface="Tahoma" panose="020B0604030504040204" pitchFamily="34" charset="0"/>
              </a:rPr>
              <a:t> </a:t>
            </a:r>
            <a:r>
              <a:rPr sz="1800" spc="-15" dirty="0">
                <a:latin typeface="Tahoma" panose="020B0604030504040204" pitchFamily="34" charset="0"/>
                <a:ea typeface="Tahoma" panose="020B0604030504040204" pitchFamily="34" charset="0"/>
                <a:cs typeface="Tahoma" panose="020B0604030504040204" pitchFamily="34" charset="0"/>
              </a:rPr>
              <a:t>etc.).</a:t>
            </a:r>
            <a:r>
              <a:rPr lang="en-US" sz="1800" spc="-15" dirty="0">
                <a:latin typeface="Tahoma" panose="020B0604030504040204" pitchFamily="34" charset="0"/>
                <a:ea typeface="Tahoma" panose="020B0604030504040204" pitchFamily="34" charset="0"/>
                <a:cs typeface="Tahoma" panose="020B0604030504040204" pitchFamily="34" charset="0"/>
              </a:rPr>
              <a:t> </a:t>
            </a:r>
            <a:endParaRPr sz="1800" dirty="0">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25"/>
              </a:spcBef>
              <a:buFont typeface="Calibri"/>
              <a:buAutoNum type="arabicPeriod"/>
            </a:pPr>
            <a:endParaRPr sz="1750" dirty="0">
              <a:latin typeface="Tahoma" panose="020B0604030504040204" pitchFamily="34" charset="0"/>
              <a:ea typeface="Tahoma" panose="020B0604030504040204" pitchFamily="34" charset="0"/>
              <a:cs typeface="Tahoma" panose="020B0604030504040204" pitchFamily="34" charset="0"/>
            </a:endParaRPr>
          </a:p>
          <a:p>
            <a:pPr marL="12700" marR="498475">
              <a:lnSpc>
                <a:spcPct val="100000"/>
              </a:lnSpc>
              <a:buAutoNum type="arabicPeriod"/>
              <a:tabLst>
                <a:tab pos="241935" algn="l"/>
              </a:tabLst>
            </a:pPr>
            <a:r>
              <a:rPr lang="en-US" sz="1800" b="1" dirty="0">
                <a:latin typeface="Tahoma" panose="020B0604030504040204" pitchFamily="34" charset="0"/>
                <a:ea typeface="Tahoma" panose="020B0604030504040204" pitchFamily="34" charset="0"/>
                <a:cs typeface="Tahoma" panose="020B0604030504040204" pitchFamily="34" charset="0"/>
              </a:rPr>
              <a:t> </a:t>
            </a:r>
            <a:r>
              <a:rPr sz="1800" b="1" dirty="0">
                <a:latin typeface="Tahoma" panose="020B0604030504040204" pitchFamily="34" charset="0"/>
                <a:ea typeface="Tahoma" panose="020B0604030504040204" pitchFamily="34" charset="0"/>
                <a:cs typeface="Tahoma" panose="020B0604030504040204" pitchFamily="34" charset="0"/>
              </a:rPr>
              <a:t>Submit </a:t>
            </a:r>
            <a:r>
              <a:rPr sz="1800" b="1" spc="-5" dirty="0">
                <a:latin typeface="Tahoma" panose="020B0604030504040204" pitchFamily="34" charset="0"/>
                <a:ea typeface="Tahoma" panose="020B0604030504040204" pitchFamily="34" charset="0"/>
                <a:cs typeface="Tahoma" panose="020B0604030504040204" pitchFamily="34" charset="0"/>
              </a:rPr>
              <a:t>your application </a:t>
            </a:r>
            <a:r>
              <a:rPr sz="1800" b="1" spc="-10" dirty="0">
                <a:latin typeface="Tahoma" panose="020B0604030504040204" pitchFamily="34" charset="0"/>
                <a:ea typeface="Tahoma" panose="020B0604030504040204" pitchFamily="34" charset="0"/>
                <a:cs typeface="Tahoma" panose="020B0604030504040204" pitchFamily="34" charset="0"/>
              </a:rPr>
              <a:t>to </a:t>
            </a:r>
            <a:r>
              <a:rPr sz="1800" b="1" dirty="0">
                <a:latin typeface="Tahoma" panose="020B0604030504040204" pitchFamily="34" charset="0"/>
                <a:ea typeface="Tahoma" panose="020B0604030504040204" pitchFamily="34" charset="0"/>
                <a:cs typeface="Tahoma" panose="020B0604030504040204" pitchFamily="34" charset="0"/>
              </a:rPr>
              <a:t>the </a:t>
            </a:r>
            <a:r>
              <a:rPr sz="1800" b="1" spc="-5" dirty="0">
                <a:latin typeface="Tahoma" panose="020B0604030504040204" pitchFamily="34" charset="0"/>
                <a:ea typeface="Tahoma" panose="020B0604030504040204" pitchFamily="34" charset="0"/>
                <a:cs typeface="Tahoma" panose="020B0604030504040204" pitchFamily="34" charset="0"/>
              </a:rPr>
              <a:t>Housing Office </a:t>
            </a:r>
            <a:r>
              <a:rPr sz="1800" spc="-10" dirty="0">
                <a:latin typeface="Tahoma" panose="020B0604030504040204" pitchFamily="34" charset="0"/>
                <a:ea typeface="Tahoma" panose="020B0604030504040204" pitchFamily="34" charset="0"/>
                <a:cs typeface="Tahoma" panose="020B0604030504040204" pitchFamily="34" charset="0"/>
              </a:rPr>
              <a:t>at</a:t>
            </a:r>
            <a:r>
              <a:rPr sz="1800" spc="-10" dirty="0">
                <a:solidFill>
                  <a:srgbClr val="0562C1"/>
                </a:solidFill>
                <a:latin typeface="Tahoma" panose="020B0604030504040204" pitchFamily="34" charset="0"/>
                <a:ea typeface="Tahoma" panose="020B0604030504040204" pitchFamily="34" charset="0"/>
                <a:cs typeface="Tahoma" panose="020B0604030504040204" pitchFamily="34" charset="0"/>
              </a:rPr>
              <a:t> </a:t>
            </a:r>
            <a:r>
              <a:rPr sz="1800" u="sng" spc="-5" dirty="0">
                <a:solidFill>
                  <a:srgbClr val="0562C1"/>
                </a:solidFill>
                <a:uFill>
                  <a:solidFill>
                    <a:srgbClr val="0562C1"/>
                  </a:solidFill>
                </a:uFill>
                <a:latin typeface="Tahoma" panose="020B0604030504040204" pitchFamily="34" charset="0"/>
                <a:ea typeface="Tahoma" panose="020B0604030504040204" pitchFamily="34" charset="0"/>
                <a:cs typeface="Tahoma" panose="020B0604030504040204" pitchFamily="34" charset="0"/>
                <a:hlinkClick r:id="rId5"/>
              </a:rPr>
              <a:t>academic-staff-housing@med.cornell.edu</a:t>
            </a:r>
            <a:r>
              <a:rPr sz="1800" spc="-5" dirty="0">
                <a:latin typeface="Tahoma" panose="020B0604030504040204" pitchFamily="34" charset="0"/>
                <a:ea typeface="Tahoma" panose="020B0604030504040204" pitchFamily="34" charset="0"/>
                <a:cs typeface="Tahoma" panose="020B0604030504040204" pitchFamily="34" charset="0"/>
              </a:rPr>
              <a:t>. Please submit </a:t>
            </a:r>
            <a:r>
              <a:rPr sz="1800" spc="-10" dirty="0">
                <a:latin typeface="Tahoma" panose="020B0604030504040204" pitchFamily="34" charset="0"/>
                <a:ea typeface="Tahoma" panose="020B0604030504040204" pitchFamily="34" charset="0"/>
                <a:cs typeface="Tahoma" panose="020B0604030504040204" pitchFamily="34" charset="0"/>
              </a:rPr>
              <a:t>your </a:t>
            </a:r>
            <a:r>
              <a:rPr sz="1800" spc="-395" dirty="0">
                <a:latin typeface="Tahoma" panose="020B0604030504040204" pitchFamily="34" charset="0"/>
                <a:ea typeface="Tahoma" panose="020B0604030504040204" pitchFamily="34" charset="0"/>
                <a:cs typeface="Tahoma" panose="020B0604030504040204" pitchFamily="34" charset="0"/>
              </a:rPr>
              <a:t> </a:t>
            </a:r>
            <a:r>
              <a:rPr sz="1800" spc="-10" dirty="0">
                <a:latin typeface="Tahoma" panose="020B0604030504040204" pitchFamily="34" charset="0"/>
                <a:ea typeface="Tahoma" panose="020B0604030504040204" pitchFamily="34" charset="0"/>
                <a:cs typeface="Tahoma" panose="020B0604030504040204" pitchFamily="34" charset="0"/>
              </a:rPr>
              <a:t>application</a:t>
            </a:r>
            <a:r>
              <a:rPr sz="1800" spc="25" dirty="0">
                <a:latin typeface="Tahoma" panose="020B0604030504040204" pitchFamily="34" charset="0"/>
                <a:ea typeface="Tahoma" panose="020B0604030504040204" pitchFamily="34" charset="0"/>
                <a:cs typeface="Tahoma" panose="020B0604030504040204" pitchFamily="34" charset="0"/>
              </a:rPr>
              <a:t> </a:t>
            </a:r>
            <a:r>
              <a:rPr sz="1800" dirty="0">
                <a:latin typeface="Tahoma" panose="020B0604030504040204" pitchFamily="34" charset="0"/>
                <a:ea typeface="Tahoma" panose="020B0604030504040204" pitchFamily="34" charset="0"/>
                <a:cs typeface="Tahoma" panose="020B0604030504040204" pitchFamily="34" charset="0"/>
              </a:rPr>
              <a:t>as</a:t>
            </a:r>
            <a:r>
              <a:rPr sz="1800" spc="-10" dirty="0">
                <a:latin typeface="Tahoma" panose="020B0604030504040204" pitchFamily="34" charset="0"/>
                <a:ea typeface="Tahoma" panose="020B0604030504040204" pitchFamily="34" charset="0"/>
                <a:cs typeface="Tahoma" panose="020B0604030504040204" pitchFamily="34" charset="0"/>
              </a:rPr>
              <a:t> </a:t>
            </a:r>
            <a:r>
              <a:rPr sz="1800" spc="-5" dirty="0">
                <a:latin typeface="Tahoma" panose="020B0604030504040204" pitchFamily="34" charset="0"/>
                <a:ea typeface="Tahoma" panose="020B0604030504040204" pitchFamily="34" charset="0"/>
                <a:cs typeface="Tahoma" panose="020B0604030504040204" pitchFamily="34" charset="0"/>
              </a:rPr>
              <a:t>soon</a:t>
            </a:r>
            <a:r>
              <a:rPr sz="1800" spc="10" dirty="0">
                <a:latin typeface="Tahoma" panose="020B0604030504040204" pitchFamily="34" charset="0"/>
                <a:ea typeface="Tahoma" panose="020B0604030504040204" pitchFamily="34" charset="0"/>
                <a:cs typeface="Tahoma" panose="020B0604030504040204" pitchFamily="34" charset="0"/>
              </a:rPr>
              <a:t> </a:t>
            </a:r>
            <a:r>
              <a:rPr sz="1800" dirty="0">
                <a:latin typeface="Tahoma" panose="020B0604030504040204" pitchFamily="34" charset="0"/>
                <a:ea typeface="Tahoma" panose="020B0604030504040204" pitchFamily="34" charset="0"/>
                <a:cs typeface="Tahoma" panose="020B0604030504040204" pitchFamily="34" charset="0"/>
              </a:rPr>
              <a:t>as</a:t>
            </a:r>
            <a:r>
              <a:rPr sz="1800" spc="-10" dirty="0">
                <a:latin typeface="Tahoma" panose="020B0604030504040204" pitchFamily="34" charset="0"/>
                <a:ea typeface="Tahoma" panose="020B0604030504040204" pitchFamily="34" charset="0"/>
                <a:cs typeface="Tahoma" panose="020B0604030504040204" pitchFamily="34" charset="0"/>
              </a:rPr>
              <a:t> </a:t>
            </a:r>
            <a:r>
              <a:rPr sz="1800" spc="-5" dirty="0">
                <a:latin typeface="Tahoma" panose="020B0604030504040204" pitchFamily="34" charset="0"/>
                <a:ea typeface="Tahoma" panose="020B0604030504040204" pitchFamily="34" charset="0"/>
                <a:cs typeface="Tahoma" panose="020B0604030504040204" pitchFamily="34" charset="0"/>
              </a:rPr>
              <a:t>possible</a:t>
            </a:r>
            <a:r>
              <a:rPr sz="1800" spc="15" dirty="0">
                <a:latin typeface="Tahoma" panose="020B0604030504040204" pitchFamily="34" charset="0"/>
                <a:ea typeface="Tahoma" panose="020B0604030504040204" pitchFamily="34" charset="0"/>
                <a:cs typeface="Tahoma" panose="020B0604030504040204" pitchFamily="34" charset="0"/>
              </a:rPr>
              <a:t> </a:t>
            </a:r>
            <a:r>
              <a:rPr sz="1800" spc="-10" dirty="0">
                <a:latin typeface="Tahoma" panose="020B0604030504040204" pitchFamily="34" charset="0"/>
                <a:ea typeface="Tahoma" panose="020B0604030504040204" pitchFamily="34" charset="0"/>
                <a:cs typeface="Tahoma" panose="020B0604030504040204" pitchFamily="34" charset="0"/>
              </a:rPr>
              <a:t>after</a:t>
            </a:r>
            <a:r>
              <a:rPr sz="1800" spc="-5" dirty="0">
                <a:latin typeface="Tahoma" panose="020B0604030504040204" pitchFamily="34" charset="0"/>
                <a:ea typeface="Tahoma" panose="020B0604030504040204" pitchFamily="34" charset="0"/>
                <a:cs typeface="Tahoma" panose="020B0604030504040204" pitchFamily="34" charset="0"/>
              </a:rPr>
              <a:t> </a:t>
            </a:r>
            <a:r>
              <a:rPr sz="1800" spc="-10" dirty="0">
                <a:latin typeface="Tahoma" panose="020B0604030504040204" pitchFamily="34" charset="0"/>
                <a:ea typeface="Tahoma" panose="020B0604030504040204" pitchFamily="34" charset="0"/>
                <a:cs typeface="Tahoma" panose="020B0604030504040204" pitchFamily="34" charset="0"/>
              </a:rPr>
              <a:t>you</a:t>
            </a:r>
            <a:r>
              <a:rPr sz="1800" spc="10" dirty="0">
                <a:latin typeface="Tahoma" panose="020B0604030504040204" pitchFamily="34" charset="0"/>
                <a:ea typeface="Tahoma" panose="020B0604030504040204" pitchFamily="34" charset="0"/>
                <a:cs typeface="Tahoma" panose="020B0604030504040204" pitchFamily="34" charset="0"/>
              </a:rPr>
              <a:t> </a:t>
            </a:r>
            <a:r>
              <a:rPr sz="1800" spc="-10" dirty="0">
                <a:latin typeface="Tahoma" panose="020B0604030504040204" pitchFamily="34" charset="0"/>
                <a:ea typeface="Tahoma" panose="020B0604030504040204" pitchFamily="34" charset="0"/>
                <a:cs typeface="Tahoma" panose="020B0604030504040204" pitchFamily="34" charset="0"/>
              </a:rPr>
              <a:t>receive</a:t>
            </a:r>
            <a:r>
              <a:rPr sz="1800" spc="15" dirty="0">
                <a:latin typeface="Tahoma" panose="020B0604030504040204" pitchFamily="34" charset="0"/>
                <a:ea typeface="Tahoma" panose="020B0604030504040204" pitchFamily="34" charset="0"/>
                <a:cs typeface="Tahoma" panose="020B0604030504040204" pitchFamily="34" charset="0"/>
              </a:rPr>
              <a:t> </a:t>
            </a:r>
            <a:r>
              <a:rPr sz="1800" spc="-10" dirty="0">
                <a:latin typeface="Tahoma" panose="020B0604030504040204" pitchFamily="34" charset="0"/>
                <a:ea typeface="Tahoma" panose="020B0604030504040204" pitchFamily="34" charset="0"/>
                <a:cs typeface="Tahoma" panose="020B0604030504040204" pitchFamily="34" charset="0"/>
              </a:rPr>
              <a:t>your</a:t>
            </a:r>
            <a:r>
              <a:rPr sz="1800" spc="-5" dirty="0">
                <a:latin typeface="Tahoma" panose="020B0604030504040204" pitchFamily="34" charset="0"/>
                <a:ea typeface="Tahoma" panose="020B0604030504040204" pitchFamily="34" charset="0"/>
                <a:cs typeface="Tahoma" panose="020B0604030504040204" pitchFamily="34" charset="0"/>
              </a:rPr>
              <a:t> </a:t>
            </a:r>
            <a:r>
              <a:rPr sz="1800" spc="-10" dirty="0">
                <a:latin typeface="Tahoma" panose="020B0604030504040204" pitchFamily="34" charset="0"/>
                <a:ea typeface="Tahoma" panose="020B0604030504040204" pitchFamily="34" charset="0"/>
                <a:cs typeface="Tahoma" panose="020B0604030504040204" pitchFamily="34" charset="0"/>
              </a:rPr>
              <a:t>formal</a:t>
            </a:r>
            <a:r>
              <a:rPr sz="1800" spc="10" dirty="0">
                <a:latin typeface="Tahoma" panose="020B0604030504040204" pitchFamily="34" charset="0"/>
                <a:ea typeface="Tahoma" panose="020B0604030504040204" pitchFamily="34" charset="0"/>
                <a:cs typeface="Tahoma" panose="020B0604030504040204" pitchFamily="34" charset="0"/>
              </a:rPr>
              <a:t> </a:t>
            </a:r>
            <a:r>
              <a:rPr sz="1800" spc="-15" dirty="0">
                <a:latin typeface="Tahoma" panose="020B0604030504040204" pitchFamily="34" charset="0"/>
                <a:ea typeface="Tahoma" panose="020B0604030504040204" pitchFamily="34" charset="0"/>
                <a:cs typeface="Tahoma" panose="020B0604030504040204" pitchFamily="34" charset="0"/>
              </a:rPr>
              <a:t>offer</a:t>
            </a:r>
            <a:r>
              <a:rPr sz="1800" spc="-5" dirty="0">
                <a:latin typeface="Tahoma" panose="020B0604030504040204" pitchFamily="34" charset="0"/>
                <a:ea typeface="Tahoma" panose="020B0604030504040204" pitchFamily="34" charset="0"/>
                <a:cs typeface="Tahoma" panose="020B0604030504040204" pitchFamily="34" charset="0"/>
              </a:rPr>
              <a:t> </a:t>
            </a:r>
            <a:r>
              <a:rPr sz="1800" spc="-40" dirty="0">
                <a:latin typeface="Tahoma" panose="020B0604030504040204" pitchFamily="34" charset="0"/>
                <a:ea typeface="Tahoma" panose="020B0604030504040204" pitchFamily="34" charset="0"/>
                <a:cs typeface="Tahoma" panose="020B0604030504040204" pitchFamily="34" charset="0"/>
              </a:rPr>
              <a:t>letter.</a:t>
            </a:r>
            <a:endParaRPr sz="1800" dirty="0">
              <a:latin typeface="Tahoma" panose="020B0604030504040204" pitchFamily="34" charset="0"/>
              <a:ea typeface="Tahoma" panose="020B0604030504040204" pitchFamily="34" charset="0"/>
              <a:cs typeface="Tahoma" panose="020B0604030504040204" pitchFamily="34" charset="0"/>
            </a:endParaRPr>
          </a:p>
        </p:txBody>
      </p:sp>
      <p:pic>
        <p:nvPicPr>
          <p:cNvPr id="5" name="object 5"/>
          <p:cNvPicPr/>
          <p:nvPr/>
        </p:nvPicPr>
        <p:blipFill>
          <a:blip r:embed="rId6" cstate="print"/>
          <a:stretch>
            <a:fillRect/>
          </a:stretch>
        </p:blipFill>
        <p:spPr>
          <a:xfrm>
            <a:off x="50292" y="97535"/>
            <a:ext cx="2857499" cy="2142743"/>
          </a:xfrm>
          <a:prstGeom prst="rect">
            <a:avLst/>
          </a:prstGeom>
        </p:spPr>
      </p:pic>
      <p:pic>
        <p:nvPicPr>
          <p:cNvPr id="6" name="object 6"/>
          <p:cNvPicPr/>
          <p:nvPr/>
        </p:nvPicPr>
        <p:blipFill>
          <a:blip r:embed="rId7" cstate="print"/>
          <a:stretch>
            <a:fillRect/>
          </a:stretch>
        </p:blipFill>
        <p:spPr>
          <a:xfrm>
            <a:off x="7429500" y="97535"/>
            <a:ext cx="4762499" cy="214274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18559" y="257464"/>
            <a:ext cx="3752215" cy="452120"/>
          </a:xfrm>
          <a:prstGeom prst="rect">
            <a:avLst/>
          </a:prstGeom>
        </p:spPr>
        <p:txBody>
          <a:bodyPr vert="horz" wrap="square" lIns="0" tIns="12065" rIns="0" bIns="0" rtlCol="0">
            <a:spAutoFit/>
          </a:bodyPr>
          <a:lstStyle/>
          <a:p>
            <a:pPr marL="12700">
              <a:lnSpc>
                <a:spcPct val="100000"/>
              </a:lnSpc>
              <a:spcBef>
                <a:spcPts val="95"/>
              </a:spcBef>
            </a:pPr>
            <a:r>
              <a:rPr spc="-85" dirty="0"/>
              <a:t>Weill</a:t>
            </a:r>
            <a:r>
              <a:rPr spc="25" dirty="0"/>
              <a:t> </a:t>
            </a:r>
            <a:r>
              <a:rPr spc="-25" dirty="0"/>
              <a:t>Cornell</a:t>
            </a:r>
            <a:r>
              <a:rPr spc="30" dirty="0"/>
              <a:t> </a:t>
            </a:r>
            <a:r>
              <a:rPr spc="-60" dirty="0"/>
              <a:t>Housing</a:t>
            </a:r>
          </a:p>
        </p:txBody>
      </p:sp>
      <p:pic>
        <p:nvPicPr>
          <p:cNvPr id="3" name="object 3"/>
          <p:cNvPicPr/>
          <p:nvPr/>
        </p:nvPicPr>
        <p:blipFill>
          <a:blip r:embed="rId2" cstate="print"/>
          <a:stretch>
            <a:fillRect/>
          </a:stretch>
        </p:blipFill>
        <p:spPr>
          <a:xfrm>
            <a:off x="9982200" y="6269735"/>
            <a:ext cx="2066543" cy="423671"/>
          </a:xfrm>
          <a:prstGeom prst="rect">
            <a:avLst/>
          </a:prstGeom>
        </p:spPr>
      </p:pic>
      <p:pic>
        <p:nvPicPr>
          <p:cNvPr id="4" name="object 4"/>
          <p:cNvPicPr/>
          <p:nvPr/>
        </p:nvPicPr>
        <p:blipFill>
          <a:blip r:embed="rId3" cstate="print"/>
          <a:stretch>
            <a:fillRect/>
          </a:stretch>
        </p:blipFill>
        <p:spPr>
          <a:xfrm>
            <a:off x="7837931" y="5021580"/>
            <a:ext cx="3473195" cy="708659"/>
          </a:xfrm>
          <a:prstGeom prst="rect">
            <a:avLst/>
          </a:prstGeom>
        </p:spPr>
      </p:pic>
      <p:pic>
        <p:nvPicPr>
          <p:cNvPr id="5" name="object 5"/>
          <p:cNvPicPr/>
          <p:nvPr/>
        </p:nvPicPr>
        <p:blipFill>
          <a:blip r:embed="rId4" cstate="print"/>
          <a:stretch>
            <a:fillRect/>
          </a:stretch>
        </p:blipFill>
        <p:spPr>
          <a:xfrm>
            <a:off x="8496300" y="3806952"/>
            <a:ext cx="2154935" cy="743064"/>
          </a:xfrm>
          <a:prstGeom prst="rect">
            <a:avLst/>
          </a:prstGeom>
        </p:spPr>
      </p:pic>
      <p:sp>
        <p:nvSpPr>
          <p:cNvPr id="6" name="object 6"/>
          <p:cNvSpPr txBox="1"/>
          <p:nvPr/>
        </p:nvSpPr>
        <p:spPr>
          <a:xfrm>
            <a:off x="434789" y="879528"/>
            <a:ext cx="11269980" cy="3749744"/>
          </a:xfrm>
          <a:prstGeom prst="rect">
            <a:avLst/>
          </a:prstGeom>
        </p:spPr>
        <p:txBody>
          <a:bodyPr vert="horz" wrap="square" lIns="0" tIns="12700" rIns="0" bIns="0" rtlCol="0">
            <a:spAutoFit/>
          </a:bodyPr>
          <a:lstStyle/>
          <a:p>
            <a:pPr marL="53340" algn="ctr">
              <a:lnSpc>
                <a:spcPct val="100000"/>
              </a:lnSpc>
              <a:spcBef>
                <a:spcPts val="100"/>
              </a:spcBef>
            </a:pPr>
            <a:r>
              <a:rPr sz="2400" b="1" spc="-50" dirty="0">
                <a:solidFill>
                  <a:srgbClr val="CF451F"/>
                </a:solidFill>
                <a:latin typeface="Tahoma" panose="020B0604030504040204" pitchFamily="34" charset="0"/>
                <a:ea typeface="Tahoma" panose="020B0604030504040204" pitchFamily="34" charset="0"/>
                <a:cs typeface="Tahoma" panose="020B0604030504040204" pitchFamily="34" charset="0"/>
              </a:rPr>
              <a:t>Utilities</a:t>
            </a:r>
            <a:endParaRPr sz="2400" dirty="0">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55"/>
              </a:spcBef>
            </a:pPr>
            <a:endParaRPr sz="2500" dirty="0">
              <a:latin typeface="Tahoma" panose="020B0604030504040204" pitchFamily="34" charset="0"/>
              <a:ea typeface="Tahoma" panose="020B0604030504040204" pitchFamily="34" charset="0"/>
              <a:cs typeface="Tahoma" panose="020B0604030504040204" pitchFamily="34" charset="0"/>
            </a:endParaRPr>
          </a:p>
          <a:p>
            <a:pPr marL="12700" marR="5080">
              <a:lnSpc>
                <a:spcPct val="100000"/>
              </a:lnSpc>
            </a:pPr>
            <a:r>
              <a:rPr sz="1800" b="1" spc="-20" dirty="0">
                <a:latin typeface="Tahoma" panose="020B0604030504040204" pitchFamily="34" charset="0"/>
                <a:ea typeface="Tahoma" panose="020B0604030504040204" pitchFamily="34" charset="0"/>
                <a:cs typeface="Tahoma" panose="020B0604030504040204" pitchFamily="34" charset="0"/>
              </a:rPr>
              <a:t>Southtown </a:t>
            </a:r>
            <a:r>
              <a:rPr sz="1800" b="1" spc="20" dirty="0">
                <a:latin typeface="Tahoma" panose="020B0604030504040204" pitchFamily="34" charset="0"/>
                <a:ea typeface="Tahoma" panose="020B0604030504040204" pitchFamily="34" charset="0"/>
                <a:cs typeface="Tahoma" panose="020B0604030504040204" pitchFamily="34" charset="0"/>
              </a:rPr>
              <a:t>&amp; </a:t>
            </a:r>
            <a:r>
              <a:rPr sz="1800" b="1" spc="-60" dirty="0">
                <a:latin typeface="Tahoma" panose="020B0604030504040204" pitchFamily="34" charset="0"/>
                <a:ea typeface="Tahoma" panose="020B0604030504040204" pitchFamily="34" charset="0"/>
                <a:cs typeface="Tahoma" panose="020B0604030504040204" pitchFamily="34" charset="0"/>
              </a:rPr>
              <a:t>Riverwalk: </a:t>
            </a:r>
            <a:r>
              <a:rPr sz="1800" spc="120" dirty="0">
                <a:latin typeface="Tahoma" panose="020B0604030504040204" pitchFamily="34" charset="0"/>
                <a:ea typeface="Tahoma" panose="020B0604030504040204" pitchFamily="34" charset="0"/>
                <a:cs typeface="Tahoma" panose="020B0604030504040204" pitchFamily="34" charset="0"/>
              </a:rPr>
              <a:t>Water </a:t>
            </a:r>
            <a:r>
              <a:rPr sz="1800" spc="95" dirty="0">
                <a:latin typeface="Tahoma" panose="020B0604030504040204" pitchFamily="34" charset="0"/>
                <a:ea typeface="Tahoma" panose="020B0604030504040204" pitchFamily="34" charset="0"/>
                <a:cs typeface="Tahoma" panose="020B0604030504040204" pitchFamily="34" charset="0"/>
              </a:rPr>
              <a:t>and </a:t>
            </a:r>
            <a:r>
              <a:rPr sz="1800" spc="110" dirty="0">
                <a:latin typeface="Tahoma" panose="020B0604030504040204" pitchFamily="34" charset="0"/>
                <a:ea typeface="Tahoma" panose="020B0604030504040204" pitchFamily="34" charset="0"/>
                <a:cs typeface="Tahoma" panose="020B0604030504040204" pitchFamily="34" charset="0"/>
              </a:rPr>
              <a:t>heat </a:t>
            </a:r>
            <a:r>
              <a:rPr sz="1800" spc="100" dirty="0">
                <a:latin typeface="Tahoma" panose="020B0604030504040204" pitchFamily="34" charset="0"/>
                <a:ea typeface="Tahoma" panose="020B0604030504040204" pitchFamily="34" charset="0"/>
                <a:cs typeface="Tahoma" panose="020B0604030504040204" pitchFamily="34" charset="0"/>
              </a:rPr>
              <a:t>are </a:t>
            </a:r>
            <a:r>
              <a:rPr sz="1800" spc="65" dirty="0">
                <a:latin typeface="Tahoma" panose="020B0604030504040204" pitchFamily="34" charset="0"/>
                <a:ea typeface="Tahoma" panose="020B0604030504040204" pitchFamily="34" charset="0"/>
                <a:cs typeface="Tahoma" panose="020B0604030504040204" pitchFamily="34" charset="0"/>
              </a:rPr>
              <a:t>included </a:t>
            </a:r>
            <a:r>
              <a:rPr sz="1800" spc="30" dirty="0">
                <a:latin typeface="Tahoma" panose="020B0604030504040204" pitchFamily="34" charset="0"/>
                <a:ea typeface="Tahoma" panose="020B0604030504040204" pitchFamily="34" charset="0"/>
                <a:cs typeface="Tahoma" panose="020B0604030504040204" pitchFamily="34" charset="0"/>
              </a:rPr>
              <a:t>in </a:t>
            </a:r>
            <a:r>
              <a:rPr sz="1800" spc="114" dirty="0">
                <a:latin typeface="Tahoma" panose="020B0604030504040204" pitchFamily="34" charset="0"/>
                <a:ea typeface="Tahoma" panose="020B0604030504040204" pitchFamily="34" charset="0"/>
                <a:cs typeface="Tahoma" panose="020B0604030504040204" pitchFamily="34" charset="0"/>
              </a:rPr>
              <a:t>your </a:t>
            </a:r>
            <a:r>
              <a:rPr sz="1800" spc="85" dirty="0">
                <a:latin typeface="Tahoma" panose="020B0604030504040204" pitchFamily="34" charset="0"/>
                <a:ea typeface="Tahoma" panose="020B0604030504040204" pitchFamily="34" charset="0"/>
                <a:cs typeface="Tahoma" panose="020B0604030504040204" pitchFamily="34" charset="0"/>
              </a:rPr>
              <a:t>rent, </a:t>
            </a:r>
            <a:r>
              <a:rPr sz="1800" spc="135" dirty="0">
                <a:latin typeface="Tahoma" panose="020B0604030504040204" pitchFamily="34" charset="0"/>
                <a:ea typeface="Tahoma" panose="020B0604030504040204" pitchFamily="34" charset="0"/>
                <a:cs typeface="Tahoma" panose="020B0604030504040204" pitchFamily="34" charset="0"/>
              </a:rPr>
              <a:t>but </a:t>
            </a:r>
            <a:r>
              <a:rPr sz="1800" spc="110" dirty="0">
                <a:latin typeface="Tahoma" panose="020B0604030504040204" pitchFamily="34" charset="0"/>
                <a:ea typeface="Tahoma" panose="020B0604030504040204" pitchFamily="34" charset="0"/>
                <a:cs typeface="Tahoma" panose="020B0604030504040204" pitchFamily="34" charset="0"/>
              </a:rPr>
              <a:t>you </a:t>
            </a:r>
            <a:r>
              <a:rPr sz="1800" spc="100" dirty="0">
                <a:latin typeface="Tahoma" panose="020B0604030504040204" pitchFamily="34" charset="0"/>
                <a:ea typeface="Tahoma" panose="020B0604030504040204" pitchFamily="34" charset="0"/>
                <a:cs typeface="Tahoma" panose="020B0604030504040204" pitchFamily="34" charset="0"/>
              </a:rPr>
              <a:t>are </a:t>
            </a:r>
            <a:r>
              <a:rPr sz="1800" spc="75" dirty="0">
                <a:latin typeface="Tahoma" panose="020B0604030504040204" pitchFamily="34" charset="0"/>
                <a:ea typeface="Tahoma" panose="020B0604030504040204" pitchFamily="34" charset="0"/>
                <a:cs typeface="Tahoma" panose="020B0604030504040204" pitchFamily="34" charset="0"/>
              </a:rPr>
              <a:t>responsible </a:t>
            </a:r>
            <a:r>
              <a:rPr sz="1800" spc="150" dirty="0">
                <a:latin typeface="Tahoma" panose="020B0604030504040204" pitchFamily="34" charset="0"/>
                <a:ea typeface="Tahoma" panose="020B0604030504040204" pitchFamily="34" charset="0"/>
                <a:cs typeface="Tahoma" panose="020B0604030504040204" pitchFamily="34" charset="0"/>
              </a:rPr>
              <a:t>for </a:t>
            </a:r>
            <a:r>
              <a:rPr sz="1800" spc="90" dirty="0">
                <a:latin typeface="Tahoma" panose="020B0604030504040204" pitchFamily="34" charset="0"/>
                <a:ea typeface="Tahoma" panose="020B0604030504040204" pitchFamily="34" charset="0"/>
                <a:cs typeface="Tahoma" panose="020B0604030504040204" pitchFamily="34" charset="0"/>
              </a:rPr>
              <a:t>gas </a:t>
            </a:r>
            <a:r>
              <a:rPr sz="1800" spc="95" dirty="0">
                <a:latin typeface="Tahoma" panose="020B0604030504040204" pitchFamily="34" charset="0"/>
                <a:ea typeface="Tahoma" panose="020B0604030504040204" pitchFamily="34" charset="0"/>
                <a:cs typeface="Tahoma" panose="020B0604030504040204" pitchFamily="34" charset="0"/>
              </a:rPr>
              <a:t> </a:t>
            </a:r>
            <a:r>
              <a:rPr lang="en-US" sz="1800" spc="95" dirty="0">
                <a:latin typeface="Tahoma" panose="020B0604030504040204" pitchFamily="34" charset="0"/>
                <a:ea typeface="Tahoma" panose="020B0604030504040204" pitchFamily="34" charset="0"/>
                <a:cs typeface="Tahoma" panose="020B0604030504040204" pitchFamily="34" charset="0"/>
              </a:rPr>
              <a:t>	</a:t>
            </a:r>
            <a:r>
              <a:rPr sz="1800" spc="95" dirty="0">
                <a:latin typeface="Tahoma" panose="020B0604030504040204" pitchFamily="34" charset="0"/>
                <a:ea typeface="Tahoma" panose="020B0604030504040204" pitchFamily="34" charset="0"/>
                <a:cs typeface="Tahoma" panose="020B0604030504040204" pitchFamily="34" charset="0"/>
              </a:rPr>
              <a:t>and</a:t>
            </a:r>
            <a:r>
              <a:rPr sz="1800" spc="30" dirty="0">
                <a:latin typeface="Tahoma" panose="020B0604030504040204" pitchFamily="34" charset="0"/>
                <a:ea typeface="Tahoma" panose="020B0604030504040204" pitchFamily="34" charset="0"/>
                <a:cs typeface="Tahoma" panose="020B0604030504040204" pitchFamily="34" charset="0"/>
              </a:rPr>
              <a:t> </a:t>
            </a:r>
            <a:r>
              <a:rPr sz="1800" spc="60" dirty="0">
                <a:latin typeface="Tahoma" panose="020B0604030504040204" pitchFamily="34" charset="0"/>
                <a:ea typeface="Tahoma" panose="020B0604030504040204" pitchFamily="34" charset="0"/>
                <a:cs typeface="Tahoma" panose="020B0604030504040204" pitchFamily="34" charset="0"/>
              </a:rPr>
              <a:t>electric.</a:t>
            </a:r>
            <a:r>
              <a:rPr sz="1800" spc="30" dirty="0">
                <a:latin typeface="Tahoma" panose="020B0604030504040204" pitchFamily="34" charset="0"/>
                <a:ea typeface="Tahoma" panose="020B0604030504040204" pitchFamily="34" charset="0"/>
                <a:cs typeface="Tahoma" panose="020B0604030504040204" pitchFamily="34" charset="0"/>
              </a:rPr>
              <a:t> </a:t>
            </a:r>
            <a:r>
              <a:rPr sz="1800" spc="60" dirty="0">
                <a:latin typeface="Tahoma" panose="020B0604030504040204" pitchFamily="34" charset="0"/>
                <a:ea typeface="Tahoma" panose="020B0604030504040204" pitchFamily="34" charset="0"/>
                <a:cs typeface="Tahoma" panose="020B0604030504040204" pitchFamily="34" charset="0"/>
              </a:rPr>
              <a:t>You</a:t>
            </a:r>
            <a:r>
              <a:rPr sz="1800" spc="20" dirty="0">
                <a:latin typeface="Tahoma" panose="020B0604030504040204" pitchFamily="34" charset="0"/>
                <a:ea typeface="Tahoma" panose="020B0604030504040204" pitchFamily="34" charset="0"/>
                <a:cs typeface="Tahoma" panose="020B0604030504040204" pitchFamily="34" charset="0"/>
              </a:rPr>
              <a:t> </a:t>
            </a:r>
            <a:r>
              <a:rPr sz="1800" spc="145" dirty="0">
                <a:latin typeface="Tahoma" panose="020B0604030504040204" pitchFamily="34" charset="0"/>
                <a:ea typeface="Tahoma" panose="020B0604030504040204" pitchFamily="34" charset="0"/>
                <a:cs typeface="Tahoma" panose="020B0604030504040204" pitchFamily="34" charset="0"/>
              </a:rPr>
              <a:t>must</a:t>
            </a:r>
            <a:r>
              <a:rPr sz="1800" spc="30" dirty="0">
                <a:latin typeface="Tahoma" panose="020B0604030504040204" pitchFamily="34" charset="0"/>
                <a:ea typeface="Tahoma" panose="020B0604030504040204" pitchFamily="34" charset="0"/>
                <a:cs typeface="Tahoma" panose="020B0604030504040204" pitchFamily="34" charset="0"/>
              </a:rPr>
              <a:t> </a:t>
            </a:r>
            <a:r>
              <a:rPr sz="1800" spc="114" dirty="0">
                <a:latin typeface="Tahoma" panose="020B0604030504040204" pitchFamily="34" charset="0"/>
                <a:ea typeface="Tahoma" panose="020B0604030504040204" pitchFamily="34" charset="0"/>
                <a:cs typeface="Tahoma" panose="020B0604030504040204" pitchFamily="34" charset="0"/>
              </a:rPr>
              <a:t>set</a:t>
            </a:r>
            <a:r>
              <a:rPr sz="1800" spc="30" dirty="0">
                <a:latin typeface="Tahoma" panose="020B0604030504040204" pitchFamily="34" charset="0"/>
                <a:ea typeface="Tahoma" panose="020B0604030504040204" pitchFamily="34" charset="0"/>
                <a:cs typeface="Tahoma" panose="020B0604030504040204" pitchFamily="34" charset="0"/>
              </a:rPr>
              <a:t> </a:t>
            </a:r>
            <a:r>
              <a:rPr sz="1800" spc="95" dirty="0">
                <a:latin typeface="Tahoma" panose="020B0604030504040204" pitchFamily="34" charset="0"/>
                <a:ea typeface="Tahoma" panose="020B0604030504040204" pitchFamily="34" charset="0"/>
                <a:cs typeface="Tahoma" panose="020B0604030504040204" pitchFamily="34" charset="0"/>
              </a:rPr>
              <a:t>up</a:t>
            </a:r>
            <a:r>
              <a:rPr sz="1800" spc="30" dirty="0">
                <a:latin typeface="Tahoma" panose="020B0604030504040204" pitchFamily="34" charset="0"/>
                <a:ea typeface="Tahoma" panose="020B0604030504040204" pitchFamily="34" charset="0"/>
                <a:cs typeface="Tahoma" panose="020B0604030504040204" pitchFamily="34" charset="0"/>
              </a:rPr>
              <a:t> </a:t>
            </a:r>
            <a:r>
              <a:rPr sz="1800" spc="114" dirty="0">
                <a:latin typeface="Tahoma" panose="020B0604030504040204" pitchFamily="34" charset="0"/>
                <a:ea typeface="Tahoma" panose="020B0604030504040204" pitchFamily="34" charset="0"/>
                <a:cs typeface="Tahoma" panose="020B0604030504040204" pitchFamily="34" charset="0"/>
              </a:rPr>
              <a:t>your</a:t>
            </a:r>
            <a:r>
              <a:rPr sz="1800" spc="20" dirty="0">
                <a:latin typeface="Tahoma" panose="020B0604030504040204" pitchFamily="34" charset="0"/>
                <a:ea typeface="Tahoma" panose="020B0604030504040204" pitchFamily="34" charset="0"/>
                <a:cs typeface="Tahoma" panose="020B0604030504040204" pitchFamily="34" charset="0"/>
              </a:rPr>
              <a:t> </a:t>
            </a:r>
            <a:r>
              <a:rPr sz="1800" spc="110" dirty="0">
                <a:latin typeface="Tahoma" panose="020B0604030504040204" pitchFamily="34" charset="0"/>
                <a:ea typeface="Tahoma" panose="020B0604030504040204" pitchFamily="34" charset="0"/>
                <a:cs typeface="Tahoma" panose="020B0604030504040204" pitchFamily="34" charset="0"/>
              </a:rPr>
              <a:t>account</a:t>
            </a:r>
            <a:r>
              <a:rPr sz="1800" spc="30" dirty="0">
                <a:latin typeface="Tahoma" panose="020B0604030504040204" pitchFamily="34" charset="0"/>
                <a:ea typeface="Tahoma" panose="020B0604030504040204" pitchFamily="34" charset="0"/>
                <a:cs typeface="Tahoma" panose="020B0604030504040204" pitchFamily="34" charset="0"/>
              </a:rPr>
              <a:t> </a:t>
            </a:r>
            <a:r>
              <a:rPr sz="1800" spc="100" dirty="0">
                <a:latin typeface="Tahoma" panose="020B0604030504040204" pitchFamily="34" charset="0"/>
                <a:ea typeface="Tahoma" panose="020B0604030504040204" pitchFamily="34" charset="0"/>
                <a:cs typeface="Tahoma" panose="020B0604030504040204" pitchFamily="34" charset="0"/>
              </a:rPr>
              <a:t>with</a:t>
            </a:r>
            <a:r>
              <a:rPr sz="1800" spc="15" dirty="0">
                <a:latin typeface="Tahoma" panose="020B0604030504040204" pitchFamily="34" charset="0"/>
                <a:ea typeface="Tahoma" panose="020B0604030504040204" pitchFamily="34" charset="0"/>
                <a:cs typeface="Tahoma" panose="020B0604030504040204" pitchFamily="34" charset="0"/>
              </a:rPr>
              <a:t> </a:t>
            </a:r>
            <a:r>
              <a:rPr sz="1800" spc="60" dirty="0">
                <a:latin typeface="Tahoma" panose="020B0604030504040204" pitchFamily="34" charset="0"/>
                <a:ea typeface="Tahoma" panose="020B0604030504040204" pitchFamily="34" charset="0"/>
                <a:cs typeface="Tahoma" panose="020B0604030504040204" pitchFamily="34" charset="0"/>
              </a:rPr>
              <a:t>Con</a:t>
            </a:r>
            <a:r>
              <a:rPr sz="1800" spc="20" dirty="0">
                <a:latin typeface="Tahoma" panose="020B0604030504040204" pitchFamily="34" charset="0"/>
                <a:ea typeface="Tahoma" panose="020B0604030504040204" pitchFamily="34" charset="0"/>
                <a:cs typeface="Tahoma" panose="020B0604030504040204" pitchFamily="34" charset="0"/>
              </a:rPr>
              <a:t> </a:t>
            </a:r>
            <a:r>
              <a:rPr sz="1800" spc="50" dirty="0">
                <a:latin typeface="Tahoma" panose="020B0604030504040204" pitchFamily="34" charset="0"/>
                <a:ea typeface="Tahoma" panose="020B0604030504040204" pitchFamily="34" charset="0"/>
                <a:cs typeface="Tahoma" panose="020B0604030504040204" pitchFamily="34" charset="0"/>
              </a:rPr>
              <a:t>Edison—NYC’s</a:t>
            </a:r>
            <a:r>
              <a:rPr sz="1800" spc="60" dirty="0">
                <a:latin typeface="Tahoma" panose="020B0604030504040204" pitchFamily="34" charset="0"/>
                <a:ea typeface="Tahoma" panose="020B0604030504040204" pitchFamily="34" charset="0"/>
                <a:cs typeface="Tahoma" panose="020B0604030504040204" pitchFamily="34" charset="0"/>
              </a:rPr>
              <a:t> </a:t>
            </a:r>
            <a:r>
              <a:rPr sz="1800" spc="90" dirty="0">
                <a:latin typeface="Tahoma" panose="020B0604030504040204" pitchFamily="34" charset="0"/>
                <a:ea typeface="Tahoma" panose="020B0604030504040204" pitchFamily="34" charset="0"/>
                <a:cs typeface="Tahoma" panose="020B0604030504040204" pitchFamily="34" charset="0"/>
              </a:rPr>
              <a:t>gas</a:t>
            </a:r>
            <a:r>
              <a:rPr sz="1800" spc="25" dirty="0">
                <a:latin typeface="Tahoma" panose="020B0604030504040204" pitchFamily="34" charset="0"/>
                <a:ea typeface="Tahoma" panose="020B0604030504040204" pitchFamily="34" charset="0"/>
                <a:cs typeface="Tahoma" panose="020B0604030504040204" pitchFamily="34" charset="0"/>
              </a:rPr>
              <a:t> </a:t>
            </a:r>
            <a:r>
              <a:rPr sz="1800" spc="95" dirty="0">
                <a:latin typeface="Tahoma" panose="020B0604030504040204" pitchFamily="34" charset="0"/>
                <a:ea typeface="Tahoma" panose="020B0604030504040204" pitchFamily="34" charset="0"/>
                <a:cs typeface="Tahoma" panose="020B0604030504040204" pitchFamily="34" charset="0"/>
              </a:rPr>
              <a:t>and</a:t>
            </a:r>
            <a:r>
              <a:rPr sz="1800" spc="30" dirty="0">
                <a:latin typeface="Tahoma" panose="020B0604030504040204" pitchFamily="34" charset="0"/>
                <a:ea typeface="Tahoma" panose="020B0604030504040204" pitchFamily="34" charset="0"/>
                <a:cs typeface="Tahoma" panose="020B0604030504040204" pitchFamily="34" charset="0"/>
              </a:rPr>
              <a:t> </a:t>
            </a:r>
            <a:r>
              <a:rPr sz="1800" spc="85" dirty="0">
                <a:latin typeface="Tahoma" panose="020B0604030504040204" pitchFamily="34" charset="0"/>
                <a:ea typeface="Tahoma" panose="020B0604030504040204" pitchFamily="34" charset="0"/>
                <a:cs typeface="Tahoma" panose="020B0604030504040204" pitchFamily="34" charset="0"/>
              </a:rPr>
              <a:t>electric</a:t>
            </a:r>
            <a:r>
              <a:rPr sz="1800" spc="30" dirty="0">
                <a:latin typeface="Tahoma" panose="020B0604030504040204" pitchFamily="34" charset="0"/>
                <a:ea typeface="Tahoma" panose="020B0604030504040204" pitchFamily="34" charset="0"/>
                <a:cs typeface="Tahoma" panose="020B0604030504040204" pitchFamily="34" charset="0"/>
              </a:rPr>
              <a:t> </a:t>
            </a:r>
            <a:r>
              <a:rPr lang="en-US" sz="1800" spc="30" dirty="0">
                <a:latin typeface="Tahoma" panose="020B0604030504040204" pitchFamily="34" charset="0"/>
                <a:ea typeface="Tahoma" panose="020B0604030504040204" pitchFamily="34" charset="0"/>
                <a:cs typeface="Tahoma" panose="020B0604030504040204" pitchFamily="34" charset="0"/>
              </a:rPr>
              <a:t>	</a:t>
            </a:r>
            <a:r>
              <a:rPr sz="1800" spc="125" dirty="0">
                <a:latin typeface="Tahoma" panose="020B0604030504040204" pitchFamily="34" charset="0"/>
                <a:ea typeface="Tahoma" panose="020B0604030504040204" pitchFamily="34" charset="0"/>
                <a:cs typeface="Tahoma" panose="020B0604030504040204" pitchFamily="34" charset="0"/>
              </a:rPr>
              <a:t>provider</a:t>
            </a:r>
            <a:r>
              <a:rPr lang="en-US" sz="1800" spc="125" dirty="0">
                <a:latin typeface="Tahoma" panose="020B0604030504040204" pitchFamily="34" charset="0"/>
                <a:ea typeface="Tahoma" panose="020B0604030504040204" pitchFamily="34" charset="0"/>
                <a:cs typeface="Tahoma" panose="020B0604030504040204" pitchFamily="34" charset="0"/>
              </a:rPr>
              <a:t> </a:t>
            </a:r>
            <a:r>
              <a:rPr sz="1800" u="sng" spc="105" dirty="0">
                <a:latin typeface="Tahoma" panose="020B0604030504040204" pitchFamily="34" charset="0"/>
                <a:ea typeface="Tahoma" panose="020B0604030504040204" pitchFamily="34" charset="0"/>
                <a:cs typeface="Tahoma" panose="020B0604030504040204" pitchFamily="34" charset="0"/>
              </a:rPr>
              <a:t>prior</a:t>
            </a:r>
            <a:r>
              <a:rPr sz="1800" spc="105" dirty="0">
                <a:latin typeface="Tahoma" panose="020B0604030504040204" pitchFamily="34" charset="0"/>
                <a:ea typeface="Tahoma" panose="020B0604030504040204" pitchFamily="34" charset="0"/>
                <a:cs typeface="Tahoma" panose="020B0604030504040204" pitchFamily="34" charset="0"/>
              </a:rPr>
              <a:t> </a:t>
            </a:r>
            <a:r>
              <a:rPr sz="1800" spc="-484" dirty="0">
                <a:latin typeface="Tahoma" panose="020B0604030504040204" pitchFamily="34" charset="0"/>
                <a:ea typeface="Tahoma" panose="020B0604030504040204" pitchFamily="34" charset="0"/>
                <a:cs typeface="Tahoma" panose="020B0604030504040204" pitchFamily="34" charset="0"/>
              </a:rPr>
              <a:t> </a:t>
            </a:r>
            <a:r>
              <a:rPr sz="1800" spc="160" dirty="0">
                <a:latin typeface="Tahoma" panose="020B0604030504040204" pitchFamily="34" charset="0"/>
                <a:ea typeface="Tahoma" panose="020B0604030504040204" pitchFamily="34" charset="0"/>
                <a:cs typeface="Tahoma" panose="020B0604030504040204" pitchFamily="34" charset="0"/>
              </a:rPr>
              <a:t>to</a:t>
            </a:r>
            <a:r>
              <a:rPr sz="1800" spc="20" dirty="0">
                <a:latin typeface="Tahoma" panose="020B0604030504040204" pitchFamily="34" charset="0"/>
                <a:ea typeface="Tahoma" panose="020B0604030504040204" pitchFamily="34" charset="0"/>
                <a:cs typeface="Tahoma" panose="020B0604030504040204" pitchFamily="34" charset="0"/>
              </a:rPr>
              <a:t> </a:t>
            </a:r>
            <a:r>
              <a:rPr sz="1800" spc="105" dirty="0">
                <a:latin typeface="Tahoma" panose="020B0604030504040204" pitchFamily="34" charset="0"/>
                <a:ea typeface="Tahoma" panose="020B0604030504040204" pitchFamily="34" charset="0"/>
                <a:cs typeface="Tahoma" panose="020B0604030504040204" pitchFamily="34" charset="0"/>
              </a:rPr>
              <a:t>moving</a:t>
            </a:r>
            <a:r>
              <a:rPr sz="1800" spc="15" dirty="0">
                <a:latin typeface="Tahoma" panose="020B0604030504040204" pitchFamily="34" charset="0"/>
                <a:ea typeface="Tahoma" panose="020B0604030504040204" pitchFamily="34" charset="0"/>
                <a:cs typeface="Tahoma" panose="020B0604030504040204" pitchFamily="34" charset="0"/>
              </a:rPr>
              <a:t> </a:t>
            </a:r>
            <a:r>
              <a:rPr sz="1800" spc="-20" dirty="0">
                <a:latin typeface="Tahoma" panose="020B0604030504040204" pitchFamily="34" charset="0"/>
                <a:ea typeface="Tahoma" panose="020B0604030504040204" pitchFamily="34" charset="0"/>
                <a:cs typeface="Tahoma" panose="020B0604030504040204" pitchFamily="34" charset="0"/>
              </a:rPr>
              <a:t>in.</a:t>
            </a:r>
            <a:r>
              <a:rPr sz="1800" spc="5" dirty="0">
                <a:latin typeface="Tahoma" panose="020B0604030504040204" pitchFamily="34" charset="0"/>
                <a:ea typeface="Tahoma" panose="020B0604030504040204" pitchFamily="34" charset="0"/>
                <a:cs typeface="Tahoma" panose="020B0604030504040204" pitchFamily="34" charset="0"/>
              </a:rPr>
              <a:t> </a:t>
            </a:r>
            <a:r>
              <a:rPr sz="1800" spc="60" dirty="0">
                <a:latin typeface="Tahoma" panose="020B0604030504040204" pitchFamily="34" charset="0"/>
                <a:ea typeface="Tahoma" panose="020B0604030504040204" pitchFamily="34" charset="0"/>
                <a:cs typeface="Tahoma" panose="020B0604030504040204" pitchFamily="34" charset="0"/>
              </a:rPr>
              <a:t>You</a:t>
            </a:r>
            <a:r>
              <a:rPr sz="1800" spc="15" dirty="0">
                <a:latin typeface="Tahoma" panose="020B0604030504040204" pitchFamily="34" charset="0"/>
                <a:ea typeface="Tahoma" panose="020B0604030504040204" pitchFamily="34" charset="0"/>
                <a:cs typeface="Tahoma" panose="020B0604030504040204" pitchFamily="34" charset="0"/>
              </a:rPr>
              <a:t> </a:t>
            </a:r>
            <a:r>
              <a:rPr sz="1800" spc="95" dirty="0">
                <a:latin typeface="Tahoma" panose="020B0604030504040204" pitchFamily="34" charset="0"/>
                <a:ea typeface="Tahoma" panose="020B0604030504040204" pitchFamily="34" charset="0"/>
                <a:cs typeface="Tahoma" panose="020B0604030504040204" pitchFamily="34" charset="0"/>
              </a:rPr>
              <a:t>can</a:t>
            </a:r>
            <a:r>
              <a:rPr sz="1800" spc="10" dirty="0">
                <a:latin typeface="Tahoma" panose="020B0604030504040204" pitchFamily="34" charset="0"/>
                <a:ea typeface="Tahoma" panose="020B0604030504040204" pitchFamily="34" charset="0"/>
                <a:cs typeface="Tahoma" panose="020B0604030504040204" pitchFamily="34" charset="0"/>
              </a:rPr>
              <a:t> </a:t>
            </a:r>
            <a:r>
              <a:rPr sz="1800" spc="65" dirty="0">
                <a:latin typeface="Tahoma" panose="020B0604030504040204" pitchFamily="34" charset="0"/>
                <a:ea typeface="Tahoma" panose="020B0604030504040204" pitchFamily="34" charset="0"/>
                <a:cs typeface="Tahoma" panose="020B0604030504040204" pitchFamily="34" charset="0"/>
              </a:rPr>
              <a:t>also</a:t>
            </a:r>
            <a:r>
              <a:rPr sz="1800" spc="10" dirty="0">
                <a:latin typeface="Tahoma" panose="020B0604030504040204" pitchFamily="34" charset="0"/>
                <a:ea typeface="Tahoma" panose="020B0604030504040204" pitchFamily="34" charset="0"/>
                <a:cs typeface="Tahoma" panose="020B0604030504040204" pitchFamily="34" charset="0"/>
              </a:rPr>
              <a:t> </a:t>
            </a:r>
            <a:r>
              <a:rPr sz="1800" spc="135" dirty="0">
                <a:latin typeface="Tahoma" panose="020B0604030504040204" pitchFamily="34" charset="0"/>
                <a:ea typeface="Tahoma" panose="020B0604030504040204" pitchFamily="34" charset="0"/>
                <a:cs typeface="Tahoma" panose="020B0604030504040204" pitchFamily="34" charset="0"/>
              </a:rPr>
              <a:t>contact</a:t>
            </a:r>
            <a:r>
              <a:rPr sz="1800" spc="20" dirty="0">
                <a:latin typeface="Tahoma" panose="020B0604030504040204" pitchFamily="34" charset="0"/>
                <a:ea typeface="Tahoma" panose="020B0604030504040204" pitchFamily="34" charset="0"/>
                <a:cs typeface="Tahoma" panose="020B0604030504040204" pitchFamily="34" charset="0"/>
              </a:rPr>
              <a:t> </a:t>
            </a:r>
            <a:r>
              <a:rPr sz="1800" spc="95" dirty="0">
                <a:latin typeface="Tahoma" panose="020B0604030504040204" pitchFamily="34" charset="0"/>
                <a:ea typeface="Tahoma" panose="020B0604030504040204" pitchFamily="34" charset="0"/>
                <a:cs typeface="Tahoma" panose="020B0604030504040204" pitchFamily="34" charset="0"/>
              </a:rPr>
              <a:t>a</a:t>
            </a:r>
            <a:r>
              <a:rPr sz="1800" spc="25" dirty="0">
                <a:latin typeface="Tahoma" panose="020B0604030504040204" pitchFamily="34" charset="0"/>
                <a:ea typeface="Tahoma" panose="020B0604030504040204" pitchFamily="34" charset="0"/>
                <a:cs typeface="Tahoma" panose="020B0604030504040204" pitchFamily="34" charset="0"/>
              </a:rPr>
              <a:t> </a:t>
            </a:r>
            <a:r>
              <a:rPr sz="1800" spc="60" dirty="0">
                <a:latin typeface="Tahoma" panose="020B0604030504040204" pitchFamily="34" charset="0"/>
                <a:ea typeface="Tahoma" panose="020B0604030504040204" pitchFamily="34" charset="0"/>
                <a:cs typeface="Tahoma" panose="020B0604030504040204" pitchFamily="34" charset="0"/>
              </a:rPr>
              <a:t>local</a:t>
            </a:r>
            <a:r>
              <a:rPr sz="1800" spc="-5" dirty="0">
                <a:latin typeface="Tahoma" panose="020B0604030504040204" pitchFamily="34" charset="0"/>
                <a:ea typeface="Tahoma" panose="020B0604030504040204" pitchFamily="34" charset="0"/>
                <a:cs typeface="Tahoma" panose="020B0604030504040204" pitchFamily="34" charset="0"/>
              </a:rPr>
              <a:t> </a:t>
            </a:r>
            <a:r>
              <a:rPr sz="1800" spc="75" dirty="0">
                <a:latin typeface="Tahoma" panose="020B0604030504040204" pitchFamily="34" charset="0"/>
                <a:ea typeface="Tahoma" panose="020B0604030504040204" pitchFamily="34" charset="0"/>
                <a:cs typeface="Tahoma" panose="020B0604030504040204" pitchFamily="34" charset="0"/>
              </a:rPr>
              <a:t>cable</a:t>
            </a:r>
            <a:r>
              <a:rPr sz="1800" spc="15" dirty="0">
                <a:latin typeface="Tahoma" panose="020B0604030504040204" pitchFamily="34" charset="0"/>
                <a:ea typeface="Tahoma" panose="020B0604030504040204" pitchFamily="34" charset="0"/>
                <a:cs typeface="Tahoma" panose="020B0604030504040204" pitchFamily="34" charset="0"/>
              </a:rPr>
              <a:t> </a:t>
            </a:r>
            <a:r>
              <a:rPr sz="1800" spc="105" dirty="0">
                <a:latin typeface="Tahoma" panose="020B0604030504040204" pitchFamily="34" charset="0"/>
                <a:ea typeface="Tahoma" panose="020B0604030504040204" pitchFamily="34" charset="0"/>
                <a:cs typeface="Tahoma" panose="020B0604030504040204" pitchFamily="34" charset="0"/>
              </a:rPr>
              <a:t>provider</a:t>
            </a:r>
            <a:r>
              <a:rPr sz="1800" spc="35" dirty="0">
                <a:latin typeface="Tahoma" panose="020B0604030504040204" pitchFamily="34" charset="0"/>
                <a:ea typeface="Tahoma" panose="020B0604030504040204" pitchFamily="34" charset="0"/>
                <a:cs typeface="Tahoma" panose="020B0604030504040204" pitchFamily="34" charset="0"/>
              </a:rPr>
              <a:t> </a:t>
            </a:r>
            <a:r>
              <a:rPr sz="1800" spc="150" dirty="0">
                <a:latin typeface="Tahoma" panose="020B0604030504040204" pitchFamily="34" charset="0"/>
                <a:ea typeface="Tahoma" panose="020B0604030504040204" pitchFamily="34" charset="0"/>
                <a:cs typeface="Tahoma" panose="020B0604030504040204" pitchFamily="34" charset="0"/>
              </a:rPr>
              <a:t>for</a:t>
            </a:r>
            <a:r>
              <a:rPr sz="1800" spc="25" dirty="0">
                <a:latin typeface="Tahoma" panose="020B0604030504040204" pitchFamily="34" charset="0"/>
                <a:ea typeface="Tahoma" panose="020B0604030504040204" pitchFamily="34" charset="0"/>
                <a:cs typeface="Tahoma" panose="020B0604030504040204" pitchFamily="34" charset="0"/>
              </a:rPr>
              <a:t> </a:t>
            </a:r>
            <a:r>
              <a:rPr sz="1800" spc="75" dirty="0">
                <a:latin typeface="Tahoma" panose="020B0604030504040204" pitchFamily="34" charset="0"/>
                <a:ea typeface="Tahoma" panose="020B0604030504040204" pitchFamily="34" charset="0"/>
                <a:cs typeface="Tahoma" panose="020B0604030504040204" pitchFamily="34" charset="0"/>
              </a:rPr>
              <a:t>cable</a:t>
            </a:r>
            <a:r>
              <a:rPr sz="1800" spc="10" dirty="0">
                <a:latin typeface="Tahoma" panose="020B0604030504040204" pitchFamily="34" charset="0"/>
                <a:ea typeface="Tahoma" panose="020B0604030504040204" pitchFamily="34" charset="0"/>
                <a:cs typeface="Tahoma" panose="020B0604030504040204" pitchFamily="34" charset="0"/>
              </a:rPr>
              <a:t> </a:t>
            </a:r>
            <a:r>
              <a:rPr sz="1800" spc="35" dirty="0">
                <a:latin typeface="Tahoma" panose="020B0604030504040204" pitchFamily="34" charset="0"/>
                <a:ea typeface="Tahoma" panose="020B0604030504040204" pitchFamily="34" charset="0"/>
                <a:cs typeface="Tahoma" panose="020B0604030504040204" pitchFamily="34" charset="0"/>
              </a:rPr>
              <a:t>TV</a:t>
            </a:r>
            <a:r>
              <a:rPr sz="1800" spc="20" dirty="0">
                <a:latin typeface="Tahoma" panose="020B0604030504040204" pitchFamily="34" charset="0"/>
                <a:ea typeface="Tahoma" panose="020B0604030504040204" pitchFamily="34" charset="0"/>
                <a:cs typeface="Tahoma" panose="020B0604030504040204" pitchFamily="34" charset="0"/>
              </a:rPr>
              <a:t> </a:t>
            </a:r>
            <a:r>
              <a:rPr sz="1800" spc="95" dirty="0">
                <a:latin typeface="Tahoma" panose="020B0604030504040204" pitchFamily="34" charset="0"/>
                <a:ea typeface="Tahoma" panose="020B0604030504040204" pitchFamily="34" charset="0"/>
                <a:cs typeface="Tahoma" panose="020B0604030504040204" pitchFamily="34" charset="0"/>
              </a:rPr>
              <a:t>and</a:t>
            </a:r>
            <a:r>
              <a:rPr sz="1800" spc="20" dirty="0">
                <a:latin typeface="Tahoma" panose="020B0604030504040204" pitchFamily="34" charset="0"/>
                <a:ea typeface="Tahoma" panose="020B0604030504040204" pitchFamily="34" charset="0"/>
                <a:cs typeface="Tahoma" panose="020B0604030504040204" pitchFamily="34" charset="0"/>
              </a:rPr>
              <a:t> </a:t>
            </a:r>
            <a:r>
              <a:rPr lang="en-US" sz="1800" spc="20" dirty="0">
                <a:latin typeface="Tahoma" panose="020B0604030504040204" pitchFamily="34" charset="0"/>
                <a:ea typeface="Tahoma" panose="020B0604030504040204" pitchFamily="34" charset="0"/>
                <a:cs typeface="Tahoma" panose="020B0604030504040204" pitchFamily="34" charset="0"/>
              </a:rPr>
              <a:t>	</a:t>
            </a:r>
            <a:r>
              <a:rPr sz="1800" spc="100" dirty="0">
                <a:latin typeface="Tahoma" panose="020B0604030504040204" pitchFamily="34" charset="0"/>
                <a:ea typeface="Tahoma" panose="020B0604030504040204" pitchFamily="34" charset="0"/>
                <a:cs typeface="Tahoma" panose="020B0604030504040204" pitchFamily="34" charset="0"/>
              </a:rPr>
              <a:t>internet</a:t>
            </a:r>
            <a:r>
              <a:rPr sz="1800" spc="40" dirty="0">
                <a:latin typeface="Tahoma" panose="020B0604030504040204" pitchFamily="34" charset="0"/>
                <a:ea typeface="Tahoma" panose="020B0604030504040204" pitchFamily="34" charset="0"/>
                <a:cs typeface="Tahoma" panose="020B0604030504040204" pitchFamily="34" charset="0"/>
              </a:rPr>
              <a:t> </a:t>
            </a:r>
            <a:r>
              <a:rPr sz="1800" spc="55" dirty="0">
                <a:latin typeface="Tahoma" panose="020B0604030504040204" pitchFamily="34" charset="0"/>
                <a:ea typeface="Tahoma" panose="020B0604030504040204" pitchFamily="34" charset="0"/>
                <a:cs typeface="Tahoma" panose="020B0604030504040204" pitchFamily="34" charset="0"/>
              </a:rPr>
              <a:t>service.</a:t>
            </a:r>
            <a:endParaRPr sz="2400" dirty="0">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40"/>
              </a:spcBef>
            </a:pPr>
            <a:endParaRPr sz="2100" dirty="0">
              <a:latin typeface="Tahoma" panose="020B0604030504040204" pitchFamily="34" charset="0"/>
              <a:ea typeface="Tahoma" panose="020B0604030504040204" pitchFamily="34" charset="0"/>
              <a:cs typeface="Tahoma" panose="020B0604030504040204" pitchFamily="34" charset="0"/>
            </a:endParaRPr>
          </a:p>
          <a:p>
            <a:pPr marL="754380" indent="-287020">
              <a:lnSpc>
                <a:spcPct val="100000"/>
              </a:lnSpc>
              <a:buChar char="•"/>
              <a:tabLst>
                <a:tab pos="754380" algn="l"/>
                <a:tab pos="755015" algn="l"/>
              </a:tabLst>
            </a:pPr>
            <a:r>
              <a:rPr sz="2000" spc="60" dirty="0">
                <a:latin typeface="Tahoma" panose="020B0604030504040204" pitchFamily="34" charset="0"/>
                <a:ea typeface="Tahoma" panose="020B0604030504040204" pitchFamily="34" charset="0"/>
                <a:cs typeface="Tahoma" panose="020B0604030504040204" pitchFamily="34" charset="0"/>
              </a:rPr>
              <a:t>Cable</a:t>
            </a:r>
            <a:r>
              <a:rPr sz="2000" dirty="0">
                <a:latin typeface="Tahoma" panose="020B0604030504040204" pitchFamily="34" charset="0"/>
                <a:ea typeface="Tahoma" panose="020B0604030504040204" pitchFamily="34" charset="0"/>
                <a:cs typeface="Tahoma" panose="020B0604030504040204" pitchFamily="34" charset="0"/>
              </a:rPr>
              <a:t> </a:t>
            </a:r>
            <a:r>
              <a:rPr sz="2000" spc="35" dirty="0">
                <a:latin typeface="Tahoma" panose="020B0604030504040204" pitchFamily="34" charset="0"/>
                <a:ea typeface="Tahoma" panose="020B0604030504040204" pitchFamily="34" charset="0"/>
                <a:cs typeface="Tahoma" panose="020B0604030504040204" pitchFamily="34" charset="0"/>
              </a:rPr>
              <a:t>TV</a:t>
            </a:r>
            <a:r>
              <a:rPr sz="2000" spc="15" dirty="0">
                <a:latin typeface="Tahoma" panose="020B0604030504040204" pitchFamily="34" charset="0"/>
                <a:ea typeface="Tahoma" panose="020B0604030504040204" pitchFamily="34" charset="0"/>
                <a:cs typeface="Tahoma" panose="020B0604030504040204" pitchFamily="34" charset="0"/>
              </a:rPr>
              <a:t> </a:t>
            </a:r>
            <a:r>
              <a:rPr sz="2000" spc="195" dirty="0">
                <a:latin typeface="Tahoma" panose="020B0604030504040204" pitchFamily="34" charset="0"/>
                <a:ea typeface="Tahoma" panose="020B0604030504040204" pitchFamily="34" charset="0"/>
                <a:cs typeface="Tahoma" panose="020B0604030504040204" pitchFamily="34" charset="0"/>
              </a:rPr>
              <a:t>&amp;</a:t>
            </a:r>
            <a:r>
              <a:rPr sz="2000" spc="-5" dirty="0">
                <a:latin typeface="Tahoma" panose="020B0604030504040204" pitchFamily="34" charset="0"/>
                <a:ea typeface="Tahoma" panose="020B0604030504040204" pitchFamily="34" charset="0"/>
                <a:cs typeface="Tahoma" panose="020B0604030504040204" pitchFamily="34" charset="0"/>
              </a:rPr>
              <a:t> </a:t>
            </a:r>
            <a:r>
              <a:rPr sz="2000" spc="105" dirty="0">
                <a:latin typeface="Tahoma" panose="020B0604030504040204" pitchFamily="34" charset="0"/>
                <a:ea typeface="Tahoma" panose="020B0604030504040204" pitchFamily="34" charset="0"/>
                <a:cs typeface="Tahoma" panose="020B0604030504040204" pitchFamily="34" charset="0"/>
              </a:rPr>
              <a:t>Internet</a:t>
            </a:r>
            <a:r>
              <a:rPr sz="2000" spc="-40" dirty="0">
                <a:latin typeface="Tahoma" panose="020B0604030504040204" pitchFamily="34" charset="0"/>
                <a:ea typeface="Tahoma" panose="020B0604030504040204" pitchFamily="34" charset="0"/>
                <a:cs typeface="Tahoma" panose="020B0604030504040204" pitchFamily="34" charset="0"/>
              </a:rPr>
              <a:t> </a:t>
            </a:r>
            <a:r>
              <a:rPr sz="2000" spc="80" dirty="0">
                <a:latin typeface="Tahoma" panose="020B0604030504040204" pitchFamily="34" charset="0"/>
                <a:ea typeface="Tahoma" panose="020B0604030504040204" pitchFamily="34" charset="0"/>
                <a:cs typeface="Tahoma" panose="020B0604030504040204" pitchFamily="34" charset="0"/>
              </a:rPr>
              <a:t>(requires</a:t>
            </a:r>
            <a:r>
              <a:rPr sz="2000" spc="-10" dirty="0">
                <a:latin typeface="Tahoma" panose="020B0604030504040204" pitchFamily="34" charset="0"/>
                <a:ea typeface="Tahoma" panose="020B0604030504040204" pitchFamily="34" charset="0"/>
                <a:cs typeface="Tahoma" panose="020B0604030504040204" pitchFamily="34" charset="0"/>
              </a:rPr>
              <a:t> </a:t>
            </a:r>
            <a:r>
              <a:rPr sz="2000" spc="45" dirty="0">
                <a:latin typeface="Tahoma" panose="020B0604030504040204" pitchFamily="34" charset="0"/>
                <a:ea typeface="Tahoma" panose="020B0604030504040204" pitchFamily="34" charset="0"/>
                <a:cs typeface="Tahoma" panose="020B0604030504040204" pitchFamily="34" charset="0"/>
              </a:rPr>
              <a:t>Social</a:t>
            </a:r>
            <a:r>
              <a:rPr sz="2000" spc="20" dirty="0">
                <a:latin typeface="Tahoma" panose="020B0604030504040204" pitchFamily="34" charset="0"/>
                <a:ea typeface="Tahoma" panose="020B0604030504040204" pitchFamily="34" charset="0"/>
                <a:cs typeface="Tahoma" panose="020B0604030504040204" pitchFamily="34" charset="0"/>
              </a:rPr>
              <a:t> </a:t>
            </a:r>
            <a:r>
              <a:rPr sz="2000" spc="95" dirty="0">
                <a:latin typeface="Tahoma" panose="020B0604030504040204" pitchFamily="34" charset="0"/>
                <a:ea typeface="Tahoma" panose="020B0604030504040204" pitchFamily="34" charset="0"/>
                <a:cs typeface="Tahoma" panose="020B0604030504040204" pitchFamily="34" charset="0"/>
              </a:rPr>
              <a:t>Security</a:t>
            </a:r>
            <a:r>
              <a:rPr sz="2000" spc="-10" dirty="0">
                <a:latin typeface="Tahoma" panose="020B0604030504040204" pitchFamily="34" charset="0"/>
                <a:ea typeface="Tahoma" panose="020B0604030504040204" pitchFamily="34" charset="0"/>
                <a:cs typeface="Tahoma" panose="020B0604030504040204" pitchFamily="34" charset="0"/>
              </a:rPr>
              <a:t> </a:t>
            </a:r>
            <a:r>
              <a:rPr sz="2000" spc="95" dirty="0">
                <a:latin typeface="Tahoma" panose="020B0604030504040204" pitchFamily="34" charset="0"/>
                <a:ea typeface="Tahoma" panose="020B0604030504040204" pitchFamily="34" charset="0"/>
                <a:cs typeface="Tahoma" panose="020B0604030504040204" pitchFamily="34" charset="0"/>
              </a:rPr>
              <a:t>Number)</a:t>
            </a:r>
            <a:endParaRPr sz="2000" dirty="0">
              <a:latin typeface="Tahoma" panose="020B0604030504040204" pitchFamily="34" charset="0"/>
              <a:ea typeface="Tahoma" panose="020B0604030504040204" pitchFamily="34" charset="0"/>
              <a:cs typeface="Tahoma" panose="020B0604030504040204" pitchFamily="34" charset="0"/>
            </a:endParaRPr>
          </a:p>
          <a:p>
            <a:pPr marL="1211580" lvl="1" indent="-287020">
              <a:lnSpc>
                <a:spcPct val="100000"/>
              </a:lnSpc>
              <a:buClr>
                <a:srgbClr val="000000"/>
              </a:buClr>
              <a:buChar char="•"/>
              <a:tabLst>
                <a:tab pos="1211580" algn="l"/>
                <a:tab pos="1212215" algn="l"/>
              </a:tabLst>
            </a:pPr>
            <a:r>
              <a:rPr sz="2000" u="sng" spc="130" dirty="0">
                <a:solidFill>
                  <a:srgbClr val="0562C1"/>
                </a:solidFill>
                <a:uFill>
                  <a:solidFill>
                    <a:srgbClr val="0562C1"/>
                  </a:solidFill>
                </a:uFill>
                <a:latin typeface="Tahoma" panose="020B0604030504040204" pitchFamily="34" charset="0"/>
                <a:ea typeface="Tahoma" panose="020B0604030504040204" pitchFamily="34" charset="0"/>
                <a:cs typeface="Tahoma" panose="020B0604030504040204" pitchFamily="34" charset="0"/>
                <a:hlinkClick r:id="rId5"/>
              </a:rPr>
              <a:t>Spectrum</a:t>
            </a:r>
            <a:endParaRPr sz="2000" dirty="0">
              <a:latin typeface="Tahoma" panose="020B0604030504040204" pitchFamily="34" charset="0"/>
              <a:ea typeface="Tahoma" panose="020B0604030504040204" pitchFamily="34" charset="0"/>
              <a:cs typeface="Tahoma" panose="020B0604030504040204" pitchFamily="34" charset="0"/>
            </a:endParaRPr>
          </a:p>
          <a:p>
            <a:pPr marL="754380" indent="-287020">
              <a:lnSpc>
                <a:spcPct val="100000"/>
              </a:lnSpc>
              <a:spcBef>
                <a:spcPts val="2400"/>
              </a:spcBef>
              <a:buChar char="•"/>
              <a:tabLst>
                <a:tab pos="754380" algn="l"/>
                <a:tab pos="755015" algn="l"/>
              </a:tabLst>
            </a:pPr>
            <a:r>
              <a:rPr sz="2000" spc="55" dirty="0">
                <a:latin typeface="Tahoma" panose="020B0604030504040204" pitchFamily="34" charset="0"/>
                <a:ea typeface="Tahoma" panose="020B0604030504040204" pitchFamily="34" charset="0"/>
                <a:cs typeface="Tahoma" panose="020B0604030504040204" pitchFamily="34" charset="0"/>
              </a:rPr>
              <a:t>Utilities</a:t>
            </a:r>
            <a:endParaRPr sz="2000" dirty="0">
              <a:latin typeface="Tahoma" panose="020B0604030504040204" pitchFamily="34" charset="0"/>
              <a:ea typeface="Tahoma" panose="020B0604030504040204" pitchFamily="34" charset="0"/>
              <a:cs typeface="Tahoma" panose="020B0604030504040204" pitchFamily="34" charset="0"/>
            </a:endParaRPr>
          </a:p>
          <a:p>
            <a:pPr marL="1211580" lvl="1" indent="-287020">
              <a:lnSpc>
                <a:spcPct val="100000"/>
              </a:lnSpc>
              <a:buChar char="•"/>
              <a:tabLst>
                <a:tab pos="1211580" algn="l"/>
                <a:tab pos="1212215" algn="l"/>
              </a:tabLst>
            </a:pPr>
            <a:r>
              <a:rPr sz="2000" spc="135" dirty="0">
                <a:latin typeface="Tahoma" panose="020B0604030504040204" pitchFamily="34" charset="0"/>
                <a:ea typeface="Tahoma" panose="020B0604030504040204" pitchFamily="34" charset="0"/>
                <a:cs typeface="Tahoma" panose="020B0604030504040204" pitchFamily="34" charset="0"/>
              </a:rPr>
              <a:t>Contact</a:t>
            </a:r>
            <a:r>
              <a:rPr sz="2000" spc="-25" dirty="0">
                <a:solidFill>
                  <a:srgbClr val="0562C1"/>
                </a:solidFill>
                <a:latin typeface="Tahoma" panose="020B0604030504040204" pitchFamily="34" charset="0"/>
                <a:ea typeface="Tahoma" panose="020B0604030504040204" pitchFamily="34" charset="0"/>
                <a:cs typeface="Tahoma" panose="020B0604030504040204" pitchFamily="34" charset="0"/>
              </a:rPr>
              <a:t> </a:t>
            </a:r>
            <a:r>
              <a:rPr sz="2000" u="sng" spc="70" dirty="0">
                <a:solidFill>
                  <a:srgbClr val="0562C1"/>
                </a:solidFill>
                <a:uFill>
                  <a:solidFill>
                    <a:srgbClr val="0562C1"/>
                  </a:solidFill>
                </a:uFill>
                <a:latin typeface="Tahoma" panose="020B0604030504040204" pitchFamily="34" charset="0"/>
                <a:ea typeface="Tahoma" panose="020B0604030504040204" pitchFamily="34" charset="0"/>
                <a:cs typeface="Tahoma" panose="020B0604030504040204" pitchFamily="34" charset="0"/>
                <a:hlinkClick r:id="rId6"/>
              </a:rPr>
              <a:t>Con</a:t>
            </a:r>
            <a:r>
              <a:rPr sz="2000" u="sng" spc="-5" dirty="0">
                <a:solidFill>
                  <a:srgbClr val="0562C1"/>
                </a:solidFill>
                <a:uFill>
                  <a:solidFill>
                    <a:srgbClr val="0562C1"/>
                  </a:solidFill>
                </a:uFill>
                <a:latin typeface="Tahoma" panose="020B0604030504040204" pitchFamily="34" charset="0"/>
                <a:ea typeface="Tahoma" panose="020B0604030504040204" pitchFamily="34" charset="0"/>
                <a:cs typeface="Tahoma" panose="020B0604030504040204" pitchFamily="34" charset="0"/>
                <a:hlinkClick r:id="rId6"/>
              </a:rPr>
              <a:t> </a:t>
            </a:r>
            <a:r>
              <a:rPr sz="2000" u="sng" spc="45" dirty="0">
                <a:solidFill>
                  <a:srgbClr val="0562C1"/>
                </a:solidFill>
                <a:uFill>
                  <a:solidFill>
                    <a:srgbClr val="0562C1"/>
                  </a:solidFill>
                </a:uFill>
                <a:latin typeface="Tahoma" panose="020B0604030504040204" pitchFamily="34" charset="0"/>
                <a:ea typeface="Tahoma" panose="020B0604030504040204" pitchFamily="34" charset="0"/>
                <a:cs typeface="Tahoma" panose="020B0604030504040204" pitchFamily="34" charset="0"/>
                <a:hlinkClick r:id="rId6"/>
              </a:rPr>
              <a:t>Edison</a:t>
            </a:r>
            <a:r>
              <a:rPr sz="2000" spc="-15" dirty="0">
                <a:solidFill>
                  <a:srgbClr val="0562C1"/>
                </a:solidFill>
                <a:latin typeface="Tahoma" panose="020B0604030504040204" pitchFamily="34" charset="0"/>
                <a:ea typeface="Tahoma" panose="020B0604030504040204" pitchFamily="34" charset="0"/>
                <a:cs typeface="Tahoma" panose="020B0604030504040204" pitchFamily="34" charset="0"/>
                <a:hlinkClick r:id="rId6"/>
              </a:rPr>
              <a:t> </a:t>
            </a:r>
            <a:r>
              <a:rPr sz="2000" spc="100" dirty="0">
                <a:latin typeface="Tahoma" panose="020B0604030504040204" pitchFamily="34" charset="0"/>
                <a:ea typeface="Tahoma" panose="020B0604030504040204" pitchFamily="34" charset="0"/>
                <a:cs typeface="Tahoma" panose="020B0604030504040204" pitchFamily="34" charset="0"/>
              </a:rPr>
              <a:t>(800)</a:t>
            </a:r>
            <a:r>
              <a:rPr sz="2000" spc="-5" dirty="0">
                <a:latin typeface="Tahoma" panose="020B0604030504040204" pitchFamily="34" charset="0"/>
                <a:ea typeface="Tahoma" panose="020B0604030504040204" pitchFamily="34" charset="0"/>
                <a:cs typeface="Tahoma" panose="020B0604030504040204" pitchFamily="34" charset="0"/>
              </a:rPr>
              <a:t> </a:t>
            </a:r>
            <a:r>
              <a:rPr sz="2000" spc="110" dirty="0">
                <a:latin typeface="Tahoma" panose="020B0604030504040204" pitchFamily="34" charset="0"/>
                <a:ea typeface="Tahoma" panose="020B0604030504040204" pitchFamily="34" charset="0"/>
                <a:cs typeface="Tahoma" panose="020B0604030504040204" pitchFamily="34" charset="0"/>
              </a:rPr>
              <a:t>752-6633</a:t>
            </a:r>
            <a:endParaRPr sz="20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982200" y="6269735"/>
            <a:ext cx="2066543" cy="423671"/>
          </a:xfrm>
          <a:prstGeom prst="rect">
            <a:avLst/>
          </a:prstGeom>
        </p:spPr>
      </p:pic>
      <p:sp>
        <p:nvSpPr>
          <p:cNvPr id="3" name="object 3"/>
          <p:cNvSpPr txBox="1">
            <a:spLocks noGrp="1"/>
          </p:cNvSpPr>
          <p:nvPr>
            <p:ph type="title"/>
          </p:nvPr>
        </p:nvSpPr>
        <p:spPr>
          <a:xfrm>
            <a:off x="4218559" y="257464"/>
            <a:ext cx="3752215" cy="452120"/>
          </a:xfrm>
          <a:prstGeom prst="rect">
            <a:avLst/>
          </a:prstGeom>
        </p:spPr>
        <p:txBody>
          <a:bodyPr vert="horz" wrap="square" lIns="0" tIns="12065" rIns="0" bIns="0" rtlCol="0">
            <a:spAutoFit/>
          </a:bodyPr>
          <a:lstStyle/>
          <a:p>
            <a:pPr marL="12700">
              <a:lnSpc>
                <a:spcPct val="100000"/>
              </a:lnSpc>
              <a:spcBef>
                <a:spcPts val="95"/>
              </a:spcBef>
            </a:pPr>
            <a:r>
              <a:rPr spc="-85" dirty="0">
                <a:solidFill>
                  <a:srgbClr val="B31B1B"/>
                </a:solidFill>
              </a:rPr>
              <a:t>Weill</a:t>
            </a:r>
            <a:r>
              <a:rPr spc="25" dirty="0"/>
              <a:t> </a:t>
            </a:r>
            <a:r>
              <a:rPr spc="-25" dirty="0">
                <a:solidFill>
                  <a:srgbClr val="B31B1B"/>
                </a:solidFill>
              </a:rPr>
              <a:t>Cornell</a:t>
            </a:r>
            <a:r>
              <a:rPr spc="30" dirty="0">
                <a:solidFill>
                  <a:srgbClr val="B31B1B"/>
                </a:solidFill>
              </a:rPr>
              <a:t> </a:t>
            </a:r>
            <a:r>
              <a:rPr spc="-60" dirty="0">
                <a:solidFill>
                  <a:srgbClr val="B31B1B"/>
                </a:solidFill>
              </a:rPr>
              <a:t>Housing</a:t>
            </a:r>
          </a:p>
        </p:txBody>
      </p:sp>
      <p:sp>
        <p:nvSpPr>
          <p:cNvPr id="4" name="object 4"/>
          <p:cNvSpPr txBox="1"/>
          <p:nvPr/>
        </p:nvSpPr>
        <p:spPr>
          <a:xfrm>
            <a:off x="4013297" y="879528"/>
            <a:ext cx="4164965" cy="391160"/>
          </a:xfrm>
          <a:prstGeom prst="rect">
            <a:avLst/>
          </a:prstGeom>
        </p:spPr>
        <p:txBody>
          <a:bodyPr vert="horz" wrap="square" lIns="0" tIns="12700" rIns="0" bIns="0" rtlCol="0">
            <a:spAutoFit/>
          </a:bodyPr>
          <a:lstStyle/>
          <a:p>
            <a:pPr marL="12700">
              <a:lnSpc>
                <a:spcPct val="100000"/>
              </a:lnSpc>
              <a:spcBef>
                <a:spcPts val="100"/>
              </a:spcBef>
            </a:pPr>
            <a:r>
              <a:rPr sz="2400" b="1" spc="-50" dirty="0">
                <a:solidFill>
                  <a:srgbClr val="CF451F"/>
                </a:solidFill>
                <a:latin typeface="Tahoma"/>
                <a:cs typeface="Tahoma"/>
              </a:rPr>
              <a:t>Housing</a:t>
            </a:r>
            <a:r>
              <a:rPr sz="2400" b="1" spc="-10" dirty="0">
                <a:solidFill>
                  <a:srgbClr val="CF451F"/>
                </a:solidFill>
                <a:latin typeface="Tahoma"/>
                <a:cs typeface="Tahoma"/>
              </a:rPr>
              <a:t> </a:t>
            </a:r>
            <a:r>
              <a:rPr sz="2400" b="1" spc="15" dirty="0">
                <a:solidFill>
                  <a:srgbClr val="CF451F"/>
                </a:solidFill>
                <a:latin typeface="Tahoma"/>
                <a:cs typeface="Tahoma"/>
              </a:rPr>
              <a:t>Resources</a:t>
            </a:r>
            <a:r>
              <a:rPr sz="2400" b="1" spc="5" dirty="0">
                <a:solidFill>
                  <a:srgbClr val="CF451F"/>
                </a:solidFill>
                <a:latin typeface="Tahoma"/>
                <a:cs typeface="Tahoma"/>
              </a:rPr>
              <a:t> </a:t>
            </a:r>
            <a:r>
              <a:rPr sz="2400" b="1" spc="30" dirty="0">
                <a:solidFill>
                  <a:srgbClr val="CF451F"/>
                </a:solidFill>
                <a:latin typeface="Tahoma"/>
                <a:cs typeface="Tahoma"/>
              </a:rPr>
              <a:t>&amp;</a:t>
            </a:r>
            <a:r>
              <a:rPr sz="2400" b="1" spc="-5" dirty="0">
                <a:solidFill>
                  <a:srgbClr val="CF451F"/>
                </a:solidFill>
                <a:latin typeface="Tahoma"/>
                <a:cs typeface="Tahoma"/>
              </a:rPr>
              <a:t> </a:t>
            </a:r>
            <a:r>
              <a:rPr sz="2400" b="1" spc="75" dirty="0">
                <a:solidFill>
                  <a:srgbClr val="CF451F"/>
                </a:solidFill>
                <a:latin typeface="Tahoma"/>
                <a:cs typeface="Tahoma"/>
              </a:rPr>
              <a:t>FAQs</a:t>
            </a:r>
            <a:endParaRPr sz="2400" dirty="0">
              <a:latin typeface="Tahoma"/>
              <a:cs typeface="Tahoma"/>
            </a:endParaRPr>
          </a:p>
        </p:txBody>
      </p:sp>
      <p:sp>
        <p:nvSpPr>
          <p:cNvPr id="5" name="object 5"/>
          <p:cNvSpPr txBox="1"/>
          <p:nvPr/>
        </p:nvSpPr>
        <p:spPr>
          <a:xfrm>
            <a:off x="260812" y="2261345"/>
            <a:ext cx="11666855" cy="3064942"/>
          </a:xfrm>
          <a:prstGeom prst="rect">
            <a:avLst/>
          </a:prstGeom>
        </p:spPr>
        <p:txBody>
          <a:bodyPr vert="horz" wrap="square" lIns="0" tIns="12700" rIns="0" bIns="0" rtlCol="0">
            <a:spAutoFit/>
          </a:bodyPr>
          <a:lstStyle/>
          <a:p>
            <a:pPr marL="299085" marR="5080" indent="-287020">
              <a:lnSpc>
                <a:spcPct val="100000"/>
              </a:lnSpc>
              <a:spcBef>
                <a:spcPts val="100"/>
              </a:spcBef>
              <a:buChar char="•"/>
              <a:tabLst>
                <a:tab pos="299085" algn="l"/>
                <a:tab pos="299720" algn="l"/>
              </a:tabLst>
            </a:pPr>
            <a:r>
              <a:rPr lang="en-US" sz="2000" spc="75" dirty="0">
                <a:latin typeface="Tahoma" panose="020B0604030504040204" pitchFamily="34" charset="0"/>
                <a:ea typeface="Tahoma" panose="020B0604030504040204" pitchFamily="34" charset="0"/>
                <a:cs typeface="Tahoma" panose="020B0604030504040204" pitchFamily="34" charset="0"/>
              </a:rPr>
              <a:t>First-month</a:t>
            </a:r>
            <a:r>
              <a:rPr sz="2000" spc="25" dirty="0">
                <a:latin typeface="Tahoma" panose="020B0604030504040204" pitchFamily="34" charset="0"/>
                <a:ea typeface="Tahoma" panose="020B0604030504040204" pitchFamily="34" charset="0"/>
                <a:cs typeface="Tahoma" panose="020B0604030504040204" pitchFamily="34" charset="0"/>
              </a:rPr>
              <a:t> </a:t>
            </a:r>
            <a:r>
              <a:rPr sz="2000" spc="120" dirty="0">
                <a:latin typeface="Tahoma" panose="020B0604030504040204" pitchFamily="34" charset="0"/>
                <a:ea typeface="Tahoma" panose="020B0604030504040204" pitchFamily="34" charset="0"/>
                <a:cs typeface="Tahoma" panose="020B0604030504040204" pitchFamily="34" charset="0"/>
              </a:rPr>
              <a:t>rent</a:t>
            </a:r>
            <a:r>
              <a:rPr sz="2000" spc="30" dirty="0">
                <a:latin typeface="Tahoma" panose="020B0604030504040204" pitchFamily="34" charset="0"/>
                <a:ea typeface="Tahoma" panose="020B0604030504040204" pitchFamily="34" charset="0"/>
                <a:cs typeface="Tahoma" panose="020B0604030504040204" pitchFamily="34" charset="0"/>
              </a:rPr>
              <a:t> </a:t>
            </a:r>
            <a:r>
              <a:rPr sz="2000" spc="75" dirty="0">
                <a:latin typeface="Tahoma" panose="020B0604030504040204" pitchFamily="34" charset="0"/>
                <a:ea typeface="Tahoma" panose="020B0604030504040204" pitchFamily="34" charset="0"/>
                <a:cs typeface="Tahoma" panose="020B0604030504040204" pitchFamily="34" charset="0"/>
              </a:rPr>
              <a:t>[(foreign)</a:t>
            </a:r>
            <a:r>
              <a:rPr sz="2000" spc="50" dirty="0">
                <a:latin typeface="Tahoma" panose="020B0604030504040204" pitchFamily="34" charset="0"/>
                <a:ea typeface="Tahoma" panose="020B0604030504040204" pitchFamily="34" charset="0"/>
                <a:cs typeface="Tahoma" panose="020B0604030504040204" pitchFamily="34" charset="0"/>
              </a:rPr>
              <a:t> </a:t>
            </a:r>
            <a:r>
              <a:rPr sz="2000" spc="105" dirty="0">
                <a:latin typeface="Tahoma" panose="020B0604030504040204" pitchFamily="34" charset="0"/>
                <a:ea typeface="Tahoma" panose="020B0604030504040204" pitchFamily="34" charset="0"/>
                <a:cs typeface="Tahoma" panose="020B0604030504040204" pitchFamily="34" charset="0"/>
              </a:rPr>
              <a:t>credit</a:t>
            </a:r>
            <a:r>
              <a:rPr sz="2000" spc="45" dirty="0">
                <a:latin typeface="Tahoma" panose="020B0604030504040204" pitchFamily="34" charset="0"/>
                <a:ea typeface="Tahoma" panose="020B0604030504040204" pitchFamily="34" charset="0"/>
                <a:cs typeface="Tahoma" panose="020B0604030504040204" pitchFamily="34" charset="0"/>
              </a:rPr>
              <a:t> </a:t>
            </a:r>
            <a:r>
              <a:rPr sz="2000" spc="120" dirty="0">
                <a:latin typeface="Tahoma" panose="020B0604030504040204" pitchFamily="34" charset="0"/>
                <a:ea typeface="Tahoma" panose="020B0604030504040204" pitchFamily="34" charset="0"/>
                <a:cs typeface="Tahoma" panose="020B0604030504040204" pitchFamily="34" charset="0"/>
              </a:rPr>
              <a:t>card</a:t>
            </a:r>
            <a:r>
              <a:rPr sz="2000" spc="30" dirty="0">
                <a:latin typeface="Tahoma" panose="020B0604030504040204" pitchFamily="34" charset="0"/>
                <a:ea typeface="Tahoma" panose="020B0604030504040204" pitchFamily="34" charset="0"/>
                <a:cs typeface="Tahoma" panose="020B0604030504040204" pitchFamily="34" charset="0"/>
              </a:rPr>
              <a:t> is</a:t>
            </a:r>
            <a:r>
              <a:rPr sz="2000" spc="10" dirty="0">
                <a:latin typeface="Tahoma" panose="020B0604030504040204" pitchFamily="34" charset="0"/>
                <a:ea typeface="Tahoma" panose="020B0604030504040204" pitchFamily="34" charset="0"/>
                <a:cs typeface="Tahoma" panose="020B0604030504040204" pitchFamily="34" charset="0"/>
              </a:rPr>
              <a:t> </a:t>
            </a:r>
            <a:r>
              <a:rPr sz="2000" spc="80" dirty="0">
                <a:latin typeface="Tahoma" panose="020B0604030504040204" pitchFamily="34" charset="0"/>
                <a:ea typeface="Tahoma" panose="020B0604030504040204" pitchFamily="34" charset="0"/>
                <a:cs typeface="Tahoma" panose="020B0604030504040204" pitchFamily="34" charset="0"/>
              </a:rPr>
              <a:t>fine]</a:t>
            </a:r>
            <a:r>
              <a:rPr sz="2000" spc="35" dirty="0">
                <a:latin typeface="Tahoma" panose="020B0604030504040204" pitchFamily="34" charset="0"/>
                <a:ea typeface="Tahoma" panose="020B0604030504040204" pitchFamily="34" charset="0"/>
                <a:cs typeface="Tahoma" panose="020B0604030504040204" pitchFamily="34" charset="0"/>
              </a:rPr>
              <a:t> </a:t>
            </a:r>
            <a:r>
              <a:rPr sz="2000" spc="95" dirty="0">
                <a:latin typeface="Tahoma" panose="020B0604030504040204" pitchFamily="34" charset="0"/>
                <a:ea typeface="Tahoma" panose="020B0604030504040204" pitchFamily="34" charset="0"/>
                <a:cs typeface="Tahoma" panose="020B0604030504040204" pitchFamily="34" charset="0"/>
              </a:rPr>
              <a:t>and</a:t>
            </a:r>
            <a:r>
              <a:rPr sz="2000" spc="30" dirty="0">
                <a:latin typeface="Tahoma" panose="020B0604030504040204" pitchFamily="34" charset="0"/>
                <a:ea typeface="Tahoma" panose="020B0604030504040204" pitchFamily="34" charset="0"/>
                <a:cs typeface="Tahoma" panose="020B0604030504040204" pitchFamily="34" charset="0"/>
              </a:rPr>
              <a:t> </a:t>
            </a:r>
            <a:r>
              <a:rPr sz="2000" spc="100" dirty="0">
                <a:latin typeface="Tahoma" panose="020B0604030504040204" pitchFamily="34" charset="0"/>
                <a:ea typeface="Tahoma" panose="020B0604030504040204" pitchFamily="34" charset="0"/>
                <a:cs typeface="Tahoma" panose="020B0604030504040204" pitchFamily="34" charset="0"/>
              </a:rPr>
              <a:t>security</a:t>
            </a:r>
            <a:r>
              <a:rPr sz="2000" spc="40" dirty="0">
                <a:latin typeface="Tahoma" panose="020B0604030504040204" pitchFamily="34" charset="0"/>
                <a:ea typeface="Tahoma" panose="020B0604030504040204" pitchFamily="34" charset="0"/>
                <a:cs typeface="Tahoma" panose="020B0604030504040204" pitchFamily="34" charset="0"/>
              </a:rPr>
              <a:t> </a:t>
            </a:r>
            <a:r>
              <a:rPr sz="2000" spc="100" dirty="0">
                <a:latin typeface="Tahoma" panose="020B0604030504040204" pitchFamily="34" charset="0"/>
                <a:ea typeface="Tahoma" panose="020B0604030504040204" pitchFamily="34" charset="0"/>
                <a:cs typeface="Tahoma" panose="020B0604030504040204" pitchFamily="34" charset="0"/>
              </a:rPr>
              <a:t>deposit</a:t>
            </a:r>
            <a:r>
              <a:rPr sz="2000" spc="45" dirty="0">
                <a:latin typeface="Tahoma" panose="020B0604030504040204" pitchFamily="34" charset="0"/>
                <a:ea typeface="Tahoma" panose="020B0604030504040204" pitchFamily="34" charset="0"/>
                <a:cs typeface="Tahoma" panose="020B0604030504040204" pitchFamily="34" charset="0"/>
              </a:rPr>
              <a:t> </a:t>
            </a:r>
            <a:r>
              <a:rPr sz="2000" spc="75" dirty="0">
                <a:latin typeface="Tahoma" panose="020B0604030504040204" pitchFamily="34" charset="0"/>
                <a:ea typeface="Tahoma" panose="020B0604030504040204" pitchFamily="34" charset="0"/>
                <a:cs typeface="Tahoma" panose="020B0604030504040204" pitchFamily="34" charset="0"/>
              </a:rPr>
              <a:t>(check</a:t>
            </a:r>
            <a:r>
              <a:rPr sz="2000" spc="25" dirty="0">
                <a:latin typeface="Tahoma" panose="020B0604030504040204" pitchFamily="34" charset="0"/>
                <a:ea typeface="Tahoma" panose="020B0604030504040204" pitchFamily="34" charset="0"/>
                <a:cs typeface="Tahoma" panose="020B0604030504040204" pitchFamily="34" charset="0"/>
              </a:rPr>
              <a:t> </a:t>
            </a:r>
            <a:r>
              <a:rPr sz="2000" spc="130" dirty="0">
                <a:latin typeface="Tahoma" panose="020B0604030504040204" pitchFamily="34" charset="0"/>
                <a:ea typeface="Tahoma" panose="020B0604030504040204" pitchFamily="34" charset="0"/>
                <a:cs typeface="Tahoma" panose="020B0604030504040204" pitchFamily="34" charset="0"/>
              </a:rPr>
              <a:t>or</a:t>
            </a:r>
            <a:r>
              <a:rPr sz="2000" spc="20" dirty="0">
                <a:latin typeface="Tahoma" panose="020B0604030504040204" pitchFamily="34" charset="0"/>
                <a:ea typeface="Tahoma" panose="020B0604030504040204" pitchFamily="34" charset="0"/>
                <a:cs typeface="Tahoma" panose="020B0604030504040204" pitchFamily="34" charset="0"/>
              </a:rPr>
              <a:t> </a:t>
            </a:r>
            <a:r>
              <a:rPr sz="2000" spc="114" dirty="0">
                <a:latin typeface="Tahoma" panose="020B0604030504040204" pitchFamily="34" charset="0"/>
                <a:ea typeface="Tahoma" panose="020B0604030504040204" pitchFamily="34" charset="0"/>
                <a:cs typeface="Tahoma" panose="020B0604030504040204" pitchFamily="34" charset="0"/>
              </a:rPr>
              <a:t>money</a:t>
            </a:r>
            <a:r>
              <a:rPr sz="2000" spc="30" dirty="0">
                <a:latin typeface="Tahoma" panose="020B0604030504040204" pitchFamily="34" charset="0"/>
                <a:ea typeface="Tahoma" panose="020B0604030504040204" pitchFamily="34" charset="0"/>
                <a:cs typeface="Tahoma" panose="020B0604030504040204" pitchFamily="34" charset="0"/>
              </a:rPr>
              <a:t> </a:t>
            </a:r>
            <a:r>
              <a:rPr sz="2000" spc="95" dirty="0">
                <a:latin typeface="Tahoma" panose="020B0604030504040204" pitchFamily="34" charset="0"/>
                <a:ea typeface="Tahoma" panose="020B0604030504040204" pitchFamily="34" charset="0"/>
                <a:cs typeface="Tahoma" panose="020B0604030504040204" pitchFamily="34" charset="0"/>
              </a:rPr>
              <a:t>order)</a:t>
            </a:r>
            <a:r>
              <a:rPr sz="2000" spc="45" dirty="0">
                <a:latin typeface="Tahoma" panose="020B0604030504040204" pitchFamily="34" charset="0"/>
                <a:ea typeface="Tahoma" panose="020B0604030504040204" pitchFamily="34" charset="0"/>
                <a:cs typeface="Tahoma" panose="020B0604030504040204" pitchFamily="34" charset="0"/>
              </a:rPr>
              <a:t> </a:t>
            </a:r>
            <a:r>
              <a:rPr sz="2000" spc="30" dirty="0">
                <a:latin typeface="Tahoma" panose="020B0604030504040204" pitchFamily="34" charset="0"/>
                <a:ea typeface="Tahoma" panose="020B0604030504040204" pitchFamily="34" charset="0"/>
                <a:cs typeface="Tahoma" panose="020B0604030504040204" pitchFamily="34" charset="0"/>
              </a:rPr>
              <a:t>is</a:t>
            </a:r>
            <a:r>
              <a:rPr sz="2000" spc="25" dirty="0">
                <a:latin typeface="Tahoma" panose="020B0604030504040204" pitchFamily="34" charset="0"/>
                <a:ea typeface="Tahoma" panose="020B0604030504040204" pitchFamily="34" charset="0"/>
                <a:cs typeface="Tahoma" panose="020B0604030504040204" pitchFamily="34" charset="0"/>
              </a:rPr>
              <a:t> </a:t>
            </a:r>
            <a:r>
              <a:rPr sz="2000" spc="85" dirty="0">
                <a:latin typeface="Tahoma" panose="020B0604030504040204" pitchFamily="34" charset="0"/>
                <a:ea typeface="Tahoma" panose="020B0604030504040204" pitchFamily="34" charset="0"/>
                <a:cs typeface="Tahoma" panose="020B0604030504040204" pitchFamily="34" charset="0"/>
              </a:rPr>
              <a:t>required </a:t>
            </a:r>
            <a:r>
              <a:rPr sz="2000" spc="-484" dirty="0">
                <a:latin typeface="Tahoma" panose="020B0604030504040204" pitchFamily="34" charset="0"/>
                <a:ea typeface="Tahoma" panose="020B0604030504040204" pitchFamily="34" charset="0"/>
                <a:cs typeface="Tahoma" panose="020B0604030504040204" pitchFamily="34" charset="0"/>
              </a:rPr>
              <a:t> </a:t>
            </a:r>
            <a:r>
              <a:rPr sz="2000" spc="90" dirty="0">
                <a:latin typeface="Tahoma" panose="020B0604030504040204" pitchFamily="34" charset="0"/>
                <a:ea typeface="Tahoma" panose="020B0604030504040204" pitchFamily="34" charset="0"/>
                <a:cs typeface="Tahoma" panose="020B0604030504040204" pitchFamily="34" charset="0"/>
              </a:rPr>
              <a:t>upon</a:t>
            </a:r>
            <a:r>
              <a:rPr sz="2000" spc="15" dirty="0">
                <a:latin typeface="Tahoma" panose="020B0604030504040204" pitchFamily="34" charset="0"/>
                <a:ea typeface="Tahoma" panose="020B0604030504040204" pitchFamily="34" charset="0"/>
                <a:cs typeface="Tahoma" panose="020B0604030504040204" pitchFamily="34" charset="0"/>
              </a:rPr>
              <a:t> </a:t>
            </a:r>
            <a:r>
              <a:rPr sz="2000" spc="85" dirty="0">
                <a:latin typeface="Tahoma" panose="020B0604030504040204" pitchFamily="34" charset="0"/>
                <a:ea typeface="Tahoma" panose="020B0604030504040204" pitchFamily="34" charset="0"/>
                <a:cs typeface="Tahoma" panose="020B0604030504040204" pitchFamily="34" charset="0"/>
              </a:rPr>
              <a:t>arrival</a:t>
            </a:r>
            <a:endParaRPr sz="2000" dirty="0">
              <a:latin typeface="Tahoma" panose="020B0604030504040204" pitchFamily="34" charset="0"/>
              <a:ea typeface="Tahoma" panose="020B0604030504040204" pitchFamily="34" charset="0"/>
              <a:cs typeface="Tahoma" panose="020B0604030504040204" pitchFamily="34" charset="0"/>
            </a:endParaRPr>
          </a:p>
          <a:p>
            <a:pPr marL="299085" indent="-287020">
              <a:lnSpc>
                <a:spcPct val="100000"/>
              </a:lnSpc>
              <a:spcBef>
                <a:spcPts val="2160"/>
              </a:spcBef>
              <a:buChar char="•"/>
              <a:tabLst>
                <a:tab pos="299085" algn="l"/>
                <a:tab pos="299720" algn="l"/>
              </a:tabLst>
            </a:pPr>
            <a:r>
              <a:rPr sz="2000" spc="65" dirty="0">
                <a:latin typeface="Tahoma" panose="020B0604030504040204" pitchFamily="34" charset="0"/>
                <a:ea typeface="Tahoma" panose="020B0604030504040204" pitchFamily="34" charset="0"/>
                <a:cs typeface="Tahoma" panose="020B0604030504040204" pitchFamily="34" charset="0"/>
              </a:rPr>
              <a:t>How</a:t>
            </a:r>
            <a:r>
              <a:rPr sz="2000" spc="-10" dirty="0">
                <a:latin typeface="Tahoma" panose="020B0604030504040204" pitchFamily="34" charset="0"/>
                <a:ea typeface="Tahoma" panose="020B0604030504040204" pitchFamily="34" charset="0"/>
                <a:cs typeface="Tahoma" panose="020B0604030504040204" pitchFamily="34" charset="0"/>
              </a:rPr>
              <a:t> </a:t>
            </a:r>
            <a:r>
              <a:rPr sz="2000" spc="160" dirty="0">
                <a:latin typeface="Tahoma" panose="020B0604030504040204" pitchFamily="34" charset="0"/>
                <a:ea typeface="Tahoma" panose="020B0604030504040204" pitchFamily="34" charset="0"/>
                <a:cs typeface="Tahoma" panose="020B0604030504040204" pitchFamily="34" charset="0"/>
              </a:rPr>
              <a:t>to</a:t>
            </a:r>
            <a:r>
              <a:rPr sz="2000" spc="10" dirty="0">
                <a:latin typeface="Tahoma" panose="020B0604030504040204" pitchFamily="34" charset="0"/>
                <a:ea typeface="Tahoma" panose="020B0604030504040204" pitchFamily="34" charset="0"/>
                <a:cs typeface="Tahoma" panose="020B0604030504040204" pitchFamily="34" charset="0"/>
              </a:rPr>
              <a:t> </a:t>
            </a:r>
            <a:r>
              <a:rPr sz="2000" spc="120" dirty="0">
                <a:latin typeface="Tahoma" panose="020B0604030504040204" pitchFamily="34" charset="0"/>
                <a:ea typeface="Tahoma" panose="020B0604030504040204" pitchFamily="34" charset="0"/>
                <a:cs typeface="Tahoma" panose="020B0604030504040204" pitchFamily="34" charset="0"/>
              </a:rPr>
              <a:t>pay</a:t>
            </a:r>
            <a:r>
              <a:rPr sz="2000" spc="10" dirty="0">
                <a:latin typeface="Tahoma" panose="020B0604030504040204" pitchFamily="34" charset="0"/>
                <a:ea typeface="Tahoma" panose="020B0604030504040204" pitchFamily="34" charset="0"/>
                <a:cs typeface="Tahoma" panose="020B0604030504040204" pitchFamily="34" charset="0"/>
              </a:rPr>
              <a:t> </a:t>
            </a:r>
            <a:r>
              <a:rPr sz="2000" spc="120" dirty="0">
                <a:latin typeface="Tahoma" panose="020B0604030504040204" pitchFamily="34" charset="0"/>
                <a:ea typeface="Tahoma" panose="020B0604030504040204" pitchFamily="34" charset="0"/>
                <a:cs typeface="Tahoma" panose="020B0604030504040204" pitchFamily="34" charset="0"/>
              </a:rPr>
              <a:t>future</a:t>
            </a:r>
            <a:r>
              <a:rPr sz="2000" spc="35" dirty="0">
                <a:solidFill>
                  <a:srgbClr val="0562C1"/>
                </a:solidFill>
                <a:latin typeface="Tahoma" panose="020B0604030504040204" pitchFamily="34" charset="0"/>
                <a:ea typeface="Tahoma" panose="020B0604030504040204" pitchFamily="34" charset="0"/>
                <a:cs typeface="Tahoma" panose="020B0604030504040204" pitchFamily="34" charset="0"/>
              </a:rPr>
              <a:t> </a:t>
            </a:r>
            <a:r>
              <a:rPr sz="2000" u="sng" spc="120" dirty="0">
                <a:solidFill>
                  <a:srgbClr val="0562C1"/>
                </a:solidFill>
                <a:uFill>
                  <a:solidFill>
                    <a:srgbClr val="0562C1"/>
                  </a:solidFill>
                </a:uFill>
                <a:latin typeface="Tahoma" panose="020B0604030504040204" pitchFamily="34" charset="0"/>
                <a:ea typeface="Tahoma" panose="020B0604030504040204" pitchFamily="34" charset="0"/>
                <a:cs typeface="Tahoma" panose="020B0604030504040204" pitchFamily="34" charset="0"/>
                <a:hlinkClick r:id="rId3"/>
              </a:rPr>
              <a:t>rent</a:t>
            </a:r>
            <a:endParaRPr sz="2000" dirty="0">
              <a:latin typeface="Tahoma" panose="020B0604030504040204" pitchFamily="34" charset="0"/>
              <a:ea typeface="Tahoma" panose="020B0604030504040204" pitchFamily="34" charset="0"/>
              <a:cs typeface="Tahoma" panose="020B0604030504040204" pitchFamily="34" charset="0"/>
            </a:endParaRPr>
          </a:p>
          <a:p>
            <a:pPr marL="756285" lvl="1" indent="-287020">
              <a:lnSpc>
                <a:spcPct val="100000"/>
              </a:lnSpc>
              <a:buChar char="•"/>
              <a:tabLst>
                <a:tab pos="756285" algn="l"/>
                <a:tab pos="756920" algn="l"/>
              </a:tabLst>
            </a:pPr>
            <a:r>
              <a:rPr sz="2000" spc="125" dirty="0">
                <a:latin typeface="Tahoma" panose="020B0604030504040204" pitchFamily="34" charset="0"/>
                <a:ea typeface="Tahoma" panose="020B0604030504040204" pitchFamily="34" charset="0"/>
                <a:cs typeface="Tahoma" panose="020B0604030504040204" pitchFamily="34" charset="0"/>
              </a:rPr>
              <a:t>Automatic</a:t>
            </a:r>
            <a:r>
              <a:rPr sz="2000" spc="5" dirty="0">
                <a:latin typeface="Tahoma" panose="020B0604030504040204" pitchFamily="34" charset="0"/>
                <a:ea typeface="Tahoma" panose="020B0604030504040204" pitchFamily="34" charset="0"/>
                <a:cs typeface="Tahoma" panose="020B0604030504040204" pitchFamily="34" charset="0"/>
              </a:rPr>
              <a:t> </a:t>
            </a:r>
            <a:r>
              <a:rPr sz="2000" spc="85" dirty="0">
                <a:latin typeface="Tahoma" panose="020B0604030504040204" pitchFamily="34" charset="0"/>
                <a:ea typeface="Tahoma" panose="020B0604030504040204" pitchFamily="34" charset="0"/>
                <a:cs typeface="Tahoma" panose="020B0604030504040204" pitchFamily="34" charset="0"/>
              </a:rPr>
              <a:t>payroll</a:t>
            </a:r>
            <a:r>
              <a:rPr sz="2000" spc="5" dirty="0">
                <a:latin typeface="Tahoma" panose="020B0604030504040204" pitchFamily="34" charset="0"/>
                <a:ea typeface="Tahoma" panose="020B0604030504040204" pitchFamily="34" charset="0"/>
                <a:cs typeface="Tahoma" panose="020B0604030504040204" pitchFamily="34" charset="0"/>
              </a:rPr>
              <a:t> </a:t>
            </a:r>
            <a:r>
              <a:rPr sz="2000" spc="95" dirty="0">
                <a:latin typeface="Tahoma" panose="020B0604030504040204" pitchFamily="34" charset="0"/>
                <a:ea typeface="Tahoma" panose="020B0604030504040204" pitchFamily="34" charset="0"/>
                <a:cs typeface="Tahoma" panose="020B0604030504040204" pitchFamily="34" charset="0"/>
              </a:rPr>
              <a:t>deduction</a:t>
            </a:r>
            <a:endParaRPr sz="2000" dirty="0">
              <a:latin typeface="Tahoma" panose="020B0604030504040204" pitchFamily="34" charset="0"/>
              <a:ea typeface="Tahoma" panose="020B0604030504040204" pitchFamily="34" charset="0"/>
              <a:cs typeface="Tahoma" panose="020B0604030504040204" pitchFamily="34" charset="0"/>
            </a:endParaRPr>
          </a:p>
          <a:p>
            <a:pPr marL="756285" lvl="1" indent="-287020">
              <a:lnSpc>
                <a:spcPct val="100000"/>
              </a:lnSpc>
              <a:buChar char="•"/>
              <a:tabLst>
                <a:tab pos="756285" algn="l"/>
                <a:tab pos="756920" algn="l"/>
              </a:tabLst>
            </a:pPr>
            <a:r>
              <a:rPr sz="2000" spc="90" dirty="0">
                <a:latin typeface="Tahoma" panose="020B0604030504040204" pitchFamily="34" charset="0"/>
                <a:ea typeface="Tahoma" panose="020B0604030504040204" pitchFamily="34" charset="0"/>
                <a:cs typeface="Tahoma" panose="020B0604030504040204" pitchFamily="34" charset="0"/>
              </a:rPr>
              <a:t>Credit</a:t>
            </a:r>
            <a:r>
              <a:rPr sz="2000" spc="-5" dirty="0">
                <a:latin typeface="Tahoma" panose="020B0604030504040204" pitchFamily="34" charset="0"/>
                <a:ea typeface="Tahoma" panose="020B0604030504040204" pitchFamily="34" charset="0"/>
                <a:cs typeface="Tahoma" panose="020B0604030504040204" pitchFamily="34" charset="0"/>
              </a:rPr>
              <a:t> </a:t>
            </a:r>
            <a:r>
              <a:rPr sz="2000" spc="90" dirty="0">
                <a:latin typeface="Tahoma" panose="020B0604030504040204" pitchFamily="34" charset="0"/>
                <a:ea typeface="Tahoma" panose="020B0604030504040204" pitchFamily="34" charset="0"/>
                <a:cs typeface="Tahoma" panose="020B0604030504040204" pitchFamily="34" charset="0"/>
              </a:rPr>
              <a:t>Card</a:t>
            </a:r>
            <a:endParaRPr sz="2000" dirty="0">
              <a:latin typeface="Tahoma" panose="020B0604030504040204" pitchFamily="34" charset="0"/>
              <a:ea typeface="Tahoma" panose="020B0604030504040204" pitchFamily="34" charset="0"/>
              <a:cs typeface="Tahoma" panose="020B0604030504040204" pitchFamily="34" charset="0"/>
            </a:endParaRPr>
          </a:p>
          <a:p>
            <a:pPr marL="12700" marR="8100059">
              <a:lnSpc>
                <a:spcPct val="200000"/>
              </a:lnSpc>
            </a:pPr>
            <a:r>
              <a:rPr sz="2000" spc="50" dirty="0">
                <a:latin typeface="Tahoma" panose="020B0604030504040204" pitchFamily="34" charset="0"/>
                <a:ea typeface="Tahoma" panose="020B0604030504040204" pitchFamily="34" charset="0"/>
                <a:cs typeface="Tahoma" panose="020B0604030504040204" pitchFamily="34" charset="0"/>
              </a:rPr>
              <a:t>Housing</a:t>
            </a:r>
            <a:r>
              <a:rPr sz="2000" spc="15" dirty="0">
                <a:latin typeface="Tahoma" panose="020B0604030504040204" pitchFamily="34" charset="0"/>
                <a:ea typeface="Tahoma" panose="020B0604030504040204" pitchFamily="34" charset="0"/>
                <a:cs typeface="Tahoma" panose="020B0604030504040204" pitchFamily="34" charset="0"/>
              </a:rPr>
              <a:t> </a:t>
            </a:r>
            <a:r>
              <a:rPr sz="2000" u="sng" spc="30" dirty="0">
                <a:solidFill>
                  <a:srgbClr val="0562C1"/>
                </a:solidFill>
                <a:uFill>
                  <a:solidFill>
                    <a:srgbClr val="0562C1"/>
                  </a:solidFill>
                </a:uFill>
                <a:latin typeface="Tahoma" panose="020B0604030504040204" pitchFamily="34" charset="0"/>
                <a:ea typeface="Tahoma" panose="020B0604030504040204" pitchFamily="34" charset="0"/>
                <a:cs typeface="Tahoma" panose="020B0604030504040204" pitchFamily="34" charset="0"/>
                <a:hlinkClick r:id="rId4"/>
              </a:rPr>
              <a:t>FAQs</a:t>
            </a:r>
            <a:endParaRPr sz="2000" dirty="0">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30"/>
              </a:spcBef>
            </a:pPr>
            <a:endParaRPr sz="2000" dirty="0">
              <a:latin typeface="Tahoma" panose="020B0604030504040204" pitchFamily="34" charset="0"/>
              <a:ea typeface="Tahoma" panose="020B0604030504040204" pitchFamily="34" charset="0"/>
              <a:cs typeface="Tahoma" panose="020B0604030504040204" pitchFamily="34" charset="0"/>
            </a:endParaRPr>
          </a:p>
          <a:p>
            <a:pPr marL="12700">
              <a:lnSpc>
                <a:spcPct val="100000"/>
              </a:lnSpc>
            </a:pPr>
            <a:r>
              <a:rPr sz="2000" spc="120" dirty="0">
                <a:latin typeface="Tahoma" panose="020B0604030504040204" pitchFamily="34" charset="0"/>
                <a:ea typeface="Tahoma" panose="020B0604030504040204" pitchFamily="34" charset="0"/>
                <a:cs typeface="Tahoma" panose="020B0604030504040204" pitchFamily="34" charset="0"/>
              </a:rPr>
              <a:t>Contact</a:t>
            </a:r>
            <a:r>
              <a:rPr sz="2000" spc="20" dirty="0">
                <a:latin typeface="Tahoma" panose="020B0604030504040204" pitchFamily="34" charset="0"/>
                <a:ea typeface="Tahoma" panose="020B0604030504040204" pitchFamily="34" charset="0"/>
                <a:cs typeface="Tahoma" panose="020B0604030504040204" pitchFamily="34" charset="0"/>
              </a:rPr>
              <a:t> </a:t>
            </a:r>
            <a:r>
              <a:rPr sz="2000" spc="50" dirty="0">
                <a:latin typeface="Tahoma" panose="020B0604030504040204" pitchFamily="34" charset="0"/>
                <a:ea typeface="Tahoma" panose="020B0604030504040204" pitchFamily="34" charset="0"/>
                <a:cs typeface="Tahoma" panose="020B0604030504040204" pitchFamily="34" charset="0"/>
              </a:rPr>
              <a:t>Housing</a:t>
            </a:r>
            <a:r>
              <a:rPr sz="2000" spc="20" dirty="0">
                <a:latin typeface="Tahoma" panose="020B0604030504040204" pitchFamily="34" charset="0"/>
                <a:ea typeface="Tahoma" panose="020B0604030504040204" pitchFamily="34" charset="0"/>
                <a:cs typeface="Tahoma" panose="020B0604030504040204" pitchFamily="34" charset="0"/>
              </a:rPr>
              <a:t> </a:t>
            </a:r>
            <a:r>
              <a:rPr sz="2000" spc="90" dirty="0">
                <a:latin typeface="Tahoma" panose="020B0604030504040204" pitchFamily="34" charset="0"/>
                <a:ea typeface="Tahoma" panose="020B0604030504040204" pitchFamily="34" charset="0"/>
                <a:cs typeface="Tahoma" panose="020B0604030504040204" pitchFamily="34" charset="0"/>
              </a:rPr>
              <a:t>Office</a:t>
            </a:r>
            <a:r>
              <a:rPr sz="2000" spc="40" dirty="0">
                <a:latin typeface="Tahoma" panose="020B0604030504040204" pitchFamily="34" charset="0"/>
                <a:ea typeface="Tahoma" panose="020B0604030504040204" pitchFamily="34" charset="0"/>
                <a:cs typeface="Tahoma" panose="020B0604030504040204" pitchFamily="34" charset="0"/>
              </a:rPr>
              <a:t> </a:t>
            </a:r>
            <a:r>
              <a:rPr sz="2000" spc="210" dirty="0">
                <a:latin typeface="Tahoma" panose="020B0604030504040204" pitchFamily="34" charset="0"/>
                <a:ea typeface="Tahoma" panose="020B0604030504040204" pitchFamily="34" charset="0"/>
                <a:cs typeface="Tahoma" panose="020B0604030504040204" pitchFamily="34" charset="0"/>
              </a:rPr>
              <a:t>-</a:t>
            </a:r>
            <a:r>
              <a:rPr sz="2000" spc="5" dirty="0">
                <a:latin typeface="Tahoma" panose="020B0604030504040204" pitchFamily="34" charset="0"/>
                <a:ea typeface="Tahoma" panose="020B0604030504040204" pitchFamily="34" charset="0"/>
                <a:cs typeface="Tahoma" panose="020B0604030504040204" pitchFamily="34" charset="0"/>
              </a:rPr>
              <a:t> </a:t>
            </a:r>
            <a:r>
              <a:rPr sz="2000" spc="95" dirty="0">
                <a:latin typeface="Tahoma" panose="020B0604030504040204" pitchFamily="34" charset="0"/>
                <a:ea typeface="Tahoma" panose="020B0604030504040204" pitchFamily="34" charset="0"/>
                <a:cs typeface="Tahoma" panose="020B0604030504040204" pitchFamily="34" charset="0"/>
              </a:rPr>
              <a:t>Submit</a:t>
            </a:r>
            <a:r>
              <a:rPr sz="2000" spc="15" dirty="0">
                <a:latin typeface="Tahoma" panose="020B0604030504040204" pitchFamily="34" charset="0"/>
                <a:ea typeface="Tahoma" panose="020B0604030504040204" pitchFamily="34" charset="0"/>
                <a:cs typeface="Tahoma" panose="020B0604030504040204" pitchFamily="34" charset="0"/>
              </a:rPr>
              <a:t> </a:t>
            </a:r>
            <a:r>
              <a:rPr sz="2000" spc="95" dirty="0">
                <a:latin typeface="Tahoma" panose="020B0604030504040204" pitchFamily="34" charset="0"/>
                <a:ea typeface="Tahoma" panose="020B0604030504040204" pitchFamily="34" charset="0"/>
                <a:cs typeface="Tahoma" panose="020B0604030504040204" pitchFamily="34" charset="0"/>
              </a:rPr>
              <a:t>a</a:t>
            </a:r>
            <a:r>
              <a:rPr sz="2000" spc="15" dirty="0">
                <a:latin typeface="Tahoma" panose="020B0604030504040204" pitchFamily="34" charset="0"/>
                <a:ea typeface="Tahoma" panose="020B0604030504040204" pitchFamily="34" charset="0"/>
                <a:cs typeface="Tahoma" panose="020B0604030504040204" pitchFamily="34" charset="0"/>
              </a:rPr>
              <a:t> </a:t>
            </a:r>
            <a:r>
              <a:rPr sz="2000" u="sng" spc="85" dirty="0">
                <a:solidFill>
                  <a:srgbClr val="0562C1"/>
                </a:solidFill>
                <a:uFill>
                  <a:solidFill>
                    <a:srgbClr val="0562C1"/>
                  </a:solidFill>
                </a:uFill>
                <a:latin typeface="Tahoma" panose="020B0604030504040204" pitchFamily="34" charset="0"/>
                <a:ea typeface="Tahoma" panose="020B0604030504040204" pitchFamily="34" charset="0"/>
                <a:cs typeface="Tahoma" panose="020B0604030504040204" pitchFamily="34" charset="0"/>
                <a:hlinkClick r:id="rId5"/>
              </a:rPr>
              <a:t>question</a:t>
            </a:r>
            <a:r>
              <a:rPr sz="2000" spc="35" dirty="0">
                <a:solidFill>
                  <a:srgbClr val="0562C1"/>
                </a:solidFill>
                <a:latin typeface="Tahoma" panose="020B0604030504040204" pitchFamily="34" charset="0"/>
                <a:ea typeface="Tahoma" panose="020B0604030504040204" pitchFamily="34" charset="0"/>
                <a:cs typeface="Tahoma" panose="020B0604030504040204" pitchFamily="34" charset="0"/>
                <a:hlinkClick r:id="rId5"/>
              </a:rPr>
              <a:t> </a:t>
            </a:r>
            <a:r>
              <a:rPr sz="2000" spc="130" dirty="0">
                <a:latin typeface="Tahoma" panose="020B0604030504040204" pitchFamily="34" charset="0"/>
                <a:ea typeface="Tahoma" panose="020B0604030504040204" pitchFamily="34" charset="0"/>
                <a:cs typeface="Tahoma" panose="020B0604030504040204" pitchFamily="34" charset="0"/>
              </a:rPr>
              <a:t>or</a:t>
            </a:r>
            <a:r>
              <a:rPr sz="2000" spc="10" dirty="0">
                <a:latin typeface="Tahoma" panose="020B0604030504040204" pitchFamily="34" charset="0"/>
                <a:ea typeface="Tahoma" panose="020B0604030504040204" pitchFamily="34" charset="0"/>
                <a:cs typeface="Tahoma" panose="020B0604030504040204" pitchFamily="34" charset="0"/>
              </a:rPr>
              <a:t> </a:t>
            </a:r>
            <a:r>
              <a:rPr sz="2000" spc="50" dirty="0">
                <a:latin typeface="Tahoma" panose="020B0604030504040204" pitchFamily="34" charset="0"/>
                <a:ea typeface="Tahoma" panose="020B0604030504040204" pitchFamily="34" charset="0"/>
                <a:cs typeface="Tahoma" panose="020B0604030504040204" pitchFamily="34" charset="0"/>
              </a:rPr>
              <a:t>call</a:t>
            </a:r>
            <a:r>
              <a:rPr sz="2000" dirty="0">
                <a:latin typeface="Tahoma" panose="020B0604030504040204" pitchFamily="34" charset="0"/>
                <a:ea typeface="Tahoma" panose="020B0604030504040204" pitchFamily="34" charset="0"/>
                <a:cs typeface="Tahoma" panose="020B0604030504040204" pitchFamily="34" charset="0"/>
              </a:rPr>
              <a:t> </a:t>
            </a:r>
            <a:r>
              <a:rPr sz="2000" spc="-135" dirty="0">
                <a:latin typeface="Tahoma" panose="020B0604030504040204" pitchFamily="34" charset="0"/>
                <a:ea typeface="Tahoma" panose="020B0604030504040204" pitchFamily="34" charset="0"/>
                <a:cs typeface="Tahoma" panose="020B0604030504040204" pitchFamily="34" charset="0"/>
              </a:rPr>
              <a:t>+1</a:t>
            </a:r>
            <a:r>
              <a:rPr sz="2000" spc="15" dirty="0">
                <a:latin typeface="Tahoma" panose="020B0604030504040204" pitchFamily="34" charset="0"/>
                <a:ea typeface="Tahoma" panose="020B0604030504040204" pitchFamily="34" charset="0"/>
                <a:cs typeface="Tahoma" panose="020B0604030504040204" pitchFamily="34" charset="0"/>
              </a:rPr>
              <a:t> </a:t>
            </a:r>
            <a:r>
              <a:rPr sz="2000" spc="90" dirty="0">
                <a:latin typeface="Tahoma" panose="020B0604030504040204" pitchFamily="34" charset="0"/>
                <a:ea typeface="Tahoma" panose="020B0604030504040204" pitchFamily="34" charset="0"/>
                <a:cs typeface="Tahoma" panose="020B0604030504040204" pitchFamily="34" charset="0"/>
              </a:rPr>
              <a:t>(646)</a:t>
            </a:r>
            <a:r>
              <a:rPr sz="2000" spc="10" dirty="0">
                <a:latin typeface="Tahoma" panose="020B0604030504040204" pitchFamily="34" charset="0"/>
                <a:ea typeface="Tahoma" panose="020B0604030504040204" pitchFamily="34" charset="0"/>
                <a:cs typeface="Tahoma" panose="020B0604030504040204" pitchFamily="34" charset="0"/>
              </a:rPr>
              <a:t> </a:t>
            </a:r>
            <a:r>
              <a:rPr sz="2000" spc="105" dirty="0">
                <a:latin typeface="Tahoma" panose="020B0604030504040204" pitchFamily="34" charset="0"/>
                <a:ea typeface="Tahoma" panose="020B0604030504040204" pitchFamily="34" charset="0"/>
                <a:cs typeface="Tahoma" panose="020B0604030504040204" pitchFamily="34" charset="0"/>
              </a:rPr>
              <a:t>962-2525</a:t>
            </a:r>
            <a:endParaRPr sz="20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87265" y="257464"/>
            <a:ext cx="4615180" cy="452120"/>
          </a:xfrm>
          <a:prstGeom prst="rect">
            <a:avLst/>
          </a:prstGeom>
        </p:spPr>
        <p:txBody>
          <a:bodyPr vert="horz" wrap="square" lIns="0" tIns="12065" rIns="0" bIns="0" rtlCol="0">
            <a:spAutoFit/>
          </a:bodyPr>
          <a:lstStyle/>
          <a:p>
            <a:pPr marL="12700">
              <a:lnSpc>
                <a:spcPct val="100000"/>
              </a:lnSpc>
              <a:spcBef>
                <a:spcPts val="95"/>
              </a:spcBef>
            </a:pPr>
            <a:r>
              <a:rPr spc="-60" dirty="0"/>
              <a:t>Non-Weill</a:t>
            </a:r>
            <a:r>
              <a:rPr spc="50" dirty="0"/>
              <a:t> </a:t>
            </a:r>
            <a:r>
              <a:rPr spc="-25" dirty="0"/>
              <a:t>Cornell</a:t>
            </a:r>
            <a:r>
              <a:rPr spc="25" dirty="0"/>
              <a:t> </a:t>
            </a:r>
            <a:r>
              <a:rPr spc="-60" dirty="0"/>
              <a:t>Housing</a:t>
            </a:r>
          </a:p>
        </p:txBody>
      </p:sp>
      <p:sp>
        <p:nvSpPr>
          <p:cNvPr id="3" name="object 3"/>
          <p:cNvSpPr txBox="1"/>
          <p:nvPr/>
        </p:nvSpPr>
        <p:spPr>
          <a:xfrm>
            <a:off x="417824" y="1378770"/>
            <a:ext cx="11392535" cy="5055870"/>
          </a:xfrm>
          <a:prstGeom prst="rect">
            <a:avLst/>
          </a:prstGeom>
        </p:spPr>
        <p:txBody>
          <a:bodyPr vert="horz" wrap="square" lIns="0" tIns="13335" rIns="0" bIns="0" rtlCol="0">
            <a:spAutoFit/>
          </a:bodyPr>
          <a:lstStyle/>
          <a:p>
            <a:pPr marL="299085" indent="-287020">
              <a:lnSpc>
                <a:spcPct val="100000"/>
              </a:lnSpc>
              <a:spcBef>
                <a:spcPts val="105"/>
              </a:spcBef>
              <a:buClr>
                <a:srgbClr val="000000"/>
              </a:buClr>
              <a:buChar char="•"/>
              <a:tabLst>
                <a:tab pos="299085" algn="l"/>
                <a:tab pos="299720" algn="l"/>
              </a:tabLst>
            </a:pPr>
            <a:r>
              <a:rPr sz="2000" u="sng" spc="114" dirty="0">
                <a:solidFill>
                  <a:srgbClr val="0562C1"/>
                </a:solidFill>
                <a:uFill>
                  <a:solidFill>
                    <a:srgbClr val="0562C1"/>
                  </a:solidFill>
                </a:uFill>
                <a:latin typeface="Arial"/>
                <a:cs typeface="Arial"/>
                <a:hlinkClick r:id="rId2"/>
              </a:rPr>
              <a:t>Information</a:t>
            </a:r>
            <a:r>
              <a:rPr sz="2000" spc="-30" dirty="0">
                <a:solidFill>
                  <a:srgbClr val="0562C1"/>
                </a:solidFill>
                <a:latin typeface="Arial"/>
                <a:cs typeface="Arial"/>
                <a:hlinkClick r:id="rId2"/>
              </a:rPr>
              <a:t> </a:t>
            </a:r>
            <a:r>
              <a:rPr sz="2000" spc="110" dirty="0">
                <a:latin typeface="Arial"/>
                <a:cs typeface="Arial"/>
              </a:rPr>
              <a:t>and</a:t>
            </a:r>
            <a:r>
              <a:rPr sz="2000" spc="10" dirty="0">
                <a:solidFill>
                  <a:srgbClr val="0562C1"/>
                </a:solidFill>
                <a:latin typeface="Arial"/>
                <a:cs typeface="Arial"/>
              </a:rPr>
              <a:t> </a:t>
            </a:r>
            <a:r>
              <a:rPr sz="2000" u="sng" spc="65" dirty="0">
                <a:solidFill>
                  <a:srgbClr val="0562C1"/>
                </a:solidFill>
                <a:uFill>
                  <a:solidFill>
                    <a:srgbClr val="0562C1"/>
                  </a:solidFill>
                </a:uFill>
                <a:latin typeface="Arial"/>
                <a:cs typeface="Arial"/>
                <a:hlinkClick r:id="rId3"/>
              </a:rPr>
              <a:t>Rental</a:t>
            </a:r>
            <a:r>
              <a:rPr sz="2000" u="sng" spc="-20" dirty="0">
                <a:solidFill>
                  <a:srgbClr val="0562C1"/>
                </a:solidFill>
                <a:uFill>
                  <a:solidFill>
                    <a:srgbClr val="0562C1"/>
                  </a:solidFill>
                </a:uFill>
                <a:latin typeface="Arial"/>
                <a:cs typeface="Arial"/>
                <a:hlinkClick r:id="rId3"/>
              </a:rPr>
              <a:t> </a:t>
            </a:r>
            <a:r>
              <a:rPr sz="2000" u="sng" spc="55" dirty="0">
                <a:solidFill>
                  <a:srgbClr val="0562C1"/>
                </a:solidFill>
                <a:uFill>
                  <a:solidFill>
                    <a:srgbClr val="0562C1"/>
                  </a:solidFill>
                </a:uFill>
                <a:latin typeface="Arial"/>
                <a:cs typeface="Arial"/>
                <a:hlinkClick r:id="rId3"/>
              </a:rPr>
              <a:t>Tips</a:t>
            </a:r>
            <a:r>
              <a:rPr sz="2000" dirty="0">
                <a:solidFill>
                  <a:srgbClr val="0562C1"/>
                </a:solidFill>
                <a:latin typeface="Arial"/>
                <a:cs typeface="Arial"/>
                <a:hlinkClick r:id="rId3"/>
              </a:rPr>
              <a:t> </a:t>
            </a:r>
            <a:r>
              <a:rPr sz="2000" spc="180" dirty="0">
                <a:latin typeface="Arial"/>
                <a:cs typeface="Arial"/>
              </a:rPr>
              <a:t>to</a:t>
            </a:r>
            <a:r>
              <a:rPr sz="2000" spc="5" dirty="0">
                <a:latin typeface="Arial"/>
                <a:cs typeface="Arial"/>
              </a:rPr>
              <a:t> </a:t>
            </a:r>
            <a:r>
              <a:rPr lang="en-US" sz="2000" spc="145" dirty="0">
                <a:latin typeface="Arial"/>
                <a:cs typeface="Arial"/>
              </a:rPr>
              <a:t>o</a:t>
            </a:r>
            <a:r>
              <a:rPr sz="2000" spc="145" dirty="0">
                <a:latin typeface="Arial"/>
                <a:cs typeface="Arial"/>
              </a:rPr>
              <a:t>ff-campus</a:t>
            </a:r>
            <a:r>
              <a:rPr sz="2000" spc="-20" dirty="0">
                <a:latin typeface="Arial"/>
                <a:cs typeface="Arial"/>
              </a:rPr>
              <a:t> </a:t>
            </a:r>
            <a:r>
              <a:rPr sz="2000" spc="80" dirty="0">
                <a:latin typeface="Arial"/>
                <a:cs typeface="Arial"/>
              </a:rPr>
              <a:t>housing</a:t>
            </a:r>
            <a:endParaRPr sz="2000" dirty="0">
              <a:latin typeface="Arial"/>
              <a:cs typeface="Arial"/>
            </a:endParaRPr>
          </a:p>
          <a:p>
            <a:pPr marL="299085" marR="78105" indent="-287020">
              <a:lnSpc>
                <a:spcPct val="100000"/>
              </a:lnSpc>
              <a:spcBef>
                <a:spcPts val="2400"/>
              </a:spcBef>
              <a:buChar char="•"/>
              <a:tabLst>
                <a:tab pos="299085" algn="l"/>
                <a:tab pos="299720" algn="l"/>
              </a:tabLst>
            </a:pPr>
            <a:r>
              <a:rPr sz="2000" spc="55" dirty="0">
                <a:latin typeface="Arial"/>
                <a:cs typeface="Arial"/>
              </a:rPr>
              <a:t>If</a:t>
            </a:r>
            <a:r>
              <a:rPr sz="2000" spc="5" dirty="0">
                <a:latin typeface="Arial"/>
                <a:cs typeface="Arial"/>
              </a:rPr>
              <a:t> </a:t>
            </a:r>
            <a:r>
              <a:rPr sz="2000" spc="114" dirty="0">
                <a:latin typeface="Arial"/>
                <a:cs typeface="Arial"/>
              </a:rPr>
              <a:t>you</a:t>
            </a:r>
            <a:r>
              <a:rPr sz="2000" spc="10" dirty="0">
                <a:latin typeface="Arial"/>
                <a:cs typeface="Arial"/>
              </a:rPr>
              <a:t> </a:t>
            </a:r>
            <a:r>
              <a:rPr sz="2000" spc="90" dirty="0">
                <a:latin typeface="Arial"/>
                <a:cs typeface="Arial"/>
              </a:rPr>
              <a:t>need</a:t>
            </a:r>
            <a:r>
              <a:rPr sz="2000" dirty="0">
                <a:latin typeface="Arial"/>
                <a:cs typeface="Arial"/>
              </a:rPr>
              <a:t> </a:t>
            </a:r>
            <a:r>
              <a:rPr sz="2000" spc="95" dirty="0">
                <a:latin typeface="Arial"/>
                <a:cs typeface="Arial"/>
              </a:rPr>
              <a:t>assistance</a:t>
            </a:r>
            <a:r>
              <a:rPr sz="2000" spc="-25" dirty="0">
                <a:latin typeface="Arial"/>
                <a:cs typeface="Arial"/>
              </a:rPr>
              <a:t> </a:t>
            </a:r>
            <a:r>
              <a:rPr sz="2000" spc="90" dirty="0">
                <a:latin typeface="Arial"/>
                <a:cs typeface="Arial"/>
              </a:rPr>
              <a:t>finding</a:t>
            </a:r>
            <a:r>
              <a:rPr sz="2000" dirty="0">
                <a:latin typeface="Arial"/>
                <a:cs typeface="Arial"/>
              </a:rPr>
              <a:t> </a:t>
            </a:r>
            <a:r>
              <a:rPr sz="2000" spc="80" dirty="0">
                <a:latin typeface="Arial"/>
                <a:cs typeface="Arial"/>
              </a:rPr>
              <a:t>housing</a:t>
            </a:r>
            <a:r>
              <a:rPr sz="2000" spc="-5" dirty="0">
                <a:latin typeface="Arial"/>
                <a:cs typeface="Arial"/>
              </a:rPr>
              <a:t> </a:t>
            </a:r>
            <a:r>
              <a:rPr sz="2000" spc="100" dirty="0">
                <a:latin typeface="Arial"/>
                <a:cs typeface="Arial"/>
              </a:rPr>
              <a:t>outside</a:t>
            </a:r>
            <a:r>
              <a:rPr sz="2000" spc="-5" dirty="0">
                <a:latin typeface="Arial"/>
                <a:cs typeface="Arial"/>
              </a:rPr>
              <a:t> </a:t>
            </a:r>
            <a:r>
              <a:rPr sz="2000" spc="165" dirty="0">
                <a:latin typeface="Arial"/>
                <a:cs typeface="Arial"/>
              </a:rPr>
              <a:t>of</a:t>
            </a:r>
            <a:r>
              <a:rPr sz="2000" spc="5" dirty="0">
                <a:latin typeface="Arial"/>
                <a:cs typeface="Arial"/>
              </a:rPr>
              <a:t> </a:t>
            </a:r>
            <a:r>
              <a:rPr sz="2000" spc="25" dirty="0">
                <a:latin typeface="Arial"/>
                <a:cs typeface="Arial"/>
              </a:rPr>
              <a:t>Weill</a:t>
            </a:r>
            <a:r>
              <a:rPr sz="2000" spc="20" dirty="0">
                <a:latin typeface="Arial"/>
                <a:cs typeface="Arial"/>
              </a:rPr>
              <a:t> </a:t>
            </a:r>
            <a:r>
              <a:rPr sz="2000" spc="40" dirty="0">
                <a:latin typeface="Arial"/>
                <a:cs typeface="Arial"/>
              </a:rPr>
              <a:t>Cornell,</a:t>
            </a:r>
            <a:r>
              <a:rPr sz="2000" spc="10" dirty="0">
                <a:latin typeface="Arial"/>
                <a:cs typeface="Arial"/>
              </a:rPr>
              <a:t> </a:t>
            </a:r>
            <a:r>
              <a:rPr sz="2000" spc="150" dirty="0">
                <a:latin typeface="Arial"/>
                <a:cs typeface="Arial"/>
              </a:rPr>
              <a:t>contact</a:t>
            </a:r>
            <a:r>
              <a:rPr sz="2000" spc="-15" dirty="0">
                <a:latin typeface="Arial"/>
                <a:cs typeface="Arial"/>
              </a:rPr>
              <a:t> </a:t>
            </a:r>
            <a:r>
              <a:rPr sz="2000" spc="130" dirty="0">
                <a:latin typeface="Arial"/>
                <a:cs typeface="Arial"/>
              </a:rPr>
              <a:t>the</a:t>
            </a:r>
            <a:r>
              <a:rPr sz="2000" spc="10" dirty="0">
                <a:latin typeface="Arial"/>
                <a:cs typeface="Arial"/>
              </a:rPr>
              <a:t> </a:t>
            </a:r>
            <a:r>
              <a:rPr sz="2000" spc="60" dirty="0">
                <a:latin typeface="Arial"/>
                <a:cs typeface="Arial"/>
              </a:rPr>
              <a:t>Housing</a:t>
            </a:r>
            <a:r>
              <a:rPr sz="2000" spc="-25" dirty="0">
                <a:latin typeface="Arial"/>
                <a:cs typeface="Arial"/>
              </a:rPr>
              <a:t> </a:t>
            </a:r>
            <a:r>
              <a:rPr sz="2000" spc="100" dirty="0">
                <a:latin typeface="Arial"/>
                <a:cs typeface="Arial"/>
              </a:rPr>
              <a:t>Office </a:t>
            </a:r>
            <a:r>
              <a:rPr sz="2000" spc="-540" dirty="0">
                <a:latin typeface="Arial"/>
                <a:cs typeface="Arial"/>
              </a:rPr>
              <a:t> </a:t>
            </a:r>
            <a:r>
              <a:rPr sz="2000" spc="175" dirty="0">
                <a:latin typeface="Arial"/>
                <a:cs typeface="Arial"/>
              </a:rPr>
              <a:t>at</a:t>
            </a:r>
            <a:r>
              <a:rPr sz="2000" spc="5" dirty="0">
                <a:solidFill>
                  <a:srgbClr val="0562C1"/>
                </a:solidFill>
                <a:latin typeface="Arial"/>
                <a:cs typeface="Arial"/>
              </a:rPr>
              <a:t> </a:t>
            </a:r>
            <a:r>
              <a:rPr sz="2000" u="sng" spc="95" dirty="0">
                <a:solidFill>
                  <a:srgbClr val="0562C1"/>
                </a:solidFill>
                <a:uFill>
                  <a:solidFill>
                    <a:srgbClr val="0562C1"/>
                  </a:solidFill>
                </a:uFill>
                <a:latin typeface="Arial"/>
                <a:cs typeface="Arial"/>
                <a:hlinkClick r:id="rId4"/>
              </a:rPr>
              <a:t>academic-staff-housing@med.cornell.edu</a:t>
            </a:r>
            <a:endParaRPr sz="2000" dirty="0">
              <a:latin typeface="Arial"/>
              <a:cs typeface="Arial"/>
            </a:endParaRPr>
          </a:p>
          <a:p>
            <a:pPr marL="299085" marR="639445" indent="-287020">
              <a:lnSpc>
                <a:spcPct val="100000"/>
              </a:lnSpc>
              <a:spcBef>
                <a:spcPts val="1200"/>
              </a:spcBef>
              <a:buClr>
                <a:srgbClr val="000000"/>
              </a:buClr>
              <a:buChar char="•"/>
              <a:tabLst>
                <a:tab pos="299085" algn="l"/>
                <a:tab pos="299720" algn="l"/>
              </a:tabLst>
            </a:pPr>
            <a:r>
              <a:rPr sz="2000" spc="65" dirty="0">
                <a:uFill>
                  <a:solidFill>
                    <a:srgbClr val="0562C1"/>
                  </a:solidFill>
                </a:uFill>
                <a:latin typeface="Arial"/>
                <a:cs typeface="Arial"/>
              </a:rPr>
              <a:t>Rental</a:t>
            </a:r>
            <a:r>
              <a:rPr sz="2000" spc="-15" dirty="0">
                <a:uFill>
                  <a:solidFill>
                    <a:srgbClr val="0562C1"/>
                  </a:solidFill>
                </a:uFill>
                <a:latin typeface="Arial"/>
                <a:cs typeface="Arial"/>
              </a:rPr>
              <a:t> </a:t>
            </a:r>
            <a:r>
              <a:rPr sz="2000" spc="114" dirty="0">
                <a:uFill>
                  <a:solidFill>
                    <a:srgbClr val="0562C1"/>
                  </a:solidFill>
                </a:uFill>
                <a:latin typeface="Arial"/>
                <a:cs typeface="Arial"/>
              </a:rPr>
              <a:t>brokers</a:t>
            </a:r>
            <a:r>
              <a:rPr sz="2000" dirty="0">
                <a:latin typeface="Arial"/>
                <a:cs typeface="Arial"/>
              </a:rPr>
              <a:t> </a:t>
            </a:r>
            <a:r>
              <a:rPr sz="2000" spc="25" dirty="0">
                <a:latin typeface="Arial"/>
                <a:cs typeface="Arial"/>
              </a:rPr>
              <a:t>will</a:t>
            </a:r>
            <a:r>
              <a:rPr sz="2000" spc="10" dirty="0">
                <a:latin typeface="Arial"/>
                <a:cs typeface="Arial"/>
              </a:rPr>
              <a:t> </a:t>
            </a:r>
            <a:r>
              <a:rPr sz="2000" spc="95" dirty="0">
                <a:latin typeface="Arial"/>
                <a:cs typeface="Arial"/>
              </a:rPr>
              <a:t>typically</a:t>
            </a:r>
            <a:r>
              <a:rPr sz="2000" spc="10" dirty="0">
                <a:latin typeface="Arial"/>
                <a:cs typeface="Arial"/>
              </a:rPr>
              <a:t> </a:t>
            </a:r>
            <a:r>
              <a:rPr sz="2000" spc="110" dirty="0">
                <a:latin typeface="Arial"/>
                <a:cs typeface="Arial"/>
              </a:rPr>
              <a:t>charge</a:t>
            </a:r>
            <a:r>
              <a:rPr sz="2000" spc="15" dirty="0">
                <a:latin typeface="Arial"/>
                <a:cs typeface="Arial"/>
              </a:rPr>
              <a:t> </a:t>
            </a:r>
            <a:r>
              <a:rPr sz="2000" spc="110" dirty="0">
                <a:latin typeface="Arial"/>
                <a:cs typeface="Arial"/>
              </a:rPr>
              <a:t>a</a:t>
            </a:r>
            <a:r>
              <a:rPr sz="2000" spc="10" dirty="0">
                <a:latin typeface="Arial"/>
                <a:cs typeface="Arial"/>
              </a:rPr>
              <a:t> </a:t>
            </a:r>
            <a:r>
              <a:rPr sz="2000" spc="70" dirty="0">
                <a:latin typeface="Arial"/>
                <a:cs typeface="Arial"/>
              </a:rPr>
              <a:t>fee,</a:t>
            </a:r>
            <a:r>
              <a:rPr sz="2000" spc="10" dirty="0">
                <a:latin typeface="Arial"/>
                <a:cs typeface="Arial"/>
              </a:rPr>
              <a:t> </a:t>
            </a:r>
            <a:r>
              <a:rPr sz="2000" spc="85" dirty="0">
                <a:latin typeface="Arial"/>
                <a:cs typeface="Arial"/>
              </a:rPr>
              <a:t>which</a:t>
            </a:r>
            <a:r>
              <a:rPr sz="2000" spc="10" dirty="0">
                <a:latin typeface="Arial"/>
                <a:cs typeface="Arial"/>
              </a:rPr>
              <a:t> </a:t>
            </a:r>
            <a:r>
              <a:rPr sz="2000" spc="30" dirty="0">
                <a:latin typeface="Arial"/>
                <a:cs typeface="Arial"/>
              </a:rPr>
              <a:t>is</a:t>
            </a:r>
            <a:r>
              <a:rPr sz="2000" spc="15" dirty="0">
                <a:latin typeface="Arial"/>
                <a:cs typeface="Arial"/>
              </a:rPr>
              <a:t> </a:t>
            </a:r>
            <a:r>
              <a:rPr sz="2000" spc="-100" dirty="0">
                <a:latin typeface="Arial"/>
                <a:cs typeface="Arial"/>
              </a:rPr>
              <a:t>~12-15%</a:t>
            </a:r>
            <a:r>
              <a:rPr sz="2000" spc="10" dirty="0">
                <a:latin typeface="Arial"/>
                <a:cs typeface="Arial"/>
              </a:rPr>
              <a:t> </a:t>
            </a:r>
            <a:r>
              <a:rPr sz="2000" spc="165" dirty="0">
                <a:latin typeface="Arial"/>
                <a:cs typeface="Arial"/>
              </a:rPr>
              <a:t>of</a:t>
            </a:r>
            <a:r>
              <a:rPr sz="2000" spc="5" dirty="0">
                <a:latin typeface="Arial"/>
                <a:cs typeface="Arial"/>
              </a:rPr>
              <a:t> </a:t>
            </a:r>
            <a:r>
              <a:rPr sz="2000" spc="130" dirty="0">
                <a:latin typeface="Arial"/>
                <a:cs typeface="Arial"/>
              </a:rPr>
              <a:t>the</a:t>
            </a:r>
            <a:r>
              <a:rPr sz="2000" spc="5" dirty="0">
                <a:latin typeface="Arial"/>
                <a:cs typeface="Arial"/>
              </a:rPr>
              <a:t> </a:t>
            </a:r>
            <a:r>
              <a:rPr sz="2000" spc="140" dirty="0">
                <a:latin typeface="Arial"/>
                <a:cs typeface="Arial"/>
              </a:rPr>
              <a:t>total</a:t>
            </a:r>
            <a:r>
              <a:rPr sz="2000" spc="10" dirty="0">
                <a:latin typeface="Arial"/>
                <a:cs typeface="Arial"/>
              </a:rPr>
              <a:t> </a:t>
            </a:r>
            <a:r>
              <a:rPr sz="2000" spc="140" dirty="0">
                <a:latin typeface="Arial"/>
                <a:cs typeface="Arial"/>
              </a:rPr>
              <a:t>rent</a:t>
            </a:r>
            <a:r>
              <a:rPr sz="2000" spc="-10" dirty="0">
                <a:latin typeface="Arial"/>
                <a:cs typeface="Arial"/>
              </a:rPr>
              <a:t> </a:t>
            </a:r>
            <a:r>
              <a:rPr sz="2000" spc="165" dirty="0">
                <a:latin typeface="Arial"/>
                <a:cs typeface="Arial"/>
              </a:rPr>
              <a:t>for</a:t>
            </a:r>
            <a:r>
              <a:rPr sz="2000" spc="-5" dirty="0">
                <a:latin typeface="Arial"/>
                <a:cs typeface="Arial"/>
              </a:rPr>
              <a:t> </a:t>
            </a:r>
            <a:r>
              <a:rPr sz="2000" spc="110" dirty="0">
                <a:latin typeface="Arial"/>
                <a:cs typeface="Arial"/>
              </a:rPr>
              <a:t>a</a:t>
            </a:r>
            <a:r>
              <a:rPr sz="2000" spc="10" dirty="0">
                <a:latin typeface="Arial"/>
                <a:cs typeface="Arial"/>
              </a:rPr>
              <a:t> </a:t>
            </a:r>
            <a:r>
              <a:rPr sz="2000" spc="65" dirty="0">
                <a:latin typeface="Arial"/>
                <a:cs typeface="Arial"/>
              </a:rPr>
              <a:t>year. </a:t>
            </a:r>
            <a:r>
              <a:rPr sz="2000" spc="-540" dirty="0">
                <a:latin typeface="Arial"/>
                <a:cs typeface="Arial"/>
              </a:rPr>
              <a:t> </a:t>
            </a:r>
            <a:r>
              <a:rPr sz="2000" spc="135" dirty="0">
                <a:latin typeface="Arial"/>
                <a:cs typeface="Arial"/>
              </a:rPr>
              <a:t>Contact</a:t>
            </a:r>
            <a:r>
              <a:rPr sz="2000" spc="-25" dirty="0">
                <a:solidFill>
                  <a:srgbClr val="0562C1"/>
                </a:solidFill>
                <a:latin typeface="Arial"/>
                <a:cs typeface="Arial"/>
              </a:rPr>
              <a:t> </a:t>
            </a:r>
            <a:r>
              <a:rPr sz="2000" u="sng" spc="60" dirty="0">
                <a:solidFill>
                  <a:srgbClr val="0562C1"/>
                </a:solidFill>
                <a:uFill>
                  <a:solidFill>
                    <a:srgbClr val="0562C1"/>
                  </a:solidFill>
                </a:uFill>
                <a:latin typeface="Arial"/>
                <a:cs typeface="Arial"/>
                <a:hlinkClick r:id="rId2"/>
              </a:rPr>
              <a:t>Housing</a:t>
            </a:r>
            <a:r>
              <a:rPr sz="2000" spc="-25" dirty="0">
                <a:solidFill>
                  <a:srgbClr val="0562C1"/>
                </a:solidFill>
                <a:latin typeface="Arial"/>
                <a:cs typeface="Arial"/>
                <a:hlinkClick r:id="rId5"/>
              </a:rPr>
              <a:t> </a:t>
            </a:r>
            <a:r>
              <a:rPr sz="2000" spc="165" dirty="0">
                <a:latin typeface="Arial"/>
                <a:cs typeface="Arial"/>
              </a:rPr>
              <a:t>for</a:t>
            </a:r>
            <a:r>
              <a:rPr sz="2000" spc="-10" dirty="0">
                <a:latin typeface="Arial"/>
                <a:cs typeface="Arial"/>
              </a:rPr>
              <a:t> </a:t>
            </a:r>
            <a:r>
              <a:rPr sz="2000" spc="110" dirty="0">
                <a:latin typeface="Arial"/>
                <a:cs typeface="Arial"/>
              </a:rPr>
              <a:t>a</a:t>
            </a:r>
            <a:r>
              <a:rPr sz="2000" spc="5" dirty="0">
                <a:latin typeface="Arial"/>
                <a:cs typeface="Arial"/>
              </a:rPr>
              <a:t> </a:t>
            </a:r>
            <a:r>
              <a:rPr sz="2000" spc="125" dirty="0">
                <a:latin typeface="Arial"/>
                <a:cs typeface="Arial"/>
              </a:rPr>
              <a:t>broker</a:t>
            </a:r>
            <a:r>
              <a:rPr sz="2000" spc="-10" dirty="0">
                <a:latin typeface="Arial"/>
                <a:cs typeface="Arial"/>
              </a:rPr>
              <a:t> </a:t>
            </a:r>
            <a:r>
              <a:rPr sz="2000" spc="85" dirty="0">
                <a:latin typeface="Arial"/>
                <a:cs typeface="Arial"/>
              </a:rPr>
              <a:t>referral.</a:t>
            </a:r>
            <a:endParaRPr sz="2000" dirty="0">
              <a:latin typeface="Arial"/>
              <a:cs typeface="Arial"/>
            </a:endParaRPr>
          </a:p>
          <a:p>
            <a:pPr marL="299085" marR="5080" indent="-287020">
              <a:lnSpc>
                <a:spcPct val="100000"/>
              </a:lnSpc>
              <a:spcBef>
                <a:spcPts val="1195"/>
              </a:spcBef>
              <a:buChar char="•"/>
              <a:tabLst>
                <a:tab pos="299085" algn="l"/>
                <a:tab pos="299720" algn="l"/>
              </a:tabLst>
            </a:pPr>
            <a:r>
              <a:rPr sz="2000" spc="120" dirty="0">
                <a:latin typeface="Arial"/>
                <a:cs typeface="Arial"/>
              </a:rPr>
              <a:t>A</a:t>
            </a:r>
            <a:r>
              <a:rPr sz="2000" dirty="0">
                <a:solidFill>
                  <a:srgbClr val="0562C1"/>
                </a:solidFill>
                <a:latin typeface="Arial"/>
                <a:cs typeface="Arial"/>
              </a:rPr>
              <a:t> </a:t>
            </a:r>
            <a:r>
              <a:rPr sz="2000" u="sng" spc="80" dirty="0">
                <a:solidFill>
                  <a:srgbClr val="0562C1"/>
                </a:solidFill>
                <a:uFill>
                  <a:solidFill>
                    <a:srgbClr val="0562C1"/>
                  </a:solidFill>
                </a:uFill>
                <a:latin typeface="Arial"/>
                <a:cs typeface="Arial"/>
              </a:rPr>
              <a:t>guide</a:t>
            </a:r>
            <a:r>
              <a:rPr sz="2000" spc="-5" dirty="0">
                <a:solidFill>
                  <a:srgbClr val="0562C1"/>
                </a:solidFill>
                <a:latin typeface="Arial"/>
                <a:cs typeface="Arial"/>
              </a:rPr>
              <a:t> </a:t>
            </a:r>
            <a:r>
              <a:rPr sz="2000" spc="100" dirty="0">
                <a:latin typeface="Arial"/>
                <a:cs typeface="Arial"/>
              </a:rPr>
              <a:t>on</a:t>
            </a:r>
            <a:r>
              <a:rPr sz="2000" spc="5" dirty="0">
                <a:latin typeface="Arial"/>
                <a:cs typeface="Arial"/>
              </a:rPr>
              <a:t> </a:t>
            </a:r>
            <a:r>
              <a:rPr sz="2000" spc="100" dirty="0">
                <a:latin typeface="Arial"/>
                <a:cs typeface="Arial"/>
              </a:rPr>
              <a:t>navigating</a:t>
            </a:r>
            <a:r>
              <a:rPr sz="2000" dirty="0">
                <a:latin typeface="Arial"/>
                <a:cs typeface="Arial"/>
              </a:rPr>
              <a:t> </a:t>
            </a:r>
            <a:r>
              <a:rPr sz="2000" spc="130" dirty="0">
                <a:latin typeface="Arial"/>
                <a:cs typeface="Arial"/>
              </a:rPr>
              <a:t>the</a:t>
            </a:r>
            <a:r>
              <a:rPr sz="2000" spc="-5" dirty="0">
                <a:latin typeface="Arial"/>
                <a:cs typeface="Arial"/>
              </a:rPr>
              <a:t> </a:t>
            </a:r>
            <a:r>
              <a:rPr sz="2000" spc="120" dirty="0">
                <a:latin typeface="Arial"/>
                <a:cs typeface="Arial"/>
              </a:rPr>
              <a:t>private</a:t>
            </a:r>
            <a:r>
              <a:rPr sz="2000" spc="5" dirty="0">
                <a:latin typeface="Arial"/>
                <a:cs typeface="Arial"/>
              </a:rPr>
              <a:t> </a:t>
            </a:r>
            <a:r>
              <a:rPr sz="2000" spc="105" dirty="0">
                <a:latin typeface="Arial"/>
                <a:cs typeface="Arial"/>
              </a:rPr>
              <a:t>rental</a:t>
            </a:r>
            <a:r>
              <a:rPr sz="2000" spc="-10" dirty="0">
                <a:latin typeface="Arial"/>
                <a:cs typeface="Arial"/>
              </a:rPr>
              <a:t> </a:t>
            </a:r>
            <a:r>
              <a:rPr sz="2000" spc="155" dirty="0">
                <a:latin typeface="Arial"/>
                <a:cs typeface="Arial"/>
              </a:rPr>
              <a:t>market</a:t>
            </a:r>
            <a:r>
              <a:rPr sz="2000" spc="-5" dirty="0">
                <a:latin typeface="Arial"/>
                <a:cs typeface="Arial"/>
              </a:rPr>
              <a:t> </a:t>
            </a:r>
            <a:r>
              <a:rPr sz="2000" spc="30" dirty="0">
                <a:latin typeface="Arial"/>
                <a:cs typeface="Arial"/>
              </a:rPr>
              <a:t>in</a:t>
            </a:r>
            <a:r>
              <a:rPr sz="2000" spc="15" dirty="0">
                <a:latin typeface="Arial"/>
                <a:cs typeface="Arial"/>
              </a:rPr>
              <a:t> </a:t>
            </a:r>
            <a:r>
              <a:rPr sz="2000" spc="60" dirty="0">
                <a:latin typeface="Arial"/>
                <a:cs typeface="Arial"/>
              </a:rPr>
              <a:t>New</a:t>
            </a:r>
            <a:r>
              <a:rPr sz="2000" spc="-10" dirty="0">
                <a:latin typeface="Arial"/>
                <a:cs typeface="Arial"/>
              </a:rPr>
              <a:t> </a:t>
            </a:r>
            <a:r>
              <a:rPr sz="2000" spc="95" dirty="0">
                <a:latin typeface="Arial"/>
                <a:cs typeface="Arial"/>
              </a:rPr>
              <a:t>York</a:t>
            </a:r>
            <a:r>
              <a:rPr sz="2000" spc="-5" dirty="0">
                <a:latin typeface="Arial"/>
                <a:cs typeface="Arial"/>
              </a:rPr>
              <a:t> </a:t>
            </a:r>
            <a:r>
              <a:rPr sz="2000" spc="100" dirty="0">
                <a:latin typeface="Arial"/>
                <a:cs typeface="Arial"/>
              </a:rPr>
              <a:t>City</a:t>
            </a:r>
            <a:r>
              <a:rPr sz="2000" spc="5" dirty="0">
                <a:latin typeface="Arial"/>
                <a:cs typeface="Arial"/>
              </a:rPr>
              <a:t> </a:t>
            </a:r>
            <a:r>
              <a:rPr sz="2000" spc="165" dirty="0">
                <a:latin typeface="Arial"/>
                <a:cs typeface="Arial"/>
              </a:rPr>
              <a:t>for</a:t>
            </a:r>
            <a:r>
              <a:rPr sz="2000" spc="-5" dirty="0">
                <a:latin typeface="Arial"/>
                <a:cs typeface="Arial"/>
              </a:rPr>
              <a:t> </a:t>
            </a:r>
            <a:r>
              <a:rPr sz="2000" spc="25" dirty="0">
                <a:latin typeface="Arial"/>
                <a:cs typeface="Arial"/>
              </a:rPr>
              <a:t>Weill</a:t>
            </a:r>
            <a:r>
              <a:rPr sz="2000" spc="15" dirty="0">
                <a:latin typeface="Arial"/>
                <a:cs typeface="Arial"/>
              </a:rPr>
              <a:t> </a:t>
            </a:r>
            <a:r>
              <a:rPr sz="2000" spc="60" dirty="0">
                <a:latin typeface="Arial"/>
                <a:cs typeface="Arial"/>
              </a:rPr>
              <a:t>Cornell</a:t>
            </a:r>
            <a:r>
              <a:rPr sz="2000" spc="10" dirty="0">
                <a:latin typeface="Arial"/>
                <a:cs typeface="Arial"/>
              </a:rPr>
              <a:t> </a:t>
            </a:r>
            <a:r>
              <a:rPr sz="2000" spc="55" dirty="0">
                <a:latin typeface="Arial"/>
                <a:cs typeface="Arial"/>
              </a:rPr>
              <a:t>Medicine </a:t>
            </a:r>
            <a:r>
              <a:rPr sz="2000" spc="-540" dirty="0">
                <a:latin typeface="Arial"/>
                <a:cs typeface="Arial"/>
              </a:rPr>
              <a:t> </a:t>
            </a:r>
            <a:r>
              <a:rPr sz="2000" spc="130" dirty="0">
                <a:latin typeface="Arial"/>
                <a:cs typeface="Arial"/>
              </a:rPr>
              <a:t>postdoctoral</a:t>
            </a:r>
            <a:r>
              <a:rPr sz="2000" spc="5" dirty="0">
                <a:latin typeface="Arial"/>
                <a:cs typeface="Arial"/>
              </a:rPr>
              <a:t> </a:t>
            </a:r>
            <a:r>
              <a:rPr sz="2000" spc="90" dirty="0">
                <a:latin typeface="Arial"/>
                <a:cs typeface="Arial"/>
              </a:rPr>
              <a:t>scholars</a:t>
            </a:r>
            <a:r>
              <a:rPr sz="2000" spc="-10" dirty="0">
                <a:latin typeface="Arial"/>
                <a:cs typeface="Arial"/>
              </a:rPr>
              <a:t> </a:t>
            </a:r>
            <a:r>
              <a:rPr sz="2000" spc="85" dirty="0">
                <a:latin typeface="Arial"/>
                <a:cs typeface="Arial"/>
              </a:rPr>
              <a:t>(and</a:t>
            </a:r>
            <a:r>
              <a:rPr sz="2000" spc="-5" dirty="0">
                <a:latin typeface="Arial"/>
                <a:cs typeface="Arial"/>
              </a:rPr>
              <a:t> </a:t>
            </a:r>
            <a:r>
              <a:rPr sz="2000" spc="90" dirty="0">
                <a:latin typeface="Arial"/>
                <a:cs typeface="Arial"/>
              </a:rPr>
              <a:t>employees)</a:t>
            </a:r>
            <a:r>
              <a:rPr sz="2000" spc="15" dirty="0">
                <a:latin typeface="Arial"/>
                <a:cs typeface="Arial"/>
              </a:rPr>
              <a:t> </a:t>
            </a:r>
            <a:r>
              <a:rPr sz="2000" spc="30" dirty="0">
                <a:latin typeface="Arial"/>
                <a:cs typeface="Arial"/>
              </a:rPr>
              <a:t>is</a:t>
            </a:r>
            <a:r>
              <a:rPr sz="2000" spc="5" dirty="0">
                <a:latin typeface="Arial"/>
                <a:cs typeface="Arial"/>
              </a:rPr>
              <a:t> </a:t>
            </a:r>
            <a:r>
              <a:rPr sz="2000" spc="70" dirty="0">
                <a:latin typeface="Arial"/>
                <a:cs typeface="Arial"/>
              </a:rPr>
              <a:t>available</a:t>
            </a:r>
            <a:r>
              <a:rPr sz="2000" spc="10" dirty="0">
                <a:solidFill>
                  <a:srgbClr val="0562C1"/>
                </a:solidFill>
                <a:latin typeface="Arial"/>
                <a:cs typeface="Arial"/>
              </a:rPr>
              <a:t> </a:t>
            </a:r>
            <a:r>
              <a:rPr sz="2000" u="sng" spc="90" dirty="0">
                <a:solidFill>
                  <a:srgbClr val="0562C1"/>
                </a:solidFill>
                <a:uFill>
                  <a:solidFill>
                    <a:srgbClr val="0562C1"/>
                  </a:solidFill>
                </a:uFill>
                <a:latin typeface="Arial"/>
                <a:cs typeface="Arial"/>
                <a:hlinkClick r:id="rId3"/>
              </a:rPr>
              <a:t>here</a:t>
            </a:r>
            <a:endParaRPr sz="2000" dirty="0">
              <a:latin typeface="Arial"/>
              <a:cs typeface="Arial"/>
            </a:endParaRPr>
          </a:p>
          <a:p>
            <a:pPr marL="299085" marR="487680" indent="-287020">
              <a:lnSpc>
                <a:spcPct val="100000"/>
              </a:lnSpc>
              <a:spcBef>
                <a:spcPts val="1200"/>
              </a:spcBef>
              <a:buChar char="•"/>
              <a:tabLst>
                <a:tab pos="299085" algn="l"/>
                <a:tab pos="299720" algn="l"/>
              </a:tabLst>
            </a:pPr>
            <a:r>
              <a:rPr sz="2000" spc="90" dirty="0">
                <a:latin typeface="Arial"/>
                <a:cs typeface="Arial"/>
              </a:rPr>
              <a:t>Studio</a:t>
            </a:r>
            <a:r>
              <a:rPr sz="2000" spc="5" dirty="0">
                <a:latin typeface="Arial"/>
                <a:cs typeface="Arial"/>
              </a:rPr>
              <a:t> </a:t>
            </a:r>
            <a:r>
              <a:rPr sz="2000" spc="150" dirty="0">
                <a:latin typeface="Arial"/>
                <a:cs typeface="Arial"/>
              </a:rPr>
              <a:t>apartments</a:t>
            </a:r>
            <a:r>
              <a:rPr sz="2000" spc="-15" dirty="0">
                <a:latin typeface="Arial"/>
                <a:cs typeface="Arial"/>
              </a:rPr>
              <a:t> </a:t>
            </a:r>
            <a:r>
              <a:rPr sz="2000" spc="170" dirty="0">
                <a:latin typeface="Arial"/>
                <a:cs typeface="Arial"/>
              </a:rPr>
              <a:t>may</a:t>
            </a:r>
            <a:r>
              <a:rPr sz="2000" dirty="0">
                <a:latin typeface="Arial"/>
                <a:cs typeface="Arial"/>
              </a:rPr>
              <a:t> </a:t>
            </a:r>
            <a:r>
              <a:rPr sz="2000" spc="110" dirty="0">
                <a:latin typeface="Arial"/>
                <a:cs typeface="Arial"/>
              </a:rPr>
              <a:t>range</a:t>
            </a:r>
            <a:r>
              <a:rPr sz="2000" spc="-5" dirty="0">
                <a:latin typeface="Arial"/>
                <a:cs typeface="Arial"/>
              </a:rPr>
              <a:t> </a:t>
            </a:r>
            <a:r>
              <a:rPr sz="2000" spc="190" dirty="0">
                <a:latin typeface="Arial"/>
                <a:cs typeface="Arial"/>
              </a:rPr>
              <a:t>from</a:t>
            </a:r>
            <a:r>
              <a:rPr sz="2000" spc="-10" dirty="0">
                <a:latin typeface="Arial"/>
                <a:cs typeface="Arial"/>
              </a:rPr>
              <a:t> </a:t>
            </a:r>
            <a:r>
              <a:rPr sz="2000" spc="55" dirty="0">
                <a:latin typeface="Arial"/>
                <a:cs typeface="Arial"/>
              </a:rPr>
              <a:t>$1600</a:t>
            </a:r>
            <a:r>
              <a:rPr sz="2000" spc="25" dirty="0">
                <a:latin typeface="Arial"/>
                <a:cs typeface="Arial"/>
              </a:rPr>
              <a:t> </a:t>
            </a:r>
            <a:r>
              <a:rPr sz="2000" spc="180" dirty="0">
                <a:latin typeface="Arial"/>
                <a:cs typeface="Arial"/>
              </a:rPr>
              <a:t>to</a:t>
            </a:r>
            <a:r>
              <a:rPr sz="2000" spc="10" dirty="0">
                <a:latin typeface="Arial"/>
                <a:cs typeface="Arial"/>
              </a:rPr>
              <a:t> </a:t>
            </a:r>
            <a:r>
              <a:rPr sz="2000" spc="145" dirty="0">
                <a:latin typeface="Arial"/>
                <a:cs typeface="Arial"/>
              </a:rPr>
              <a:t>$2</a:t>
            </a:r>
            <a:r>
              <a:rPr lang="en-US" sz="2000" spc="145" dirty="0">
                <a:latin typeface="Arial"/>
                <a:cs typeface="Arial"/>
              </a:rPr>
              <a:t>1</a:t>
            </a:r>
            <a:r>
              <a:rPr sz="2000" spc="145" dirty="0">
                <a:latin typeface="Arial"/>
                <a:cs typeface="Arial"/>
              </a:rPr>
              <a:t>00+</a:t>
            </a:r>
            <a:r>
              <a:rPr sz="2000" spc="5" dirty="0">
                <a:latin typeface="Arial"/>
                <a:cs typeface="Arial"/>
              </a:rPr>
              <a:t> </a:t>
            </a:r>
            <a:r>
              <a:rPr sz="2000" spc="90" dirty="0">
                <a:latin typeface="Arial"/>
                <a:cs typeface="Arial"/>
              </a:rPr>
              <a:t>depending</a:t>
            </a:r>
            <a:r>
              <a:rPr sz="2000" dirty="0">
                <a:latin typeface="Arial"/>
                <a:cs typeface="Arial"/>
              </a:rPr>
              <a:t> </a:t>
            </a:r>
            <a:r>
              <a:rPr sz="2000" spc="100" dirty="0">
                <a:latin typeface="Arial"/>
                <a:cs typeface="Arial"/>
              </a:rPr>
              <a:t>on</a:t>
            </a:r>
            <a:r>
              <a:rPr sz="2000" dirty="0">
                <a:latin typeface="Arial"/>
                <a:cs typeface="Arial"/>
              </a:rPr>
              <a:t> </a:t>
            </a:r>
            <a:r>
              <a:rPr sz="2000" spc="80" dirty="0">
                <a:latin typeface="Arial"/>
                <a:cs typeface="Arial"/>
              </a:rPr>
              <a:t>location,</a:t>
            </a:r>
            <a:r>
              <a:rPr sz="2000" spc="5" dirty="0">
                <a:latin typeface="Arial"/>
                <a:cs typeface="Arial"/>
              </a:rPr>
              <a:t> </a:t>
            </a:r>
            <a:r>
              <a:rPr sz="2000" spc="25" dirty="0">
                <a:latin typeface="Arial"/>
                <a:cs typeface="Arial"/>
              </a:rPr>
              <a:t>size,</a:t>
            </a:r>
            <a:r>
              <a:rPr sz="2000" dirty="0">
                <a:latin typeface="Arial"/>
                <a:cs typeface="Arial"/>
              </a:rPr>
              <a:t> </a:t>
            </a:r>
            <a:r>
              <a:rPr sz="2000" spc="114" dirty="0">
                <a:latin typeface="Arial"/>
                <a:cs typeface="Arial"/>
              </a:rPr>
              <a:t>and </a:t>
            </a:r>
            <a:r>
              <a:rPr sz="2000" spc="-540" dirty="0">
                <a:latin typeface="Arial"/>
                <a:cs typeface="Arial"/>
              </a:rPr>
              <a:t> </a:t>
            </a:r>
            <a:r>
              <a:rPr sz="2000" spc="100" dirty="0">
                <a:latin typeface="Arial"/>
                <a:cs typeface="Arial"/>
              </a:rPr>
              <a:t>condition</a:t>
            </a:r>
            <a:endParaRPr sz="2000" dirty="0">
              <a:latin typeface="Arial"/>
              <a:cs typeface="Arial"/>
            </a:endParaRPr>
          </a:p>
          <a:p>
            <a:pPr marL="299085" indent="-287020">
              <a:lnSpc>
                <a:spcPct val="100000"/>
              </a:lnSpc>
              <a:spcBef>
                <a:spcPts val="1200"/>
              </a:spcBef>
              <a:buChar char="•"/>
              <a:tabLst>
                <a:tab pos="299085" algn="l"/>
                <a:tab pos="299720" algn="l"/>
              </a:tabLst>
            </a:pPr>
            <a:r>
              <a:rPr sz="2000" spc="70" dirty="0">
                <a:latin typeface="Arial"/>
                <a:cs typeface="Arial"/>
              </a:rPr>
              <a:t>Having</a:t>
            </a:r>
            <a:r>
              <a:rPr sz="2000" spc="-10" dirty="0">
                <a:latin typeface="Arial"/>
                <a:cs typeface="Arial"/>
              </a:rPr>
              <a:t> </a:t>
            </a:r>
            <a:r>
              <a:rPr sz="2000" spc="110" dirty="0">
                <a:latin typeface="Arial"/>
                <a:cs typeface="Arial"/>
              </a:rPr>
              <a:t>a</a:t>
            </a:r>
            <a:r>
              <a:rPr sz="2000" dirty="0">
                <a:latin typeface="Arial"/>
                <a:cs typeface="Arial"/>
              </a:rPr>
              <a:t> </a:t>
            </a:r>
            <a:r>
              <a:rPr sz="2000" spc="125" dirty="0">
                <a:latin typeface="Arial"/>
                <a:cs typeface="Arial"/>
              </a:rPr>
              <a:t>roommate(s)</a:t>
            </a:r>
            <a:r>
              <a:rPr sz="2000" dirty="0">
                <a:latin typeface="Arial"/>
                <a:cs typeface="Arial"/>
              </a:rPr>
              <a:t> </a:t>
            </a:r>
            <a:r>
              <a:rPr lang="en-US" sz="2000" spc="170" dirty="0">
                <a:latin typeface="Arial"/>
                <a:cs typeface="Arial"/>
              </a:rPr>
              <a:t>is </a:t>
            </a:r>
            <a:r>
              <a:rPr sz="2000" spc="110" dirty="0">
                <a:latin typeface="Arial"/>
                <a:cs typeface="Arial"/>
              </a:rPr>
              <a:t>a</a:t>
            </a:r>
            <a:r>
              <a:rPr sz="2000" spc="5" dirty="0">
                <a:latin typeface="Arial"/>
                <a:cs typeface="Arial"/>
              </a:rPr>
              <a:t> </a:t>
            </a:r>
            <a:r>
              <a:rPr sz="2000" spc="50" dirty="0">
                <a:latin typeface="Arial"/>
                <a:cs typeface="Arial"/>
              </a:rPr>
              <a:t>less</a:t>
            </a:r>
            <a:r>
              <a:rPr sz="2000" spc="-15" dirty="0">
                <a:latin typeface="Arial"/>
                <a:cs typeface="Arial"/>
              </a:rPr>
              <a:t> </a:t>
            </a:r>
            <a:r>
              <a:rPr sz="2000" spc="90" dirty="0">
                <a:latin typeface="Arial"/>
                <a:cs typeface="Arial"/>
              </a:rPr>
              <a:t>expensive</a:t>
            </a:r>
            <a:r>
              <a:rPr sz="2000" spc="-25" dirty="0">
                <a:latin typeface="Arial"/>
                <a:cs typeface="Arial"/>
              </a:rPr>
              <a:t> </a:t>
            </a:r>
            <a:r>
              <a:rPr sz="2000" spc="110" dirty="0">
                <a:latin typeface="Arial"/>
                <a:cs typeface="Arial"/>
              </a:rPr>
              <a:t>alternative</a:t>
            </a:r>
            <a:endParaRPr sz="2000" dirty="0">
              <a:latin typeface="Arial"/>
              <a:cs typeface="Arial"/>
            </a:endParaRPr>
          </a:p>
          <a:p>
            <a:pPr marL="299085" marR="536575" indent="-287020">
              <a:lnSpc>
                <a:spcPct val="100000"/>
              </a:lnSpc>
              <a:spcBef>
                <a:spcPts val="1200"/>
              </a:spcBef>
              <a:buChar char="•"/>
              <a:tabLst>
                <a:tab pos="299085" algn="l"/>
                <a:tab pos="299720" algn="l"/>
              </a:tabLst>
            </a:pPr>
            <a:r>
              <a:rPr lang="en-US" sz="2000" spc="70" dirty="0">
                <a:latin typeface="Arial"/>
                <a:cs typeface="Arial"/>
              </a:rPr>
              <a:t>International</a:t>
            </a:r>
            <a:r>
              <a:rPr sz="2000" spc="-5" dirty="0">
                <a:latin typeface="Arial"/>
                <a:cs typeface="Arial"/>
              </a:rPr>
              <a:t> </a:t>
            </a:r>
            <a:r>
              <a:rPr sz="2000" spc="135" dirty="0">
                <a:latin typeface="Arial"/>
                <a:cs typeface="Arial"/>
              </a:rPr>
              <a:t>postdoctoral</a:t>
            </a:r>
            <a:r>
              <a:rPr sz="2000" dirty="0">
                <a:latin typeface="Arial"/>
                <a:cs typeface="Arial"/>
              </a:rPr>
              <a:t> </a:t>
            </a:r>
            <a:r>
              <a:rPr sz="2000" spc="95" dirty="0">
                <a:latin typeface="Arial"/>
                <a:cs typeface="Arial"/>
              </a:rPr>
              <a:t>scholars</a:t>
            </a:r>
            <a:r>
              <a:rPr sz="2000" spc="-10" dirty="0">
                <a:latin typeface="Arial"/>
                <a:cs typeface="Arial"/>
              </a:rPr>
              <a:t> </a:t>
            </a:r>
            <a:r>
              <a:rPr sz="2000" spc="170" dirty="0">
                <a:latin typeface="Arial"/>
                <a:cs typeface="Arial"/>
              </a:rPr>
              <a:t>may</a:t>
            </a:r>
            <a:r>
              <a:rPr sz="2000" dirty="0">
                <a:latin typeface="Arial"/>
                <a:cs typeface="Arial"/>
              </a:rPr>
              <a:t> </a:t>
            </a:r>
            <a:r>
              <a:rPr sz="2000" spc="90" dirty="0">
                <a:latin typeface="Arial"/>
                <a:cs typeface="Arial"/>
              </a:rPr>
              <a:t>need</a:t>
            </a:r>
            <a:r>
              <a:rPr sz="2000" spc="-5" dirty="0">
                <a:latin typeface="Arial"/>
                <a:cs typeface="Arial"/>
              </a:rPr>
              <a:t> </a:t>
            </a:r>
            <a:r>
              <a:rPr sz="2000" spc="180" dirty="0">
                <a:latin typeface="Arial"/>
                <a:cs typeface="Arial"/>
              </a:rPr>
              <a:t>to</a:t>
            </a:r>
            <a:r>
              <a:rPr sz="2000" spc="5" dirty="0">
                <a:latin typeface="Arial"/>
                <a:cs typeface="Arial"/>
              </a:rPr>
              <a:t> </a:t>
            </a:r>
            <a:r>
              <a:rPr sz="2000" spc="110" dirty="0">
                <a:latin typeface="Arial"/>
                <a:cs typeface="Arial"/>
              </a:rPr>
              <a:t>provide</a:t>
            </a:r>
            <a:r>
              <a:rPr sz="2000" dirty="0">
                <a:latin typeface="Arial"/>
                <a:cs typeface="Arial"/>
              </a:rPr>
              <a:t> </a:t>
            </a:r>
            <a:r>
              <a:rPr sz="2000" spc="110" dirty="0">
                <a:latin typeface="Arial"/>
                <a:cs typeface="Arial"/>
              </a:rPr>
              <a:t>a</a:t>
            </a:r>
            <a:r>
              <a:rPr sz="2000" dirty="0">
                <a:latin typeface="Arial"/>
                <a:cs typeface="Arial"/>
              </a:rPr>
              <a:t> </a:t>
            </a:r>
            <a:r>
              <a:rPr sz="2000" spc="150" dirty="0">
                <a:latin typeface="Arial"/>
                <a:cs typeface="Arial"/>
              </a:rPr>
              <a:t>more</a:t>
            </a:r>
            <a:r>
              <a:rPr sz="2000" dirty="0">
                <a:latin typeface="Arial"/>
                <a:cs typeface="Arial"/>
              </a:rPr>
              <a:t> </a:t>
            </a:r>
            <a:r>
              <a:rPr sz="2000" spc="95" dirty="0">
                <a:latin typeface="Arial"/>
                <a:cs typeface="Arial"/>
              </a:rPr>
              <a:t>significant</a:t>
            </a:r>
            <a:r>
              <a:rPr sz="2000" spc="-20" dirty="0">
                <a:latin typeface="Arial"/>
                <a:cs typeface="Arial"/>
              </a:rPr>
              <a:t> </a:t>
            </a:r>
            <a:r>
              <a:rPr sz="2000" spc="125" dirty="0">
                <a:latin typeface="Arial"/>
                <a:cs typeface="Arial"/>
              </a:rPr>
              <a:t>down</a:t>
            </a:r>
            <a:r>
              <a:rPr sz="2000" dirty="0">
                <a:latin typeface="Arial"/>
                <a:cs typeface="Arial"/>
              </a:rPr>
              <a:t> </a:t>
            </a:r>
            <a:r>
              <a:rPr sz="2000" spc="150" dirty="0">
                <a:latin typeface="Arial"/>
                <a:cs typeface="Arial"/>
              </a:rPr>
              <a:t>payment </a:t>
            </a:r>
            <a:r>
              <a:rPr sz="2000" spc="-540" dirty="0">
                <a:latin typeface="Arial"/>
                <a:cs typeface="Arial"/>
              </a:rPr>
              <a:t> </a:t>
            </a:r>
            <a:r>
              <a:rPr sz="2000" spc="80" dirty="0">
                <a:latin typeface="Arial"/>
                <a:cs typeface="Arial"/>
              </a:rPr>
              <a:t>(</a:t>
            </a:r>
            <a:r>
              <a:rPr lang="en-US" sz="2000" spc="80" dirty="0">
                <a:latin typeface="Arial"/>
                <a:cs typeface="Arial"/>
              </a:rPr>
              <a:t>e.g. </a:t>
            </a:r>
            <a:r>
              <a:rPr sz="2000" spc="80" dirty="0">
                <a:latin typeface="Arial"/>
                <a:cs typeface="Arial"/>
              </a:rPr>
              <a:t>additional </a:t>
            </a:r>
            <a:r>
              <a:rPr sz="2000" spc="140" dirty="0">
                <a:latin typeface="Arial"/>
                <a:cs typeface="Arial"/>
              </a:rPr>
              <a:t>month </a:t>
            </a:r>
            <a:r>
              <a:rPr sz="2000" spc="110" dirty="0">
                <a:latin typeface="Arial"/>
                <a:cs typeface="Arial"/>
              </a:rPr>
              <a:t>rent) </a:t>
            </a:r>
            <a:r>
              <a:rPr sz="2000" spc="95" dirty="0">
                <a:latin typeface="Arial"/>
                <a:cs typeface="Arial"/>
              </a:rPr>
              <a:t>because </a:t>
            </a:r>
            <a:r>
              <a:rPr sz="2000" spc="135" dirty="0">
                <a:latin typeface="Arial"/>
                <a:cs typeface="Arial"/>
              </a:rPr>
              <a:t>they </a:t>
            </a:r>
            <a:r>
              <a:rPr sz="2000" spc="130" dirty="0">
                <a:latin typeface="Arial"/>
                <a:cs typeface="Arial"/>
              </a:rPr>
              <a:t>do </a:t>
            </a:r>
            <a:r>
              <a:rPr sz="2000" spc="150" dirty="0">
                <a:latin typeface="Arial"/>
                <a:cs typeface="Arial"/>
              </a:rPr>
              <a:t>not </a:t>
            </a:r>
            <a:r>
              <a:rPr sz="2000" spc="105" dirty="0">
                <a:latin typeface="Arial"/>
                <a:cs typeface="Arial"/>
              </a:rPr>
              <a:t>have </a:t>
            </a:r>
            <a:r>
              <a:rPr sz="2000" spc="90" dirty="0">
                <a:latin typeface="Arial"/>
                <a:cs typeface="Arial"/>
              </a:rPr>
              <a:t>an </a:t>
            </a:r>
            <a:r>
              <a:rPr sz="2000" spc="110" dirty="0">
                <a:latin typeface="Arial"/>
                <a:cs typeface="Arial"/>
              </a:rPr>
              <a:t>American </a:t>
            </a:r>
            <a:r>
              <a:rPr sz="2000" spc="120" dirty="0">
                <a:latin typeface="Arial"/>
                <a:cs typeface="Arial"/>
              </a:rPr>
              <a:t>credit </a:t>
            </a:r>
            <a:r>
              <a:rPr sz="2000" spc="95" dirty="0">
                <a:latin typeface="Arial"/>
                <a:cs typeface="Arial"/>
              </a:rPr>
              <a:t>history, </a:t>
            </a:r>
            <a:r>
              <a:rPr sz="2000" spc="160" dirty="0">
                <a:latin typeface="Arial"/>
                <a:cs typeface="Arial"/>
              </a:rPr>
              <a:t>but </a:t>
            </a:r>
            <a:r>
              <a:rPr sz="2000" spc="110" dirty="0">
                <a:latin typeface="Arial"/>
                <a:cs typeface="Arial"/>
              </a:rPr>
              <a:t>a </a:t>
            </a:r>
            <a:r>
              <a:rPr sz="2000" spc="-550" dirty="0">
                <a:latin typeface="Arial"/>
                <a:cs typeface="Arial"/>
              </a:rPr>
              <a:t> </a:t>
            </a:r>
            <a:r>
              <a:rPr sz="2000" spc="125" dirty="0">
                <a:latin typeface="Arial"/>
                <a:cs typeface="Arial"/>
              </a:rPr>
              <a:t>broker</a:t>
            </a:r>
            <a:r>
              <a:rPr sz="2000" spc="-15" dirty="0">
                <a:latin typeface="Arial"/>
                <a:cs typeface="Arial"/>
              </a:rPr>
              <a:t> </a:t>
            </a:r>
            <a:r>
              <a:rPr sz="2000" spc="105" dirty="0">
                <a:latin typeface="Arial"/>
                <a:cs typeface="Arial"/>
              </a:rPr>
              <a:t>can</a:t>
            </a:r>
            <a:r>
              <a:rPr sz="2000" dirty="0">
                <a:latin typeface="Arial"/>
                <a:cs typeface="Arial"/>
              </a:rPr>
              <a:t> </a:t>
            </a:r>
            <a:r>
              <a:rPr sz="2000" spc="70" dirty="0">
                <a:latin typeface="Arial"/>
                <a:cs typeface="Arial"/>
              </a:rPr>
              <a:t>help</a:t>
            </a:r>
            <a:r>
              <a:rPr sz="2000" spc="5" dirty="0">
                <a:latin typeface="Arial"/>
                <a:cs typeface="Arial"/>
              </a:rPr>
              <a:t> </a:t>
            </a:r>
            <a:r>
              <a:rPr sz="2000" spc="114" dirty="0">
                <a:latin typeface="Arial"/>
                <a:cs typeface="Arial"/>
              </a:rPr>
              <a:t>negotiate</a:t>
            </a:r>
            <a:r>
              <a:rPr lang="en-US" sz="2000" spc="114" dirty="0">
                <a:latin typeface="Arial"/>
                <a:cs typeface="Arial"/>
              </a:rPr>
              <a:t>.</a:t>
            </a:r>
            <a:endParaRPr sz="2000" dirty="0">
              <a:latin typeface="Arial"/>
              <a:cs typeface="Arial"/>
            </a:endParaRPr>
          </a:p>
        </p:txBody>
      </p:sp>
      <p:pic>
        <p:nvPicPr>
          <p:cNvPr id="4" name="object 4"/>
          <p:cNvPicPr/>
          <p:nvPr/>
        </p:nvPicPr>
        <p:blipFill>
          <a:blip r:embed="rId6" cstate="print"/>
          <a:stretch>
            <a:fillRect/>
          </a:stretch>
        </p:blipFill>
        <p:spPr>
          <a:xfrm>
            <a:off x="9982200" y="6269735"/>
            <a:ext cx="2066543" cy="42367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982200" y="6269735"/>
            <a:ext cx="2066543" cy="423671"/>
          </a:xfrm>
          <a:prstGeom prst="rect">
            <a:avLst/>
          </a:prstGeom>
        </p:spPr>
      </p:pic>
      <p:sp>
        <p:nvSpPr>
          <p:cNvPr id="3" name="object 3"/>
          <p:cNvSpPr txBox="1"/>
          <p:nvPr/>
        </p:nvSpPr>
        <p:spPr>
          <a:xfrm>
            <a:off x="7516283" y="2364504"/>
            <a:ext cx="3669665" cy="1696426"/>
          </a:xfrm>
          <a:prstGeom prst="rect">
            <a:avLst/>
          </a:prstGeom>
        </p:spPr>
        <p:txBody>
          <a:bodyPr vert="horz" wrap="square" lIns="0" tIns="12700" rIns="0" bIns="0" rtlCol="0">
            <a:spAutoFit/>
          </a:bodyPr>
          <a:lstStyle/>
          <a:p>
            <a:pPr marL="12700" marR="2306955">
              <a:lnSpc>
                <a:spcPct val="140000"/>
              </a:lnSpc>
              <a:spcBef>
                <a:spcPts val="100"/>
              </a:spcBef>
            </a:pPr>
            <a:r>
              <a:rPr sz="2000" u="heavy" spc="100" dirty="0">
                <a:solidFill>
                  <a:srgbClr val="0562C1"/>
                </a:solidFill>
                <a:uFill>
                  <a:solidFill>
                    <a:srgbClr val="0562C1"/>
                  </a:solidFill>
                </a:uFill>
                <a:latin typeface="Tahoma" panose="020B0604030504040204" pitchFamily="34" charset="0"/>
                <a:ea typeface="Tahoma" panose="020B0604030504040204" pitchFamily="34" charset="0"/>
                <a:cs typeface="Tahoma" panose="020B0604030504040204" pitchFamily="34" charset="0"/>
                <a:hlinkClick r:id="rId3"/>
              </a:rPr>
              <a:t>City</a:t>
            </a:r>
            <a:r>
              <a:rPr sz="2000" u="heavy" spc="-80" dirty="0">
                <a:solidFill>
                  <a:srgbClr val="0562C1"/>
                </a:solidFill>
                <a:uFill>
                  <a:solidFill>
                    <a:srgbClr val="0562C1"/>
                  </a:solidFill>
                </a:uFill>
                <a:latin typeface="Tahoma" panose="020B0604030504040204" pitchFamily="34" charset="0"/>
                <a:ea typeface="Tahoma" panose="020B0604030504040204" pitchFamily="34" charset="0"/>
                <a:cs typeface="Tahoma" panose="020B0604030504040204" pitchFamily="34" charset="0"/>
                <a:hlinkClick r:id="rId3"/>
              </a:rPr>
              <a:t> </a:t>
            </a:r>
            <a:r>
              <a:rPr sz="2000" u="heavy" spc="75" dirty="0">
                <a:solidFill>
                  <a:srgbClr val="0562C1"/>
                </a:solidFill>
                <a:uFill>
                  <a:solidFill>
                    <a:srgbClr val="0562C1"/>
                  </a:solidFill>
                </a:uFill>
                <a:latin typeface="Tahoma" panose="020B0604030504040204" pitchFamily="34" charset="0"/>
                <a:ea typeface="Tahoma" panose="020B0604030504040204" pitchFamily="34" charset="0"/>
                <a:cs typeface="Tahoma" panose="020B0604030504040204" pitchFamily="34" charset="0"/>
                <a:hlinkClick r:id="rId3"/>
              </a:rPr>
              <a:t>Realty </a:t>
            </a:r>
            <a:r>
              <a:rPr sz="2000" spc="-540" dirty="0">
                <a:solidFill>
                  <a:srgbClr val="0562C1"/>
                </a:solidFill>
                <a:latin typeface="Tahoma" panose="020B0604030504040204" pitchFamily="34" charset="0"/>
                <a:ea typeface="Tahoma" panose="020B0604030504040204" pitchFamily="34" charset="0"/>
                <a:cs typeface="Tahoma" panose="020B0604030504040204" pitchFamily="34" charset="0"/>
              </a:rPr>
              <a:t> </a:t>
            </a:r>
            <a:r>
              <a:rPr sz="2000" u="heavy" spc="70" dirty="0">
                <a:solidFill>
                  <a:srgbClr val="0562C1"/>
                </a:solidFill>
                <a:uFill>
                  <a:solidFill>
                    <a:srgbClr val="0562C1"/>
                  </a:solidFill>
                </a:uFill>
                <a:latin typeface="Tahoma" panose="020B0604030504040204" pitchFamily="34" charset="0"/>
                <a:ea typeface="Tahoma" panose="020B0604030504040204" pitchFamily="34" charset="0"/>
                <a:cs typeface="Tahoma" panose="020B0604030504040204" pitchFamily="34" charset="0"/>
                <a:hlinkClick r:id="rId4"/>
              </a:rPr>
              <a:t>Trulia.com</a:t>
            </a:r>
            <a:endParaRPr lang="en-US" sz="2000" u="heavy" spc="70" dirty="0">
              <a:solidFill>
                <a:srgbClr val="0562C1"/>
              </a:solidFill>
              <a:uFill>
                <a:solidFill>
                  <a:srgbClr val="0562C1"/>
                </a:solidFill>
              </a:uFill>
              <a:latin typeface="Tahoma" panose="020B0604030504040204" pitchFamily="34" charset="0"/>
              <a:ea typeface="Tahoma" panose="020B0604030504040204" pitchFamily="34" charset="0"/>
              <a:cs typeface="Tahoma" panose="020B0604030504040204" pitchFamily="34" charset="0"/>
            </a:endParaRPr>
          </a:p>
          <a:p>
            <a:pPr marL="12700" marR="2306955">
              <a:lnSpc>
                <a:spcPct val="140000"/>
              </a:lnSpc>
              <a:spcBef>
                <a:spcPts val="100"/>
              </a:spcBef>
            </a:pPr>
            <a:r>
              <a:rPr lang="en-US" sz="2000" u="heavy" spc="130" dirty="0" err="1">
                <a:solidFill>
                  <a:srgbClr val="0562C1"/>
                </a:solidFill>
                <a:uFill>
                  <a:solidFill>
                    <a:srgbClr val="0562C1"/>
                  </a:solidFill>
                </a:uFill>
                <a:latin typeface="Tahoma" panose="020B0604030504040204" pitchFamily="34" charset="0"/>
                <a:ea typeface="Tahoma" panose="020B0604030504040204" pitchFamily="34" charset="0"/>
                <a:cs typeface="Tahoma" panose="020B0604030504040204" pitchFamily="34" charset="0"/>
                <a:hlinkClick r:id="rId5"/>
              </a:rPr>
              <a:t>Zumper</a:t>
            </a:r>
            <a:endParaRPr sz="2000" dirty="0">
              <a:latin typeface="Tahoma" panose="020B0604030504040204" pitchFamily="34" charset="0"/>
              <a:ea typeface="Tahoma" panose="020B0604030504040204" pitchFamily="34" charset="0"/>
              <a:cs typeface="Tahoma" panose="020B0604030504040204" pitchFamily="34" charset="0"/>
            </a:endParaRPr>
          </a:p>
          <a:p>
            <a:pPr marL="12700" marR="5080">
              <a:lnSpc>
                <a:spcPct val="140500"/>
              </a:lnSpc>
            </a:pPr>
            <a:r>
              <a:rPr sz="2000" u="heavy" spc="65" dirty="0">
                <a:solidFill>
                  <a:srgbClr val="0562C1"/>
                </a:solidFill>
                <a:uFill>
                  <a:solidFill>
                    <a:srgbClr val="0562C1"/>
                  </a:solidFill>
                </a:uFill>
                <a:latin typeface="Tahoma" panose="020B0604030504040204" pitchFamily="34" charset="0"/>
                <a:ea typeface="Tahoma" panose="020B0604030504040204" pitchFamily="34" charset="0"/>
                <a:cs typeface="Tahoma" panose="020B0604030504040204" pitchFamily="34" charset="0"/>
                <a:hlinkClick r:id="rId6"/>
              </a:rPr>
              <a:t>zillow.com</a:t>
            </a:r>
            <a:r>
              <a:rPr sz="2000" u="heavy" dirty="0">
                <a:solidFill>
                  <a:srgbClr val="0562C1"/>
                </a:solidFill>
                <a:uFill>
                  <a:solidFill>
                    <a:srgbClr val="0562C1"/>
                  </a:solidFill>
                </a:uFill>
                <a:latin typeface="Tahoma" panose="020B0604030504040204" pitchFamily="34" charset="0"/>
                <a:ea typeface="Tahoma" panose="020B0604030504040204" pitchFamily="34" charset="0"/>
                <a:cs typeface="Tahoma" panose="020B0604030504040204" pitchFamily="34" charset="0"/>
                <a:hlinkClick r:id="rId6"/>
              </a:rPr>
              <a:t> </a:t>
            </a:r>
            <a:r>
              <a:rPr sz="2000" u="heavy" spc="20" dirty="0">
                <a:solidFill>
                  <a:srgbClr val="0562C1"/>
                </a:solidFill>
                <a:uFill>
                  <a:solidFill>
                    <a:srgbClr val="0562C1"/>
                  </a:solidFill>
                </a:uFill>
                <a:latin typeface="Tahoma" panose="020B0604030504040204" pitchFamily="34" charset="0"/>
                <a:ea typeface="Tahoma" panose="020B0604030504040204" pitchFamily="34" charset="0"/>
                <a:cs typeface="Tahoma" panose="020B0604030504040204" pitchFamily="34" charset="0"/>
                <a:hlinkClick r:id="rId6"/>
              </a:rPr>
              <a:t>(Weill</a:t>
            </a:r>
            <a:r>
              <a:rPr sz="2000" u="heavy" spc="10" dirty="0">
                <a:solidFill>
                  <a:srgbClr val="0562C1"/>
                </a:solidFill>
                <a:uFill>
                  <a:solidFill>
                    <a:srgbClr val="0562C1"/>
                  </a:solidFill>
                </a:uFill>
                <a:latin typeface="Tahoma" panose="020B0604030504040204" pitchFamily="34" charset="0"/>
                <a:ea typeface="Tahoma" panose="020B0604030504040204" pitchFamily="34" charset="0"/>
                <a:cs typeface="Tahoma" panose="020B0604030504040204" pitchFamily="34" charset="0"/>
                <a:hlinkClick r:id="rId6"/>
              </a:rPr>
              <a:t> </a:t>
            </a:r>
            <a:r>
              <a:rPr sz="2000" u="heavy" spc="60" dirty="0">
                <a:solidFill>
                  <a:srgbClr val="0562C1"/>
                </a:solidFill>
                <a:uFill>
                  <a:solidFill>
                    <a:srgbClr val="0562C1"/>
                  </a:solidFill>
                </a:uFill>
                <a:latin typeface="Tahoma" panose="020B0604030504040204" pitchFamily="34" charset="0"/>
                <a:ea typeface="Tahoma" panose="020B0604030504040204" pitchFamily="34" charset="0"/>
                <a:cs typeface="Tahoma" panose="020B0604030504040204" pitchFamily="34" charset="0"/>
                <a:hlinkClick r:id="rId6"/>
              </a:rPr>
              <a:t>Cornell</a:t>
            </a:r>
            <a:r>
              <a:rPr sz="2000" u="heavy" dirty="0">
                <a:solidFill>
                  <a:srgbClr val="0562C1"/>
                </a:solidFill>
                <a:uFill>
                  <a:solidFill>
                    <a:srgbClr val="0562C1"/>
                  </a:solidFill>
                </a:uFill>
                <a:latin typeface="Tahoma" panose="020B0604030504040204" pitchFamily="34" charset="0"/>
                <a:ea typeface="Tahoma" panose="020B0604030504040204" pitchFamily="34" charset="0"/>
                <a:cs typeface="Tahoma" panose="020B0604030504040204" pitchFamily="34" charset="0"/>
                <a:hlinkClick r:id="rId6"/>
              </a:rPr>
              <a:t> </a:t>
            </a:r>
            <a:r>
              <a:rPr sz="2000" u="heavy" spc="85" dirty="0">
                <a:solidFill>
                  <a:srgbClr val="0562C1"/>
                </a:solidFill>
                <a:uFill>
                  <a:solidFill>
                    <a:srgbClr val="0562C1"/>
                  </a:solidFill>
                </a:uFill>
                <a:latin typeface="Tahoma" panose="020B0604030504040204" pitchFamily="34" charset="0"/>
                <a:ea typeface="Tahoma" panose="020B0604030504040204" pitchFamily="34" charset="0"/>
                <a:cs typeface="Tahoma" panose="020B0604030504040204" pitchFamily="34" charset="0"/>
                <a:hlinkClick r:id="rId6"/>
              </a:rPr>
              <a:t>area)</a:t>
            </a:r>
            <a:endParaRPr sz="2000" dirty="0">
              <a:latin typeface="Tahoma" panose="020B0604030504040204" pitchFamily="34" charset="0"/>
              <a:ea typeface="Tahoma" panose="020B0604030504040204" pitchFamily="34" charset="0"/>
              <a:cs typeface="Tahoma" panose="020B0604030504040204" pitchFamily="34" charset="0"/>
            </a:endParaRPr>
          </a:p>
        </p:txBody>
      </p:sp>
      <p:sp>
        <p:nvSpPr>
          <p:cNvPr id="4" name="object 4"/>
          <p:cNvSpPr txBox="1"/>
          <p:nvPr/>
        </p:nvSpPr>
        <p:spPr>
          <a:xfrm>
            <a:off x="4315063" y="2364503"/>
            <a:ext cx="2117090" cy="1680653"/>
          </a:xfrm>
          <a:prstGeom prst="rect">
            <a:avLst/>
          </a:prstGeom>
        </p:spPr>
        <p:txBody>
          <a:bodyPr vert="horz" wrap="square" lIns="0" tIns="12065" rIns="0" bIns="0" rtlCol="0">
            <a:spAutoFit/>
          </a:bodyPr>
          <a:lstStyle/>
          <a:p>
            <a:pPr marL="12700" marR="5080">
              <a:lnSpc>
                <a:spcPct val="140200"/>
              </a:lnSpc>
              <a:spcBef>
                <a:spcPts val="95"/>
              </a:spcBef>
            </a:pPr>
            <a:r>
              <a:rPr sz="2000" u="heavy" spc="60" dirty="0">
                <a:solidFill>
                  <a:srgbClr val="0562C1"/>
                </a:solidFill>
                <a:uFill>
                  <a:solidFill>
                    <a:srgbClr val="0562C1"/>
                  </a:solidFill>
                </a:uFill>
                <a:latin typeface="Tahoma" panose="020B0604030504040204" pitchFamily="34" charset="0"/>
                <a:ea typeface="Tahoma" panose="020B0604030504040204" pitchFamily="34" charset="0"/>
                <a:cs typeface="Tahoma" panose="020B0604030504040204" pitchFamily="34" charset="0"/>
                <a:hlinkClick r:id="rId7"/>
              </a:rPr>
              <a:t>New </a:t>
            </a:r>
            <a:r>
              <a:rPr sz="2000" u="heavy" spc="95" dirty="0">
                <a:solidFill>
                  <a:srgbClr val="0562C1"/>
                </a:solidFill>
                <a:uFill>
                  <a:solidFill>
                    <a:srgbClr val="0562C1"/>
                  </a:solidFill>
                </a:uFill>
                <a:latin typeface="Tahoma" panose="020B0604030504040204" pitchFamily="34" charset="0"/>
                <a:ea typeface="Tahoma" panose="020B0604030504040204" pitchFamily="34" charset="0"/>
                <a:cs typeface="Tahoma" panose="020B0604030504040204" pitchFamily="34" charset="0"/>
                <a:hlinkClick r:id="rId7"/>
              </a:rPr>
              <a:t>York </a:t>
            </a:r>
            <a:r>
              <a:rPr sz="2000" u="heavy" spc="80" dirty="0">
                <a:solidFill>
                  <a:srgbClr val="0562C1"/>
                </a:solidFill>
                <a:uFill>
                  <a:solidFill>
                    <a:srgbClr val="0562C1"/>
                  </a:solidFill>
                </a:uFill>
                <a:latin typeface="Tahoma" panose="020B0604030504040204" pitchFamily="34" charset="0"/>
                <a:ea typeface="Tahoma" panose="020B0604030504040204" pitchFamily="34" charset="0"/>
                <a:cs typeface="Tahoma" panose="020B0604030504040204" pitchFamily="34" charset="0"/>
                <a:hlinkClick r:id="rId7"/>
              </a:rPr>
              <a:t>Bits </a:t>
            </a:r>
            <a:r>
              <a:rPr sz="2000" spc="85" dirty="0">
                <a:solidFill>
                  <a:srgbClr val="0562C1"/>
                </a:solidFill>
                <a:latin typeface="Tahoma" panose="020B0604030504040204" pitchFamily="34" charset="0"/>
                <a:ea typeface="Tahoma" panose="020B0604030504040204" pitchFamily="34" charset="0"/>
                <a:cs typeface="Tahoma" panose="020B0604030504040204" pitchFamily="34" charset="0"/>
              </a:rPr>
              <a:t> </a:t>
            </a:r>
            <a:r>
              <a:rPr lang="en-US" sz="2000" spc="85" dirty="0">
                <a:solidFill>
                  <a:srgbClr val="0562C1"/>
                </a:solidFill>
                <a:latin typeface="Tahoma" panose="020B0604030504040204" pitchFamily="34" charset="0"/>
                <a:ea typeface="Tahoma" panose="020B0604030504040204" pitchFamily="34" charset="0"/>
                <a:cs typeface="Tahoma" panose="020B0604030504040204" pitchFamily="34" charset="0"/>
                <a:hlinkClick r:id="rId8"/>
              </a:rPr>
              <a:t>Apartments.com</a:t>
            </a:r>
            <a:r>
              <a:rPr sz="2000" u="heavy" spc="90" dirty="0">
                <a:solidFill>
                  <a:srgbClr val="0562C1"/>
                </a:solidFill>
                <a:uFill>
                  <a:solidFill>
                    <a:srgbClr val="0562C1"/>
                  </a:solidFill>
                </a:uFill>
                <a:latin typeface="Tahoma" panose="020B0604030504040204" pitchFamily="34" charset="0"/>
                <a:ea typeface="Tahoma" panose="020B0604030504040204" pitchFamily="34" charset="0"/>
                <a:cs typeface="Tahoma" panose="020B0604030504040204" pitchFamily="34" charset="0"/>
                <a:hlinkClick r:id="rId9"/>
              </a:rPr>
              <a:t>Renthop </a:t>
            </a:r>
            <a:r>
              <a:rPr sz="2000" spc="95" dirty="0">
                <a:solidFill>
                  <a:srgbClr val="0562C1"/>
                </a:solidFill>
                <a:latin typeface="Tahoma" panose="020B0604030504040204" pitchFamily="34" charset="0"/>
                <a:ea typeface="Tahoma" panose="020B0604030504040204" pitchFamily="34" charset="0"/>
                <a:cs typeface="Tahoma" panose="020B0604030504040204" pitchFamily="34" charset="0"/>
              </a:rPr>
              <a:t> </a:t>
            </a:r>
            <a:r>
              <a:rPr sz="2000" u="heavy" spc="114" dirty="0" err="1">
                <a:solidFill>
                  <a:srgbClr val="0562C1"/>
                </a:solidFill>
                <a:uFill>
                  <a:solidFill>
                    <a:srgbClr val="0562C1"/>
                  </a:solidFill>
                </a:uFill>
                <a:latin typeface="Tahoma" panose="020B0604030504040204" pitchFamily="34" charset="0"/>
                <a:ea typeface="Tahoma" panose="020B0604030504040204" pitchFamily="34" charset="0"/>
                <a:cs typeface="Tahoma" panose="020B0604030504040204" pitchFamily="34" charset="0"/>
                <a:hlinkClick r:id="rId10"/>
              </a:rPr>
              <a:t>Hotpads</a:t>
            </a:r>
            <a:endParaRPr sz="2000" dirty="0">
              <a:latin typeface="Tahoma" panose="020B0604030504040204" pitchFamily="34" charset="0"/>
              <a:ea typeface="Tahoma" panose="020B0604030504040204" pitchFamily="34" charset="0"/>
              <a:cs typeface="Tahoma" panose="020B0604030504040204" pitchFamily="34" charset="0"/>
            </a:endParaRPr>
          </a:p>
        </p:txBody>
      </p:sp>
      <p:sp>
        <p:nvSpPr>
          <p:cNvPr id="5" name="object 5"/>
          <p:cNvSpPr txBox="1"/>
          <p:nvPr/>
        </p:nvSpPr>
        <p:spPr>
          <a:xfrm>
            <a:off x="720925" y="2364504"/>
            <a:ext cx="2372995" cy="2153988"/>
          </a:xfrm>
          <a:prstGeom prst="rect">
            <a:avLst/>
          </a:prstGeom>
        </p:spPr>
        <p:txBody>
          <a:bodyPr vert="horz" wrap="square" lIns="0" tIns="11430" rIns="0" bIns="0" rtlCol="0">
            <a:spAutoFit/>
          </a:bodyPr>
          <a:lstStyle/>
          <a:p>
            <a:pPr marL="12700" marR="483234">
              <a:lnSpc>
                <a:spcPct val="140300"/>
              </a:lnSpc>
              <a:spcBef>
                <a:spcPts val="90"/>
              </a:spcBef>
            </a:pPr>
            <a:r>
              <a:rPr lang="en-US" sz="2200" u="heavy" spc="90" dirty="0">
                <a:solidFill>
                  <a:srgbClr val="0562C1"/>
                </a:solidFill>
                <a:uFill>
                  <a:solidFill>
                    <a:srgbClr val="0562C1"/>
                  </a:solidFill>
                </a:uFill>
                <a:latin typeface="Tahoma" panose="020B0604030504040204" pitchFamily="34" charset="0"/>
                <a:ea typeface="Tahoma" panose="020B0604030504040204" pitchFamily="34" charset="0"/>
                <a:cs typeface="Tahoma" panose="020B0604030504040204" pitchFamily="34" charset="0"/>
                <a:hlinkClick r:id="rId11"/>
              </a:rPr>
              <a:t>StreetEasy</a:t>
            </a:r>
            <a:r>
              <a:rPr lang="en-US" sz="2000" u="heavy" spc="90" dirty="0">
                <a:solidFill>
                  <a:srgbClr val="0562C1"/>
                </a:solidFill>
                <a:uFill>
                  <a:solidFill>
                    <a:srgbClr val="0562C1"/>
                  </a:solidFill>
                </a:uFill>
                <a:latin typeface="Tahoma" panose="020B0604030504040204" pitchFamily="34" charset="0"/>
                <a:ea typeface="Tahoma" panose="020B0604030504040204" pitchFamily="34" charset="0"/>
                <a:cs typeface="Tahoma" panose="020B0604030504040204" pitchFamily="34" charset="0"/>
                <a:hlinkClick r:id="rId11"/>
              </a:rPr>
              <a:t> </a:t>
            </a:r>
            <a:r>
              <a:rPr sz="2000" u="heavy" spc="155" dirty="0">
                <a:solidFill>
                  <a:srgbClr val="0562C1"/>
                </a:solidFill>
                <a:uFill>
                  <a:solidFill>
                    <a:srgbClr val="0562C1"/>
                  </a:solidFill>
                </a:uFill>
                <a:latin typeface="Tahoma" panose="020B0604030504040204" pitchFamily="34" charset="0"/>
                <a:ea typeface="Tahoma" panose="020B0604030504040204" pitchFamily="34" charset="0"/>
                <a:cs typeface="Tahoma" panose="020B0604030504040204" pitchFamily="34" charset="0"/>
                <a:hlinkClick r:id="rId12"/>
              </a:rPr>
              <a:t>Apartment</a:t>
            </a:r>
            <a:r>
              <a:rPr sz="2000" u="heavy" spc="-85" dirty="0">
                <a:solidFill>
                  <a:srgbClr val="0562C1"/>
                </a:solidFill>
                <a:uFill>
                  <a:solidFill>
                    <a:srgbClr val="0562C1"/>
                  </a:solidFill>
                </a:uFill>
                <a:latin typeface="Tahoma" panose="020B0604030504040204" pitchFamily="34" charset="0"/>
                <a:ea typeface="Tahoma" panose="020B0604030504040204" pitchFamily="34" charset="0"/>
                <a:cs typeface="Tahoma" panose="020B0604030504040204" pitchFamily="34" charset="0"/>
                <a:hlinkClick r:id="rId12"/>
              </a:rPr>
              <a:t> </a:t>
            </a:r>
            <a:r>
              <a:rPr sz="2000" u="heavy" spc="95" dirty="0">
                <a:solidFill>
                  <a:srgbClr val="0562C1"/>
                </a:solidFill>
                <a:uFill>
                  <a:solidFill>
                    <a:srgbClr val="0562C1"/>
                  </a:solidFill>
                </a:uFill>
                <a:latin typeface="Tahoma" panose="020B0604030504040204" pitchFamily="34" charset="0"/>
                <a:ea typeface="Tahoma" panose="020B0604030504040204" pitchFamily="34" charset="0"/>
                <a:cs typeface="Tahoma" panose="020B0604030504040204" pitchFamily="34" charset="0"/>
                <a:hlinkClick r:id="rId12"/>
              </a:rPr>
              <a:t>List </a:t>
            </a:r>
            <a:r>
              <a:rPr sz="2000" spc="-540" dirty="0">
                <a:solidFill>
                  <a:srgbClr val="0562C1"/>
                </a:solidFill>
                <a:latin typeface="Tahoma" panose="020B0604030504040204" pitchFamily="34" charset="0"/>
                <a:ea typeface="Tahoma" panose="020B0604030504040204" pitchFamily="34" charset="0"/>
                <a:cs typeface="Tahoma" panose="020B0604030504040204" pitchFamily="34" charset="0"/>
              </a:rPr>
              <a:t> </a:t>
            </a:r>
            <a:r>
              <a:rPr sz="2000" u="heavy" spc="130" dirty="0" err="1">
                <a:solidFill>
                  <a:srgbClr val="0562C1"/>
                </a:solidFill>
                <a:uFill>
                  <a:solidFill>
                    <a:srgbClr val="0562C1"/>
                  </a:solidFill>
                </a:uFill>
                <a:latin typeface="Tahoma" panose="020B0604030504040204" pitchFamily="34" charset="0"/>
                <a:ea typeface="Tahoma" panose="020B0604030504040204" pitchFamily="34" charset="0"/>
                <a:cs typeface="Tahoma" panose="020B0604030504040204" pitchFamily="34" charset="0"/>
                <a:hlinkClick r:id="rId13"/>
              </a:rPr>
              <a:t>Padmapper</a:t>
            </a:r>
            <a:endParaRPr sz="2000" dirty="0">
              <a:latin typeface="Tahoma" panose="020B0604030504040204" pitchFamily="34" charset="0"/>
              <a:ea typeface="Tahoma" panose="020B0604030504040204" pitchFamily="34" charset="0"/>
              <a:cs typeface="Tahoma" panose="020B0604030504040204" pitchFamily="34" charset="0"/>
            </a:endParaRPr>
          </a:p>
          <a:p>
            <a:pPr marL="12700" marR="5080">
              <a:lnSpc>
                <a:spcPct val="140300"/>
              </a:lnSpc>
              <a:spcBef>
                <a:spcPts val="5"/>
              </a:spcBef>
            </a:pPr>
            <a:r>
              <a:rPr sz="2000" u="sng" spc="105" dirty="0">
                <a:solidFill>
                  <a:srgbClr val="0562C1"/>
                </a:solidFill>
                <a:uFill>
                  <a:solidFill>
                    <a:srgbClr val="0562C1"/>
                  </a:solidFill>
                </a:uFill>
                <a:latin typeface="Tahoma" panose="020B0604030504040204" pitchFamily="34" charset="0"/>
                <a:ea typeface="Tahoma" panose="020B0604030504040204" pitchFamily="34" charset="0"/>
                <a:cs typeface="Tahoma" panose="020B0604030504040204" pitchFamily="34" charset="0"/>
                <a:hlinkClick r:id="rId14"/>
              </a:rPr>
              <a:t>Eberhart </a:t>
            </a:r>
            <a:r>
              <a:rPr sz="2000" u="sng" spc="114" dirty="0">
                <a:solidFill>
                  <a:srgbClr val="0562C1"/>
                </a:solidFill>
                <a:uFill>
                  <a:solidFill>
                    <a:srgbClr val="0562C1"/>
                  </a:solidFill>
                </a:uFill>
                <a:latin typeface="Tahoma" panose="020B0604030504040204" pitchFamily="34" charset="0"/>
                <a:ea typeface="Tahoma" panose="020B0604030504040204" pitchFamily="34" charset="0"/>
                <a:cs typeface="Tahoma" panose="020B0604030504040204" pitchFamily="34" charset="0"/>
                <a:hlinkClick r:id="rId14"/>
              </a:rPr>
              <a:t>Brothers </a:t>
            </a:r>
            <a:r>
              <a:rPr sz="2000" spc="120" dirty="0">
                <a:solidFill>
                  <a:srgbClr val="0562C1"/>
                </a:solidFill>
                <a:latin typeface="Tahoma" panose="020B0604030504040204" pitchFamily="34" charset="0"/>
                <a:ea typeface="Tahoma" panose="020B0604030504040204" pitchFamily="34" charset="0"/>
                <a:cs typeface="Tahoma" panose="020B0604030504040204" pitchFamily="34" charset="0"/>
              </a:rPr>
              <a:t> </a:t>
            </a:r>
            <a:r>
              <a:rPr sz="2000" u="sng" spc="105" dirty="0">
                <a:solidFill>
                  <a:srgbClr val="0562C1"/>
                </a:solidFill>
                <a:uFill>
                  <a:solidFill>
                    <a:srgbClr val="0562C1"/>
                  </a:solidFill>
                </a:uFill>
                <a:latin typeface="Tahoma" panose="020B0604030504040204" pitchFamily="34" charset="0"/>
                <a:ea typeface="Tahoma" panose="020B0604030504040204" pitchFamily="34" charset="0"/>
                <a:cs typeface="Tahoma" panose="020B0604030504040204" pitchFamily="34" charset="0"/>
                <a:hlinkClick r:id="rId15"/>
              </a:rPr>
              <a:t>Goldfarb</a:t>
            </a:r>
            <a:endParaRPr sz="2000" dirty="0">
              <a:latin typeface="Tahoma" panose="020B0604030504040204" pitchFamily="34" charset="0"/>
              <a:ea typeface="Tahoma" panose="020B0604030504040204" pitchFamily="34" charset="0"/>
              <a:cs typeface="Tahoma" panose="020B0604030504040204" pitchFamily="34" charset="0"/>
            </a:endParaRPr>
          </a:p>
        </p:txBody>
      </p:sp>
      <p:sp>
        <p:nvSpPr>
          <p:cNvPr id="6" name="object 6"/>
          <p:cNvSpPr txBox="1"/>
          <p:nvPr/>
        </p:nvSpPr>
        <p:spPr>
          <a:xfrm>
            <a:off x="1148160" y="1123417"/>
            <a:ext cx="9894570" cy="391160"/>
          </a:xfrm>
          <a:prstGeom prst="rect">
            <a:avLst/>
          </a:prstGeom>
        </p:spPr>
        <p:txBody>
          <a:bodyPr vert="horz" wrap="square" lIns="0" tIns="12700" rIns="0" bIns="0" rtlCol="0">
            <a:spAutoFit/>
          </a:bodyPr>
          <a:lstStyle/>
          <a:p>
            <a:pPr marL="12700">
              <a:lnSpc>
                <a:spcPct val="100000"/>
              </a:lnSpc>
              <a:spcBef>
                <a:spcPts val="100"/>
              </a:spcBef>
            </a:pPr>
            <a:r>
              <a:rPr sz="2400" b="1" spc="-60" dirty="0">
                <a:solidFill>
                  <a:srgbClr val="CF451F"/>
                </a:solidFill>
                <a:latin typeface="Tahoma"/>
                <a:cs typeface="Tahoma"/>
              </a:rPr>
              <a:t>Below</a:t>
            </a:r>
            <a:r>
              <a:rPr sz="2400" b="1" dirty="0">
                <a:solidFill>
                  <a:srgbClr val="CF451F"/>
                </a:solidFill>
                <a:latin typeface="Tahoma"/>
                <a:cs typeface="Tahoma"/>
              </a:rPr>
              <a:t> </a:t>
            </a:r>
            <a:r>
              <a:rPr sz="2400" b="1" spc="-15" dirty="0">
                <a:solidFill>
                  <a:srgbClr val="CF451F"/>
                </a:solidFill>
                <a:latin typeface="Tahoma"/>
                <a:cs typeface="Tahoma"/>
              </a:rPr>
              <a:t>is</a:t>
            </a:r>
            <a:r>
              <a:rPr sz="2400" b="1" spc="30" dirty="0">
                <a:solidFill>
                  <a:srgbClr val="CF451F"/>
                </a:solidFill>
                <a:latin typeface="Tahoma"/>
                <a:cs typeface="Tahoma"/>
              </a:rPr>
              <a:t> </a:t>
            </a:r>
            <a:r>
              <a:rPr sz="2400" b="1" spc="80" dirty="0">
                <a:solidFill>
                  <a:srgbClr val="CF451F"/>
                </a:solidFill>
                <a:latin typeface="Tahoma"/>
                <a:cs typeface="Tahoma"/>
              </a:rPr>
              <a:t>a</a:t>
            </a:r>
            <a:r>
              <a:rPr sz="2400" b="1" spc="20" dirty="0">
                <a:solidFill>
                  <a:srgbClr val="CF451F"/>
                </a:solidFill>
                <a:latin typeface="Tahoma"/>
                <a:cs typeface="Tahoma"/>
              </a:rPr>
              <a:t> </a:t>
            </a:r>
            <a:r>
              <a:rPr sz="2400" b="1" spc="-20" dirty="0">
                <a:solidFill>
                  <a:srgbClr val="CF451F"/>
                </a:solidFill>
                <a:latin typeface="Tahoma"/>
                <a:cs typeface="Tahoma"/>
              </a:rPr>
              <a:t>sampling</a:t>
            </a:r>
            <a:r>
              <a:rPr sz="2400" b="1" spc="30" dirty="0">
                <a:solidFill>
                  <a:srgbClr val="CF451F"/>
                </a:solidFill>
                <a:latin typeface="Tahoma"/>
                <a:cs typeface="Tahoma"/>
              </a:rPr>
              <a:t> </a:t>
            </a:r>
            <a:r>
              <a:rPr sz="2400" b="1" spc="55" dirty="0">
                <a:solidFill>
                  <a:srgbClr val="CF451F"/>
                </a:solidFill>
                <a:latin typeface="Tahoma"/>
                <a:cs typeface="Tahoma"/>
              </a:rPr>
              <a:t>of</a:t>
            </a:r>
            <a:r>
              <a:rPr sz="2400" b="1" spc="25" dirty="0">
                <a:solidFill>
                  <a:srgbClr val="CF451F"/>
                </a:solidFill>
                <a:latin typeface="Tahoma"/>
                <a:cs typeface="Tahoma"/>
              </a:rPr>
              <a:t> </a:t>
            </a:r>
            <a:r>
              <a:rPr sz="2400" b="1" spc="-5" dirty="0">
                <a:solidFill>
                  <a:srgbClr val="CF451F"/>
                </a:solidFill>
                <a:latin typeface="Tahoma"/>
                <a:cs typeface="Tahoma"/>
              </a:rPr>
              <a:t>websites</a:t>
            </a:r>
            <a:r>
              <a:rPr sz="2400" b="1" spc="25" dirty="0">
                <a:solidFill>
                  <a:srgbClr val="CF451F"/>
                </a:solidFill>
                <a:latin typeface="Tahoma"/>
                <a:cs typeface="Tahoma"/>
              </a:rPr>
              <a:t> </a:t>
            </a:r>
            <a:r>
              <a:rPr sz="2400" b="1" spc="-45" dirty="0">
                <a:solidFill>
                  <a:srgbClr val="CF451F"/>
                </a:solidFill>
                <a:latin typeface="Tahoma"/>
                <a:cs typeface="Tahoma"/>
              </a:rPr>
              <a:t>where</a:t>
            </a:r>
            <a:r>
              <a:rPr sz="2400" b="1" spc="10" dirty="0">
                <a:solidFill>
                  <a:srgbClr val="CF451F"/>
                </a:solidFill>
                <a:latin typeface="Tahoma"/>
                <a:cs typeface="Tahoma"/>
              </a:rPr>
              <a:t> </a:t>
            </a:r>
            <a:r>
              <a:rPr sz="2400" b="1" spc="-10" dirty="0">
                <a:solidFill>
                  <a:srgbClr val="CF451F"/>
                </a:solidFill>
                <a:latin typeface="Tahoma"/>
                <a:cs typeface="Tahoma"/>
              </a:rPr>
              <a:t>you</a:t>
            </a:r>
            <a:r>
              <a:rPr sz="2400" b="1" spc="10" dirty="0">
                <a:solidFill>
                  <a:srgbClr val="CF451F"/>
                </a:solidFill>
                <a:latin typeface="Tahoma"/>
                <a:cs typeface="Tahoma"/>
              </a:rPr>
              <a:t> </a:t>
            </a:r>
            <a:r>
              <a:rPr sz="2400" b="1" spc="45" dirty="0">
                <a:solidFill>
                  <a:srgbClr val="CF451F"/>
                </a:solidFill>
                <a:latin typeface="Tahoma"/>
                <a:cs typeface="Tahoma"/>
              </a:rPr>
              <a:t>may</a:t>
            </a:r>
            <a:r>
              <a:rPr sz="2400" b="1" spc="30" dirty="0">
                <a:solidFill>
                  <a:srgbClr val="CF451F"/>
                </a:solidFill>
                <a:latin typeface="Tahoma"/>
                <a:cs typeface="Tahoma"/>
              </a:rPr>
              <a:t> </a:t>
            </a:r>
            <a:r>
              <a:rPr sz="2400" b="1" spc="-25" dirty="0">
                <a:solidFill>
                  <a:srgbClr val="CF451F"/>
                </a:solidFill>
                <a:latin typeface="Tahoma"/>
                <a:cs typeface="Tahoma"/>
              </a:rPr>
              <a:t>find</a:t>
            </a:r>
            <a:r>
              <a:rPr sz="2400" b="1" spc="35" dirty="0">
                <a:solidFill>
                  <a:srgbClr val="CF451F"/>
                </a:solidFill>
                <a:latin typeface="Tahoma"/>
                <a:cs typeface="Tahoma"/>
              </a:rPr>
              <a:t> </a:t>
            </a:r>
            <a:r>
              <a:rPr sz="2400" b="1" spc="30" dirty="0">
                <a:solidFill>
                  <a:srgbClr val="CF451F"/>
                </a:solidFill>
                <a:latin typeface="Tahoma"/>
                <a:cs typeface="Tahoma"/>
              </a:rPr>
              <a:t>apartments</a:t>
            </a:r>
            <a:endParaRPr sz="2400" dirty="0">
              <a:latin typeface="Tahoma"/>
              <a:cs typeface="Tahoma"/>
            </a:endParaRPr>
          </a:p>
        </p:txBody>
      </p:sp>
      <p:sp>
        <p:nvSpPr>
          <p:cNvPr id="7" name="object 7"/>
          <p:cNvSpPr txBox="1"/>
          <p:nvPr/>
        </p:nvSpPr>
        <p:spPr>
          <a:xfrm>
            <a:off x="908098" y="5193140"/>
            <a:ext cx="10462260" cy="574040"/>
          </a:xfrm>
          <a:prstGeom prst="rect">
            <a:avLst/>
          </a:prstGeom>
        </p:spPr>
        <p:txBody>
          <a:bodyPr vert="horz" wrap="square" lIns="0" tIns="12700" rIns="0" bIns="0" rtlCol="0">
            <a:spAutoFit/>
          </a:bodyPr>
          <a:lstStyle/>
          <a:p>
            <a:pPr marL="12700" marR="5080">
              <a:lnSpc>
                <a:spcPct val="100000"/>
              </a:lnSpc>
              <a:spcBef>
                <a:spcPts val="100"/>
              </a:spcBef>
            </a:pPr>
            <a:r>
              <a:rPr sz="1800" spc="-10" dirty="0">
                <a:latin typeface="Calibri"/>
                <a:cs typeface="Calibri"/>
              </a:rPr>
              <a:t>Note:</a:t>
            </a:r>
            <a:r>
              <a:rPr sz="1800" spc="15" dirty="0">
                <a:latin typeface="Calibri"/>
                <a:cs typeface="Calibri"/>
              </a:rPr>
              <a:t> </a:t>
            </a:r>
            <a:r>
              <a:rPr sz="1800" spc="-20" dirty="0">
                <a:latin typeface="Calibri"/>
                <a:cs typeface="Calibri"/>
              </a:rPr>
              <a:t>Weill</a:t>
            </a:r>
            <a:r>
              <a:rPr sz="1800" spc="30" dirty="0">
                <a:latin typeface="Calibri"/>
                <a:cs typeface="Calibri"/>
              </a:rPr>
              <a:t> </a:t>
            </a:r>
            <a:r>
              <a:rPr sz="1800" spc="-5" dirty="0">
                <a:latin typeface="Calibri"/>
                <a:cs typeface="Calibri"/>
              </a:rPr>
              <a:t>Cornell</a:t>
            </a:r>
            <a:r>
              <a:rPr sz="1800" spc="30" dirty="0">
                <a:latin typeface="Calibri"/>
                <a:cs typeface="Calibri"/>
              </a:rPr>
              <a:t> </a:t>
            </a:r>
            <a:r>
              <a:rPr sz="1800" spc="-5" dirty="0">
                <a:latin typeface="Calibri"/>
                <a:cs typeface="Calibri"/>
              </a:rPr>
              <a:t>Medicine</a:t>
            </a:r>
            <a:r>
              <a:rPr sz="1800" spc="30" dirty="0">
                <a:latin typeface="Calibri"/>
                <a:cs typeface="Calibri"/>
              </a:rPr>
              <a:t> </a:t>
            </a:r>
            <a:r>
              <a:rPr sz="1800" spc="-5" dirty="0">
                <a:latin typeface="Calibri"/>
                <a:cs typeface="Calibri"/>
              </a:rPr>
              <a:t>does</a:t>
            </a:r>
            <a:r>
              <a:rPr sz="1800" spc="15" dirty="0">
                <a:latin typeface="Calibri"/>
                <a:cs typeface="Calibri"/>
              </a:rPr>
              <a:t> </a:t>
            </a:r>
            <a:r>
              <a:rPr sz="1800" spc="-5" dirty="0">
                <a:latin typeface="Calibri"/>
                <a:cs typeface="Calibri"/>
              </a:rPr>
              <a:t>not</a:t>
            </a:r>
            <a:r>
              <a:rPr sz="1800" dirty="0">
                <a:latin typeface="Calibri"/>
                <a:cs typeface="Calibri"/>
              </a:rPr>
              <a:t> </a:t>
            </a:r>
            <a:r>
              <a:rPr sz="1800" spc="-10" dirty="0">
                <a:latin typeface="Calibri"/>
                <a:cs typeface="Calibri"/>
              </a:rPr>
              <a:t>endorse</a:t>
            </a:r>
            <a:r>
              <a:rPr sz="1800" spc="25" dirty="0">
                <a:latin typeface="Calibri"/>
                <a:cs typeface="Calibri"/>
              </a:rPr>
              <a:t> </a:t>
            </a:r>
            <a:r>
              <a:rPr sz="1800" spc="-15" dirty="0">
                <a:latin typeface="Calibri"/>
                <a:cs typeface="Calibri"/>
              </a:rPr>
              <a:t>any</a:t>
            </a:r>
            <a:r>
              <a:rPr sz="1800" spc="10" dirty="0">
                <a:latin typeface="Calibri"/>
                <a:cs typeface="Calibri"/>
              </a:rPr>
              <a:t> </a:t>
            </a:r>
            <a:r>
              <a:rPr sz="1800" spc="-5" dirty="0">
                <a:latin typeface="Calibri"/>
                <a:cs typeface="Calibri"/>
              </a:rPr>
              <a:t>of</a:t>
            </a:r>
            <a:r>
              <a:rPr sz="1800" spc="20" dirty="0">
                <a:latin typeface="Calibri"/>
                <a:cs typeface="Calibri"/>
              </a:rPr>
              <a:t> </a:t>
            </a:r>
            <a:r>
              <a:rPr sz="1800" spc="-5" dirty="0">
                <a:latin typeface="Calibri"/>
                <a:cs typeface="Calibri"/>
              </a:rPr>
              <a:t>these</a:t>
            </a:r>
            <a:r>
              <a:rPr sz="1800" spc="15" dirty="0">
                <a:latin typeface="Calibri"/>
                <a:cs typeface="Calibri"/>
              </a:rPr>
              <a:t> </a:t>
            </a:r>
            <a:r>
              <a:rPr sz="1800" spc="-10" dirty="0">
                <a:latin typeface="Calibri"/>
                <a:cs typeface="Calibri"/>
              </a:rPr>
              <a:t>sites</a:t>
            </a:r>
            <a:r>
              <a:rPr sz="1800" dirty="0">
                <a:latin typeface="Calibri"/>
                <a:cs typeface="Calibri"/>
              </a:rPr>
              <a:t> </a:t>
            </a:r>
            <a:r>
              <a:rPr sz="1800" spc="-5" dirty="0">
                <a:latin typeface="Calibri"/>
                <a:cs typeface="Calibri"/>
              </a:rPr>
              <a:t>or</a:t>
            </a:r>
            <a:r>
              <a:rPr sz="1800" spc="10" dirty="0">
                <a:latin typeface="Calibri"/>
                <a:cs typeface="Calibri"/>
              </a:rPr>
              <a:t> </a:t>
            </a:r>
            <a:r>
              <a:rPr sz="1800" spc="-5" dirty="0">
                <a:latin typeface="Calibri"/>
                <a:cs typeface="Calibri"/>
              </a:rPr>
              <a:t>the</a:t>
            </a:r>
            <a:r>
              <a:rPr sz="1800" spc="25" dirty="0">
                <a:latin typeface="Calibri"/>
                <a:cs typeface="Calibri"/>
              </a:rPr>
              <a:t> </a:t>
            </a:r>
            <a:r>
              <a:rPr sz="1800" spc="-15" dirty="0">
                <a:latin typeface="Calibri"/>
                <a:cs typeface="Calibri"/>
              </a:rPr>
              <a:t>content</a:t>
            </a:r>
            <a:r>
              <a:rPr sz="1800" dirty="0">
                <a:latin typeface="Calibri"/>
                <a:cs typeface="Calibri"/>
              </a:rPr>
              <a:t> </a:t>
            </a:r>
            <a:r>
              <a:rPr sz="1800" spc="-10" dirty="0">
                <a:latin typeface="Calibri"/>
                <a:cs typeface="Calibri"/>
              </a:rPr>
              <a:t>contained</a:t>
            </a:r>
            <a:r>
              <a:rPr sz="1800" spc="35" dirty="0">
                <a:latin typeface="Calibri"/>
                <a:cs typeface="Calibri"/>
              </a:rPr>
              <a:t> </a:t>
            </a:r>
            <a:r>
              <a:rPr sz="1800" spc="-5" dirty="0">
                <a:latin typeface="Calibri"/>
                <a:cs typeface="Calibri"/>
              </a:rPr>
              <a:t>on</a:t>
            </a:r>
            <a:r>
              <a:rPr sz="1800" spc="20" dirty="0">
                <a:latin typeface="Calibri"/>
                <a:cs typeface="Calibri"/>
              </a:rPr>
              <a:t> </a:t>
            </a:r>
            <a:r>
              <a:rPr sz="1800" spc="-5" dirty="0">
                <a:latin typeface="Calibri"/>
                <a:cs typeface="Calibri"/>
              </a:rPr>
              <a:t>them. They</a:t>
            </a:r>
            <a:r>
              <a:rPr sz="1800" spc="20" dirty="0">
                <a:latin typeface="Calibri"/>
                <a:cs typeface="Calibri"/>
              </a:rPr>
              <a:t> </a:t>
            </a:r>
            <a:r>
              <a:rPr sz="1800" spc="-10" dirty="0">
                <a:latin typeface="Calibri"/>
                <a:cs typeface="Calibri"/>
              </a:rPr>
              <a:t>are</a:t>
            </a:r>
            <a:r>
              <a:rPr sz="1800" spc="15" dirty="0">
                <a:latin typeface="Calibri"/>
                <a:cs typeface="Calibri"/>
              </a:rPr>
              <a:t> </a:t>
            </a:r>
            <a:r>
              <a:rPr sz="1800" spc="-15" dirty="0">
                <a:latin typeface="Calibri"/>
                <a:cs typeface="Calibri"/>
              </a:rPr>
              <a:t>for </a:t>
            </a:r>
            <a:r>
              <a:rPr sz="1800" spc="-395" dirty="0">
                <a:latin typeface="Calibri"/>
                <a:cs typeface="Calibri"/>
              </a:rPr>
              <a:t> </a:t>
            </a:r>
            <a:r>
              <a:rPr sz="1800" spc="-10" dirty="0">
                <a:latin typeface="Calibri"/>
                <a:cs typeface="Calibri"/>
              </a:rPr>
              <a:t>informational</a:t>
            </a:r>
            <a:r>
              <a:rPr sz="1800" dirty="0">
                <a:latin typeface="Calibri"/>
                <a:cs typeface="Calibri"/>
              </a:rPr>
              <a:t> </a:t>
            </a:r>
            <a:r>
              <a:rPr sz="1800" spc="-5" dirty="0">
                <a:latin typeface="Calibri"/>
                <a:cs typeface="Calibri"/>
              </a:rPr>
              <a:t>purposes</a:t>
            </a:r>
            <a:r>
              <a:rPr sz="1800" spc="5" dirty="0">
                <a:latin typeface="Calibri"/>
                <a:cs typeface="Calibri"/>
              </a:rPr>
              <a:t> </a:t>
            </a:r>
            <a:r>
              <a:rPr sz="1800" spc="-30" dirty="0">
                <a:latin typeface="Calibri"/>
                <a:cs typeface="Calibri"/>
              </a:rPr>
              <a:t>only.</a:t>
            </a:r>
            <a:endParaRPr sz="1800" dirty="0">
              <a:latin typeface="Calibri"/>
              <a:cs typeface="Calibri"/>
            </a:endParaRPr>
          </a:p>
        </p:txBody>
      </p:sp>
      <p:sp>
        <p:nvSpPr>
          <p:cNvPr id="8" name="object 8"/>
          <p:cNvSpPr txBox="1">
            <a:spLocks noGrp="1"/>
          </p:cNvSpPr>
          <p:nvPr>
            <p:ph type="title"/>
          </p:nvPr>
        </p:nvSpPr>
        <p:spPr>
          <a:xfrm>
            <a:off x="3787265" y="257464"/>
            <a:ext cx="4615180" cy="452120"/>
          </a:xfrm>
          <a:prstGeom prst="rect">
            <a:avLst/>
          </a:prstGeom>
        </p:spPr>
        <p:txBody>
          <a:bodyPr vert="horz" wrap="square" lIns="0" tIns="12065" rIns="0" bIns="0" rtlCol="0">
            <a:spAutoFit/>
          </a:bodyPr>
          <a:lstStyle/>
          <a:p>
            <a:pPr marL="12700">
              <a:lnSpc>
                <a:spcPct val="100000"/>
              </a:lnSpc>
              <a:spcBef>
                <a:spcPts val="95"/>
              </a:spcBef>
            </a:pPr>
            <a:r>
              <a:rPr spc="-60" dirty="0"/>
              <a:t>Non-Weill</a:t>
            </a:r>
            <a:r>
              <a:rPr spc="50" dirty="0"/>
              <a:t> </a:t>
            </a:r>
            <a:r>
              <a:rPr spc="-25" dirty="0"/>
              <a:t>Cornell</a:t>
            </a:r>
            <a:r>
              <a:rPr spc="30" dirty="0"/>
              <a:t> </a:t>
            </a:r>
            <a:r>
              <a:rPr spc="-60" dirty="0"/>
              <a:t>Housing</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74946" y="257464"/>
            <a:ext cx="3641090" cy="452120"/>
          </a:xfrm>
          <a:prstGeom prst="rect">
            <a:avLst/>
          </a:prstGeom>
        </p:spPr>
        <p:txBody>
          <a:bodyPr vert="horz" wrap="square" lIns="0" tIns="12065" rIns="0" bIns="0" rtlCol="0">
            <a:spAutoFit/>
          </a:bodyPr>
          <a:lstStyle/>
          <a:p>
            <a:pPr marL="12700">
              <a:lnSpc>
                <a:spcPct val="100000"/>
              </a:lnSpc>
              <a:spcBef>
                <a:spcPts val="95"/>
              </a:spcBef>
            </a:pPr>
            <a:r>
              <a:rPr spc="30" dirty="0"/>
              <a:t>Short-Term</a:t>
            </a:r>
            <a:r>
              <a:rPr spc="-5" dirty="0"/>
              <a:t> </a:t>
            </a:r>
            <a:r>
              <a:rPr spc="-60" dirty="0"/>
              <a:t>Housing</a:t>
            </a:r>
          </a:p>
        </p:txBody>
      </p:sp>
      <p:pic>
        <p:nvPicPr>
          <p:cNvPr id="3" name="object 3"/>
          <p:cNvPicPr/>
          <p:nvPr/>
        </p:nvPicPr>
        <p:blipFill>
          <a:blip r:embed="rId2" cstate="print"/>
          <a:stretch>
            <a:fillRect/>
          </a:stretch>
        </p:blipFill>
        <p:spPr>
          <a:xfrm>
            <a:off x="9982200" y="6269735"/>
            <a:ext cx="2066543" cy="423671"/>
          </a:xfrm>
          <a:prstGeom prst="rect">
            <a:avLst/>
          </a:prstGeom>
        </p:spPr>
      </p:pic>
      <p:sp>
        <p:nvSpPr>
          <p:cNvPr id="4" name="object 4"/>
          <p:cNvSpPr txBox="1"/>
          <p:nvPr/>
        </p:nvSpPr>
        <p:spPr>
          <a:xfrm>
            <a:off x="2945392" y="938600"/>
            <a:ext cx="6732008" cy="321242"/>
          </a:xfrm>
          <a:prstGeom prst="rect">
            <a:avLst/>
          </a:prstGeom>
        </p:spPr>
        <p:txBody>
          <a:bodyPr vert="horz" wrap="square" lIns="0" tIns="13335" rIns="0" bIns="0" rtlCol="0">
            <a:spAutoFit/>
          </a:bodyPr>
          <a:lstStyle/>
          <a:p>
            <a:pPr marL="12700" marR="5080" indent="-635">
              <a:lnSpc>
                <a:spcPct val="100000"/>
              </a:lnSpc>
              <a:spcBef>
                <a:spcPts val="105"/>
              </a:spcBef>
            </a:pPr>
            <a:r>
              <a:rPr lang="en-US" sz="2000" b="1" spc="-15" dirty="0">
                <a:solidFill>
                  <a:srgbClr val="CF451F"/>
                </a:solidFill>
                <a:latin typeface="Tahoma" panose="020B0604030504040204" pitchFamily="34" charset="0"/>
                <a:ea typeface="Tahoma" panose="020B0604030504040204" pitchFamily="34" charset="0"/>
                <a:cs typeface="Tahoma" panose="020B0604030504040204" pitchFamily="34" charset="0"/>
              </a:rPr>
              <a:t>Information on Short-Term Housing and Subletting</a:t>
            </a:r>
            <a:endParaRPr sz="2000" dirty="0">
              <a:latin typeface="Tahoma" panose="020B0604030504040204" pitchFamily="34" charset="0"/>
              <a:ea typeface="Tahoma" panose="020B0604030504040204" pitchFamily="34" charset="0"/>
              <a:cs typeface="Tahoma" panose="020B0604030504040204" pitchFamily="34" charset="0"/>
            </a:endParaRPr>
          </a:p>
        </p:txBody>
      </p:sp>
      <p:sp>
        <p:nvSpPr>
          <p:cNvPr id="5" name="object 5"/>
          <p:cNvSpPr txBox="1"/>
          <p:nvPr/>
        </p:nvSpPr>
        <p:spPr>
          <a:xfrm>
            <a:off x="975995" y="1828800"/>
            <a:ext cx="4967605" cy="4911601"/>
          </a:xfrm>
          <a:prstGeom prst="rect">
            <a:avLst/>
          </a:prstGeom>
        </p:spPr>
        <p:txBody>
          <a:bodyPr vert="horz" wrap="square" lIns="0" tIns="12700" rIns="0" bIns="0" rtlCol="0">
            <a:spAutoFit/>
          </a:bodyPr>
          <a:lstStyle/>
          <a:p>
            <a:pPr marL="12700">
              <a:lnSpc>
                <a:spcPct val="100000"/>
              </a:lnSpc>
              <a:spcBef>
                <a:spcPts val="100"/>
              </a:spcBef>
            </a:pPr>
            <a:r>
              <a:rPr sz="2000" b="1" spc="20" dirty="0">
                <a:solidFill>
                  <a:srgbClr val="A10714"/>
                </a:solidFill>
                <a:latin typeface="Tahoma" panose="020B0604030504040204" pitchFamily="34" charset="0"/>
                <a:ea typeface="Tahoma" panose="020B0604030504040204" pitchFamily="34" charset="0"/>
                <a:cs typeface="Tahoma" panose="020B0604030504040204" pitchFamily="34" charset="0"/>
              </a:rPr>
              <a:t>Short-Term</a:t>
            </a:r>
            <a:r>
              <a:rPr sz="2000" b="1" spc="-35" dirty="0">
                <a:solidFill>
                  <a:srgbClr val="A10714"/>
                </a:solidFill>
                <a:latin typeface="Tahoma" panose="020B0604030504040204" pitchFamily="34" charset="0"/>
                <a:ea typeface="Tahoma" panose="020B0604030504040204" pitchFamily="34" charset="0"/>
                <a:cs typeface="Tahoma" panose="020B0604030504040204" pitchFamily="34" charset="0"/>
              </a:rPr>
              <a:t> </a:t>
            </a:r>
            <a:r>
              <a:rPr sz="2000" b="1" spc="-40" dirty="0">
                <a:solidFill>
                  <a:srgbClr val="A10714"/>
                </a:solidFill>
                <a:latin typeface="Tahoma" panose="020B0604030504040204" pitchFamily="34" charset="0"/>
                <a:ea typeface="Tahoma" panose="020B0604030504040204" pitchFamily="34" charset="0"/>
                <a:cs typeface="Tahoma" panose="020B0604030504040204" pitchFamily="34" charset="0"/>
              </a:rPr>
              <a:t>Housing</a:t>
            </a:r>
            <a:endParaRPr sz="2000" dirty="0">
              <a:latin typeface="Tahoma" panose="020B0604030504040204" pitchFamily="34" charset="0"/>
              <a:ea typeface="Tahoma" panose="020B0604030504040204" pitchFamily="34" charset="0"/>
              <a:cs typeface="Tahoma" panose="020B0604030504040204" pitchFamily="34" charset="0"/>
            </a:endParaRPr>
          </a:p>
          <a:p>
            <a:pPr marL="12065" marR="97790">
              <a:lnSpc>
                <a:spcPct val="100000"/>
              </a:lnSpc>
              <a:tabLst>
                <a:tab pos="299085" algn="l"/>
                <a:tab pos="299720" algn="l"/>
              </a:tabLst>
            </a:pPr>
            <a:endParaRPr lang="en-US" sz="2000" spc="105" dirty="0">
              <a:latin typeface="Tahoma" panose="020B0604030504040204" pitchFamily="34" charset="0"/>
              <a:ea typeface="Tahoma" panose="020B0604030504040204" pitchFamily="34" charset="0"/>
              <a:cs typeface="Tahoma" panose="020B0604030504040204" pitchFamily="34" charset="0"/>
            </a:endParaRPr>
          </a:p>
          <a:p>
            <a:pPr marL="12065" marR="97790">
              <a:lnSpc>
                <a:spcPct val="100000"/>
              </a:lnSpc>
              <a:tabLst>
                <a:tab pos="299085" algn="l"/>
                <a:tab pos="299720" algn="l"/>
              </a:tabLst>
            </a:pPr>
            <a:r>
              <a:rPr sz="2000" spc="105" dirty="0">
                <a:latin typeface="Tahoma" panose="020B0604030504040204" pitchFamily="34" charset="0"/>
                <a:ea typeface="Tahoma" panose="020B0604030504040204" pitchFamily="34" charset="0"/>
                <a:cs typeface="Tahoma" panose="020B0604030504040204" pitchFamily="34" charset="0"/>
              </a:rPr>
              <a:t>From</a:t>
            </a:r>
            <a:r>
              <a:rPr sz="2000" spc="5" dirty="0">
                <a:latin typeface="Tahoma" panose="020B0604030504040204" pitchFamily="34" charset="0"/>
                <a:ea typeface="Tahoma" panose="020B0604030504040204" pitchFamily="34" charset="0"/>
                <a:cs typeface="Tahoma" panose="020B0604030504040204" pitchFamily="34" charset="0"/>
              </a:rPr>
              <a:t> </a:t>
            </a:r>
            <a:r>
              <a:rPr sz="2000" spc="100" dirty="0">
                <a:latin typeface="Tahoma" panose="020B0604030504040204" pitchFamily="34" charset="0"/>
                <a:ea typeface="Tahoma" panose="020B0604030504040204" pitchFamily="34" charset="0"/>
                <a:cs typeface="Tahoma" panose="020B0604030504040204" pitchFamily="34" charset="0"/>
              </a:rPr>
              <a:t>providers</a:t>
            </a:r>
            <a:r>
              <a:rPr sz="2000" spc="50" dirty="0">
                <a:latin typeface="Tahoma" panose="020B0604030504040204" pitchFamily="34" charset="0"/>
                <a:ea typeface="Tahoma" panose="020B0604030504040204" pitchFamily="34" charset="0"/>
                <a:cs typeface="Tahoma" panose="020B0604030504040204" pitchFamily="34" charset="0"/>
              </a:rPr>
              <a:t> </a:t>
            </a:r>
            <a:r>
              <a:rPr sz="2000" spc="150" dirty="0">
                <a:latin typeface="Tahoma" panose="020B0604030504040204" pitchFamily="34" charset="0"/>
                <a:ea typeface="Tahoma" panose="020B0604030504040204" pitchFamily="34" charset="0"/>
                <a:cs typeface="Tahoma" panose="020B0604030504040204" pitchFamily="34" charset="0"/>
              </a:rPr>
              <a:t>that</a:t>
            </a:r>
            <a:r>
              <a:rPr sz="2000" spc="5" dirty="0">
                <a:latin typeface="Tahoma" panose="020B0604030504040204" pitchFamily="34" charset="0"/>
                <a:ea typeface="Tahoma" panose="020B0604030504040204" pitchFamily="34" charset="0"/>
                <a:cs typeface="Tahoma" panose="020B0604030504040204" pitchFamily="34" charset="0"/>
              </a:rPr>
              <a:t> </a:t>
            </a:r>
            <a:r>
              <a:rPr sz="2000" spc="105" dirty="0">
                <a:latin typeface="Tahoma" panose="020B0604030504040204" pitchFamily="34" charset="0"/>
                <a:ea typeface="Tahoma" panose="020B0604030504040204" pitchFamily="34" charset="0"/>
                <a:cs typeface="Tahoma" panose="020B0604030504040204" pitchFamily="34" charset="0"/>
              </a:rPr>
              <a:t>manage</a:t>
            </a:r>
            <a:r>
              <a:rPr sz="2000" spc="10" dirty="0">
                <a:latin typeface="Tahoma" panose="020B0604030504040204" pitchFamily="34" charset="0"/>
                <a:ea typeface="Tahoma" panose="020B0604030504040204" pitchFamily="34" charset="0"/>
                <a:cs typeface="Tahoma" panose="020B0604030504040204" pitchFamily="34" charset="0"/>
              </a:rPr>
              <a:t> </a:t>
            </a:r>
            <a:r>
              <a:rPr sz="2000" spc="60" dirty="0">
                <a:latin typeface="Tahoma" panose="020B0604030504040204" pitchFamily="34" charset="0"/>
                <a:ea typeface="Tahoma" panose="020B0604030504040204" pitchFamily="34" charset="0"/>
                <a:cs typeface="Tahoma" panose="020B0604030504040204" pitchFamily="34" charset="0"/>
              </a:rPr>
              <a:t>buildings</a:t>
            </a:r>
            <a:r>
              <a:rPr sz="2000" spc="30" dirty="0">
                <a:latin typeface="Tahoma" panose="020B0604030504040204" pitchFamily="34" charset="0"/>
                <a:ea typeface="Tahoma" panose="020B0604030504040204" pitchFamily="34" charset="0"/>
                <a:cs typeface="Tahoma" panose="020B0604030504040204" pitchFamily="34" charset="0"/>
              </a:rPr>
              <a:t> </a:t>
            </a:r>
            <a:r>
              <a:rPr sz="2000" spc="130" dirty="0">
                <a:latin typeface="Tahoma" panose="020B0604030504040204" pitchFamily="34" charset="0"/>
                <a:ea typeface="Tahoma" panose="020B0604030504040204" pitchFamily="34" charset="0"/>
                <a:cs typeface="Tahoma" panose="020B0604030504040204" pitchFamily="34" charset="0"/>
              </a:rPr>
              <a:t>or</a:t>
            </a:r>
            <a:r>
              <a:rPr lang="en-US" sz="2000" spc="130" dirty="0">
                <a:latin typeface="Tahoma" panose="020B0604030504040204" pitchFamily="34" charset="0"/>
                <a:ea typeface="Tahoma" panose="020B0604030504040204" pitchFamily="34" charset="0"/>
                <a:cs typeface="Tahoma" panose="020B0604030504040204" pitchFamily="34" charset="0"/>
              </a:rPr>
              <a:t> </a:t>
            </a:r>
            <a:r>
              <a:rPr sz="2000" spc="110" dirty="0">
                <a:latin typeface="Tahoma" panose="020B0604030504040204" pitchFamily="34" charset="0"/>
                <a:ea typeface="Tahoma" panose="020B0604030504040204" pitchFamily="34" charset="0"/>
                <a:cs typeface="Tahoma" panose="020B0604030504040204" pitchFamily="34" charset="0"/>
              </a:rPr>
              <a:t>networks</a:t>
            </a:r>
            <a:r>
              <a:rPr sz="2000" spc="20" dirty="0">
                <a:latin typeface="Tahoma" panose="020B0604030504040204" pitchFamily="34" charset="0"/>
                <a:ea typeface="Tahoma" panose="020B0604030504040204" pitchFamily="34" charset="0"/>
                <a:cs typeface="Tahoma" panose="020B0604030504040204" pitchFamily="34" charset="0"/>
              </a:rPr>
              <a:t> </a:t>
            </a:r>
            <a:r>
              <a:rPr sz="2000" spc="155" dirty="0">
                <a:latin typeface="Tahoma" panose="020B0604030504040204" pitchFamily="34" charset="0"/>
                <a:ea typeface="Tahoma" panose="020B0604030504040204" pitchFamily="34" charset="0"/>
                <a:cs typeface="Tahoma" panose="020B0604030504040204" pitchFamily="34" charset="0"/>
              </a:rPr>
              <a:t>of</a:t>
            </a:r>
            <a:r>
              <a:rPr sz="2000" spc="-5" dirty="0">
                <a:latin typeface="Tahoma" panose="020B0604030504040204" pitchFamily="34" charset="0"/>
                <a:ea typeface="Tahoma" panose="020B0604030504040204" pitchFamily="34" charset="0"/>
                <a:cs typeface="Tahoma" panose="020B0604030504040204" pitchFamily="34" charset="0"/>
              </a:rPr>
              <a:t> </a:t>
            </a:r>
            <a:r>
              <a:rPr sz="2000" spc="85" dirty="0">
                <a:latin typeface="Tahoma" panose="020B0604030504040204" pitchFamily="34" charset="0"/>
                <a:ea typeface="Tahoma" panose="020B0604030504040204" pitchFamily="34" charset="0"/>
                <a:cs typeface="Tahoma" panose="020B0604030504040204" pitchFamily="34" charset="0"/>
              </a:rPr>
              <a:t>furnished</a:t>
            </a:r>
            <a:r>
              <a:rPr sz="2000" spc="45" dirty="0">
                <a:latin typeface="Tahoma" panose="020B0604030504040204" pitchFamily="34" charset="0"/>
                <a:ea typeface="Tahoma" panose="020B0604030504040204" pitchFamily="34" charset="0"/>
                <a:cs typeface="Tahoma" panose="020B0604030504040204" pitchFamily="34" charset="0"/>
              </a:rPr>
              <a:t> </a:t>
            </a:r>
            <a:r>
              <a:rPr sz="2000" spc="130" dirty="0">
                <a:latin typeface="Tahoma" panose="020B0604030504040204" pitchFamily="34" charset="0"/>
                <a:ea typeface="Tahoma" panose="020B0604030504040204" pitchFamily="34" charset="0"/>
                <a:cs typeface="Tahoma" panose="020B0604030504040204" pitchFamily="34" charset="0"/>
              </a:rPr>
              <a:t>apartments</a:t>
            </a:r>
            <a:endParaRPr sz="2000" dirty="0">
              <a:latin typeface="Tahoma" panose="020B0604030504040204" pitchFamily="34" charset="0"/>
              <a:ea typeface="Tahoma" panose="020B0604030504040204" pitchFamily="34" charset="0"/>
              <a:cs typeface="Tahoma" panose="020B0604030504040204" pitchFamily="34" charset="0"/>
            </a:endParaRPr>
          </a:p>
          <a:p>
            <a:pPr marL="12700">
              <a:lnSpc>
                <a:spcPct val="100000"/>
              </a:lnSpc>
              <a:spcBef>
                <a:spcPts val="2160"/>
              </a:spcBef>
            </a:pPr>
            <a:r>
              <a:rPr sz="2000" b="1" dirty="0">
                <a:solidFill>
                  <a:srgbClr val="CF451F"/>
                </a:solidFill>
                <a:latin typeface="Tahoma" panose="020B0604030504040204" pitchFamily="34" charset="0"/>
                <a:ea typeface="Tahoma" panose="020B0604030504040204" pitchFamily="34" charset="0"/>
                <a:cs typeface="Tahoma" panose="020B0604030504040204" pitchFamily="34" charset="0"/>
              </a:rPr>
              <a:t>Providers</a:t>
            </a:r>
            <a:endParaRPr sz="2000" dirty="0">
              <a:latin typeface="Tahoma" panose="020B0604030504040204" pitchFamily="34" charset="0"/>
              <a:ea typeface="Tahoma" panose="020B0604030504040204" pitchFamily="34" charset="0"/>
              <a:cs typeface="Tahoma" panose="020B0604030504040204" pitchFamily="34" charset="0"/>
            </a:endParaRPr>
          </a:p>
          <a:p>
            <a:pPr marL="299085" marR="5080" indent="-287020">
              <a:lnSpc>
                <a:spcPct val="100000"/>
              </a:lnSpc>
              <a:buChar char="•"/>
              <a:tabLst>
                <a:tab pos="299085" algn="l"/>
                <a:tab pos="299720" algn="l"/>
              </a:tabLst>
            </a:pPr>
            <a:r>
              <a:rPr lang="en-US" sz="2000" spc="60" dirty="0">
                <a:latin typeface="Tahoma" panose="020B0604030504040204" pitchFamily="34" charset="0"/>
                <a:ea typeface="Tahoma" panose="020B0604030504040204" pitchFamily="34" charset="0"/>
                <a:cs typeface="Tahoma" panose="020B0604030504040204" pitchFamily="34" charset="0"/>
              </a:rPr>
              <a:t>(Partially) </a:t>
            </a:r>
            <a:r>
              <a:rPr sz="2000" spc="60" dirty="0">
                <a:latin typeface="Tahoma" panose="020B0604030504040204" pitchFamily="34" charset="0"/>
                <a:ea typeface="Tahoma" panose="020B0604030504040204" pitchFamily="34" charset="0"/>
                <a:cs typeface="Tahoma" panose="020B0604030504040204" pitchFamily="34" charset="0"/>
              </a:rPr>
              <a:t>Furnished</a:t>
            </a:r>
            <a:r>
              <a:rPr sz="2000" spc="25" dirty="0">
                <a:latin typeface="Tahoma" panose="020B0604030504040204" pitchFamily="34" charset="0"/>
                <a:ea typeface="Tahoma" panose="020B0604030504040204" pitchFamily="34" charset="0"/>
                <a:cs typeface="Tahoma" panose="020B0604030504040204" pitchFamily="34" charset="0"/>
              </a:rPr>
              <a:t> </a:t>
            </a:r>
            <a:r>
              <a:rPr sz="2000" spc="145" dirty="0">
                <a:latin typeface="Tahoma" panose="020B0604030504040204" pitchFamily="34" charset="0"/>
                <a:ea typeface="Tahoma" panose="020B0604030504040204" pitchFamily="34" charset="0"/>
                <a:cs typeface="Tahoma" panose="020B0604030504040204" pitchFamily="34" charset="0"/>
              </a:rPr>
              <a:t>short-term</a:t>
            </a:r>
            <a:r>
              <a:rPr sz="2000" spc="20" dirty="0">
                <a:latin typeface="Tahoma" panose="020B0604030504040204" pitchFamily="34" charset="0"/>
                <a:ea typeface="Tahoma" panose="020B0604030504040204" pitchFamily="34" charset="0"/>
                <a:cs typeface="Tahoma" panose="020B0604030504040204" pitchFamily="34" charset="0"/>
              </a:rPr>
              <a:t> </a:t>
            </a:r>
            <a:r>
              <a:rPr sz="2000" spc="120" dirty="0">
                <a:latin typeface="Tahoma" panose="020B0604030504040204" pitchFamily="34" charset="0"/>
                <a:ea typeface="Tahoma" panose="020B0604030504040204" pitchFamily="34" charset="0"/>
                <a:cs typeface="Tahoma" panose="020B0604030504040204" pitchFamily="34" charset="0"/>
              </a:rPr>
              <a:t>accommodations</a:t>
            </a:r>
            <a:r>
              <a:rPr sz="2000" spc="75" dirty="0">
                <a:latin typeface="Tahoma" panose="020B0604030504040204" pitchFamily="34" charset="0"/>
                <a:ea typeface="Tahoma" panose="020B0604030504040204" pitchFamily="34" charset="0"/>
                <a:cs typeface="Tahoma" panose="020B0604030504040204" pitchFamily="34" charset="0"/>
              </a:rPr>
              <a:t>:</a:t>
            </a:r>
            <a:endParaRPr sz="2000" dirty="0">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30"/>
              </a:spcBef>
              <a:buFont typeface="Arial"/>
              <a:buChar char="•"/>
            </a:pPr>
            <a:endParaRPr sz="800" dirty="0">
              <a:latin typeface="Tahoma" panose="020B0604030504040204" pitchFamily="34" charset="0"/>
              <a:ea typeface="Tahoma" panose="020B0604030504040204" pitchFamily="34" charset="0"/>
              <a:cs typeface="Tahoma" panose="020B0604030504040204" pitchFamily="34" charset="0"/>
            </a:endParaRPr>
          </a:p>
          <a:p>
            <a:pPr marL="12065">
              <a:buClr>
                <a:schemeClr val="tx1"/>
              </a:buClr>
              <a:buSzPct val="100000"/>
              <a:tabLst>
                <a:tab pos="93980" algn="l"/>
              </a:tabLst>
            </a:pPr>
            <a:r>
              <a:rPr lang="en-US" sz="2000" u="sng" spc="130" dirty="0">
                <a:solidFill>
                  <a:srgbClr val="0562C1"/>
                </a:solidFill>
                <a:uFill>
                  <a:solidFill>
                    <a:srgbClr val="0562C1"/>
                  </a:solidFill>
                </a:uFill>
                <a:latin typeface="Tahoma" panose="020B0604030504040204" pitchFamily="34" charset="0"/>
                <a:ea typeface="Tahoma" panose="020B0604030504040204" pitchFamily="34" charset="0"/>
                <a:cs typeface="Tahoma" panose="020B0604030504040204" pitchFamily="34" charset="0"/>
                <a:hlinkClick r:id="rId3"/>
              </a:rPr>
              <a:t>June Homes</a:t>
            </a:r>
            <a:endParaRPr lang="en-US" sz="2000" dirty="0">
              <a:latin typeface="Tahoma" panose="020B0604030504040204" pitchFamily="34" charset="0"/>
              <a:ea typeface="Tahoma" panose="020B0604030504040204" pitchFamily="34" charset="0"/>
              <a:cs typeface="Tahoma" panose="020B0604030504040204" pitchFamily="34" charset="0"/>
            </a:endParaRPr>
          </a:p>
          <a:p>
            <a:pPr marL="12065">
              <a:lnSpc>
                <a:spcPct val="100000"/>
              </a:lnSpc>
              <a:buClr>
                <a:schemeClr val="tx1"/>
              </a:buClr>
              <a:buSzPct val="100000"/>
              <a:tabLst>
                <a:tab pos="93980" algn="l"/>
              </a:tabLst>
            </a:pPr>
            <a:r>
              <a:rPr lang="en-US" sz="2000" u="sng" spc="110" dirty="0">
                <a:solidFill>
                  <a:srgbClr val="0562C1"/>
                </a:solidFill>
                <a:uFill>
                  <a:solidFill>
                    <a:srgbClr val="0562C1"/>
                  </a:solidFill>
                </a:uFill>
                <a:latin typeface="Tahoma" panose="020B0604030504040204" pitchFamily="34" charset="0"/>
                <a:ea typeface="Tahoma" panose="020B0604030504040204" pitchFamily="34" charset="0"/>
                <a:cs typeface="Tahoma" panose="020B0604030504040204" pitchFamily="34" charset="0"/>
                <a:hlinkClick r:id="rId4"/>
              </a:rPr>
              <a:t>Apartments</a:t>
            </a:r>
            <a:endParaRPr lang="en-US" sz="2000" u="sng" spc="110" dirty="0">
              <a:solidFill>
                <a:srgbClr val="0562C1"/>
              </a:solidFill>
              <a:uFill>
                <a:solidFill>
                  <a:srgbClr val="0562C1"/>
                </a:solidFill>
              </a:uFill>
              <a:latin typeface="Tahoma" panose="020B0604030504040204" pitchFamily="34" charset="0"/>
              <a:ea typeface="Tahoma" panose="020B0604030504040204" pitchFamily="34" charset="0"/>
              <a:cs typeface="Tahoma" panose="020B0604030504040204" pitchFamily="34" charset="0"/>
            </a:endParaRPr>
          </a:p>
          <a:p>
            <a:pPr marL="12065">
              <a:lnSpc>
                <a:spcPct val="100000"/>
              </a:lnSpc>
              <a:buClr>
                <a:schemeClr val="tx1"/>
              </a:buClr>
              <a:buSzPct val="100000"/>
              <a:tabLst>
                <a:tab pos="93980" algn="l"/>
              </a:tabLst>
            </a:pPr>
            <a:r>
              <a:rPr lang="en-US" sz="2000" u="sng" spc="110" dirty="0">
                <a:solidFill>
                  <a:srgbClr val="0562C1"/>
                </a:solidFill>
                <a:uFill>
                  <a:solidFill>
                    <a:srgbClr val="0562C1"/>
                  </a:solidFill>
                </a:uFill>
                <a:latin typeface="Tahoma" panose="020B0604030504040204" pitchFamily="34" charset="0"/>
                <a:ea typeface="Tahoma" panose="020B0604030504040204" pitchFamily="34" charset="0"/>
                <a:cs typeface="Tahoma" panose="020B0604030504040204" pitchFamily="34" charset="0"/>
                <a:hlinkClick r:id="rId5"/>
              </a:rPr>
              <a:t>Apartment Finder</a:t>
            </a:r>
            <a:endParaRPr lang="en-US" sz="2000" u="sng" spc="110" dirty="0">
              <a:solidFill>
                <a:srgbClr val="0562C1"/>
              </a:solidFill>
              <a:uFill>
                <a:solidFill>
                  <a:srgbClr val="0562C1"/>
                </a:solidFill>
              </a:uFill>
              <a:latin typeface="Tahoma" panose="020B0604030504040204" pitchFamily="34" charset="0"/>
              <a:ea typeface="Tahoma" panose="020B0604030504040204" pitchFamily="34" charset="0"/>
              <a:cs typeface="Tahoma" panose="020B0604030504040204" pitchFamily="34" charset="0"/>
              <a:hlinkClick r:id="rId6"/>
            </a:endParaRPr>
          </a:p>
          <a:p>
            <a:pPr marL="12065">
              <a:lnSpc>
                <a:spcPct val="100000"/>
              </a:lnSpc>
              <a:buClr>
                <a:schemeClr val="tx1"/>
              </a:buClr>
              <a:buSzPct val="100000"/>
              <a:tabLst>
                <a:tab pos="93980" algn="l"/>
              </a:tabLst>
            </a:pPr>
            <a:r>
              <a:rPr sz="2000" u="sng" spc="110" dirty="0">
                <a:solidFill>
                  <a:srgbClr val="0562C1"/>
                </a:solidFill>
                <a:uFill>
                  <a:solidFill>
                    <a:srgbClr val="0562C1"/>
                  </a:solidFill>
                </a:uFill>
                <a:latin typeface="Tahoma" panose="020B0604030504040204" pitchFamily="34" charset="0"/>
                <a:ea typeface="Tahoma" panose="020B0604030504040204" pitchFamily="34" charset="0"/>
                <a:cs typeface="Tahoma" panose="020B0604030504040204" pitchFamily="34" charset="0"/>
                <a:hlinkClick r:id="rId6"/>
              </a:rPr>
              <a:t>Corporate</a:t>
            </a:r>
            <a:r>
              <a:rPr sz="2000" u="sng" spc="15" dirty="0">
                <a:solidFill>
                  <a:srgbClr val="0562C1"/>
                </a:solidFill>
                <a:uFill>
                  <a:solidFill>
                    <a:srgbClr val="0562C1"/>
                  </a:solidFill>
                </a:uFill>
                <a:latin typeface="Tahoma" panose="020B0604030504040204" pitchFamily="34" charset="0"/>
                <a:ea typeface="Tahoma" panose="020B0604030504040204" pitchFamily="34" charset="0"/>
                <a:cs typeface="Tahoma" panose="020B0604030504040204" pitchFamily="34" charset="0"/>
                <a:hlinkClick r:id="rId6"/>
              </a:rPr>
              <a:t> </a:t>
            </a:r>
            <a:r>
              <a:rPr sz="2000" u="sng" spc="50" dirty="0">
                <a:solidFill>
                  <a:srgbClr val="0562C1"/>
                </a:solidFill>
                <a:uFill>
                  <a:solidFill>
                    <a:srgbClr val="0562C1"/>
                  </a:solidFill>
                </a:uFill>
                <a:latin typeface="Tahoma" panose="020B0604030504040204" pitchFamily="34" charset="0"/>
                <a:ea typeface="Tahoma" panose="020B0604030504040204" pitchFamily="34" charset="0"/>
                <a:cs typeface="Tahoma" panose="020B0604030504040204" pitchFamily="34" charset="0"/>
                <a:hlinkClick r:id="rId6"/>
              </a:rPr>
              <a:t>Housing</a:t>
            </a:r>
            <a:endParaRPr lang="en-US" sz="2000" dirty="0">
              <a:latin typeface="Tahoma" panose="020B0604030504040204" pitchFamily="34" charset="0"/>
              <a:ea typeface="Tahoma" panose="020B0604030504040204" pitchFamily="34" charset="0"/>
              <a:cs typeface="Tahoma" panose="020B0604030504040204" pitchFamily="34" charset="0"/>
            </a:endParaRPr>
          </a:p>
          <a:p>
            <a:pPr marL="12065">
              <a:lnSpc>
                <a:spcPct val="100000"/>
              </a:lnSpc>
              <a:buClr>
                <a:schemeClr val="tx1"/>
              </a:buClr>
              <a:buSzPct val="100000"/>
              <a:tabLst>
                <a:tab pos="93980" algn="l"/>
              </a:tabLst>
            </a:pPr>
            <a:r>
              <a:rPr lang="en-US" sz="2000" u="sng" spc="65" dirty="0" err="1">
                <a:solidFill>
                  <a:srgbClr val="0562C1"/>
                </a:solidFill>
                <a:uFill>
                  <a:solidFill>
                    <a:srgbClr val="0562C1"/>
                  </a:solidFill>
                </a:uFill>
                <a:latin typeface="Tahoma" panose="020B0604030504040204" pitchFamily="34" charset="0"/>
                <a:ea typeface="Tahoma" panose="020B0604030504040204" pitchFamily="34" charset="0"/>
                <a:cs typeface="Tahoma" panose="020B0604030504040204" pitchFamily="34" charset="0"/>
                <a:hlinkClick r:id="rId7"/>
              </a:rPr>
              <a:t>BridgeSuites</a:t>
            </a:r>
            <a:endParaRPr lang="en-US" sz="2000" dirty="0">
              <a:latin typeface="Tahoma" panose="020B0604030504040204" pitchFamily="34" charset="0"/>
              <a:ea typeface="Tahoma" panose="020B0604030504040204" pitchFamily="34" charset="0"/>
              <a:cs typeface="Tahoma" panose="020B0604030504040204" pitchFamily="34" charset="0"/>
            </a:endParaRPr>
          </a:p>
          <a:p>
            <a:pPr marL="12065">
              <a:lnSpc>
                <a:spcPct val="100000"/>
              </a:lnSpc>
              <a:buClr>
                <a:schemeClr val="tx1"/>
              </a:buClr>
              <a:buSzPct val="100000"/>
              <a:tabLst>
                <a:tab pos="93980" algn="l"/>
              </a:tabLst>
            </a:pPr>
            <a:r>
              <a:rPr sz="2000" u="sng" spc="60" dirty="0">
                <a:solidFill>
                  <a:srgbClr val="0562C1"/>
                </a:solidFill>
                <a:uFill>
                  <a:solidFill>
                    <a:srgbClr val="0562C1"/>
                  </a:solidFill>
                </a:uFill>
                <a:latin typeface="Tahoma" panose="020B0604030504040204" pitchFamily="34" charset="0"/>
                <a:ea typeface="Tahoma" panose="020B0604030504040204" pitchFamily="34" charset="0"/>
                <a:cs typeface="Tahoma" panose="020B0604030504040204" pitchFamily="34" charset="0"/>
                <a:hlinkClick r:id="rId8"/>
              </a:rPr>
              <a:t>Furnished</a:t>
            </a:r>
            <a:r>
              <a:rPr sz="2000" u="sng" dirty="0">
                <a:solidFill>
                  <a:srgbClr val="0562C1"/>
                </a:solidFill>
                <a:uFill>
                  <a:solidFill>
                    <a:srgbClr val="0562C1"/>
                  </a:solidFill>
                </a:uFill>
                <a:latin typeface="Tahoma" panose="020B0604030504040204" pitchFamily="34" charset="0"/>
                <a:ea typeface="Tahoma" panose="020B0604030504040204" pitchFamily="34" charset="0"/>
                <a:cs typeface="Tahoma" panose="020B0604030504040204" pitchFamily="34" charset="0"/>
                <a:hlinkClick r:id="rId8"/>
              </a:rPr>
              <a:t> </a:t>
            </a:r>
            <a:r>
              <a:rPr sz="2000" u="sng" spc="95" dirty="0">
                <a:solidFill>
                  <a:srgbClr val="0562C1"/>
                </a:solidFill>
                <a:uFill>
                  <a:solidFill>
                    <a:srgbClr val="0562C1"/>
                  </a:solidFill>
                </a:uFill>
                <a:latin typeface="Tahoma" panose="020B0604030504040204" pitchFamily="34" charset="0"/>
                <a:ea typeface="Tahoma" panose="020B0604030504040204" pitchFamily="34" charset="0"/>
                <a:cs typeface="Tahoma" panose="020B0604030504040204" pitchFamily="34" charset="0"/>
                <a:hlinkClick r:id="rId8"/>
              </a:rPr>
              <a:t>Quarters</a:t>
            </a:r>
            <a:endParaRPr sz="2000" dirty="0">
              <a:latin typeface="Tahoma" panose="020B0604030504040204" pitchFamily="34" charset="0"/>
              <a:ea typeface="Tahoma" panose="020B0604030504040204" pitchFamily="34" charset="0"/>
              <a:cs typeface="Tahoma" panose="020B0604030504040204" pitchFamily="34" charset="0"/>
            </a:endParaRPr>
          </a:p>
          <a:p>
            <a:pPr marL="12065">
              <a:lnSpc>
                <a:spcPct val="100000"/>
              </a:lnSpc>
              <a:buClr>
                <a:schemeClr val="tx1"/>
              </a:buClr>
              <a:buSzPct val="100000"/>
              <a:tabLst>
                <a:tab pos="93980" algn="l"/>
              </a:tabLst>
            </a:pPr>
            <a:r>
              <a:rPr sz="2000" u="sng" spc="50" dirty="0">
                <a:solidFill>
                  <a:srgbClr val="0562C1"/>
                </a:solidFill>
                <a:uFill>
                  <a:solidFill>
                    <a:srgbClr val="0562C1"/>
                  </a:solidFill>
                </a:uFill>
                <a:latin typeface="Tahoma" panose="020B0604030504040204" pitchFamily="34" charset="0"/>
                <a:ea typeface="Tahoma" panose="020B0604030504040204" pitchFamily="34" charset="0"/>
                <a:cs typeface="Tahoma" panose="020B0604030504040204" pitchFamily="34" charset="0"/>
                <a:hlinkClick r:id="rId9"/>
              </a:rPr>
              <a:t>Churchill</a:t>
            </a:r>
            <a:r>
              <a:rPr sz="2000" u="sng" spc="-5" dirty="0">
                <a:solidFill>
                  <a:srgbClr val="0562C1"/>
                </a:solidFill>
                <a:uFill>
                  <a:solidFill>
                    <a:srgbClr val="0562C1"/>
                  </a:solidFill>
                </a:uFill>
                <a:latin typeface="Tahoma" panose="020B0604030504040204" pitchFamily="34" charset="0"/>
                <a:ea typeface="Tahoma" panose="020B0604030504040204" pitchFamily="34" charset="0"/>
                <a:cs typeface="Tahoma" panose="020B0604030504040204" pitchFamily="34" charset="0"/>
                <a:hlinkClick r:id="rId9"/>
              </a:rPr>
              <a:t> </a:t>
            </a:r>
            <a:r>
              <a:rPr sz="2000" u="sng" spc="110" dirty="0">
                <a:solidFill>
                  <a:srgbClr val="0562C1"/>
                </a:solidFill>
                <a:uFill>
                  <a:solidFill>
                    <a:srgbClr val="0562C1"/>
                  </a:solidFill>
                </a:uFill>
                <a:latin typeface="Tahoma" panose="020B0604030504040204" pitchFamily="34" charset="0"/>
                <a:ea typeface="Tahoma" panose="020B0604030504040204" pitchFamily="34" charset="0"/>
                <a:cs typeface="Tahoma" panose="020B0604030504040204" pitchFamily="34" charset="0"/>
                <a:hlinkClick r:id="rId9"/>
              </a:rPr>
              <a:t>Corporate</a:t>
            </a:r>
            <a:r>
              <a:rPr sz="2000" u="sng" spc="25" dirty="0">
                <a:solidFill>
                  <a:srgbClr val="0562C1"/>
                </a:solidFill>
                <a:uFill>
                  <a:solidFill>
                    <a:srgbClr val="0562C1"/>
                  </a:solidFill>
                </a:uFill>
                <a:latin typeface="Tahoma" panose="020B0604030504040204" pitchFamily="34" charset="0"/>
                <a:ea typeface="Tahoma" panose="020B0604030504040204" pitchFamily="34" charset="0"/>
                <a:cs typeface="Tahoma" panose="020B0604030504040204" pitchFamily="34" charset="0"/>
                <a:hlinkClick r:id="rId9"/>
              </a:rPr>
              <a:t> </a:t>
            </a:r>
            <a:r>
              <a:rPr sz="2000" u="sng" spc="60" dirty="0">
                <a:solidFill>
                  <a:srgbClr val="0562C1"/>
                </a:solidFill>
                <a:uFill>
                  <a:solidFill>
                    <a:srgbClr val="0562C1"/>
                  </a:solidFill>
                </a:uFill>
                <a:latin typeface="Tahoma" panose="020B0604030504040204" pitchFamily="34" charset="0"/>
                <a:ea typeface="Tahoma" panose="020B0604030504040204" pitchFamily="34" charset="0"/>
                <a:cs typeface="Tahoma" panose="020B0604030504040204" pitchFamily="34" charset="0"/>
                <a:hlinkClick r:id="rId9"/>
              </a:rPr>
              <a:t>Living</a:t>
            </a:r>
            <a:endParaRPr sz="2000" dirty="0">
              <a:latin typeface="Tahoma" panose="020B0604030504040204" pitchFamily="34" charset="0"/>
              <a:ea typeface="Tahoma" panose="020B0604030504040204" pitchFamily="34" charset="0"/>
              <a:cs typeface="Tahoma" panose="020B0604030504040204" pitchFamily="34" charset="0"/>
            </a:endParaRPr>
          </a:p>
        </p:txBody>
      </p:sp>
      <p:sp>
        <p:nvSpPr>
          <p:cNvPr id="6" name="object 6"/>
          <p:cNvSpPr txBox="1"/>
          <p:nvPr/>
        </p:nvSpPr>
        <p:spPr>
          <a:xfrm>
            <a:off x="6654787" y="1828800"/>
            <a:ext cx="5181600" cy="3465051"/>
          </a:xfrm>
          <a:prstGeom prst="rect">
            <a:avLst/>
          </a:prstGeom>
        </p:spPr>
        <p:txBody>
          <a:bodyPr vert="horz" wrap="square" lIns="0" tIns="12700" rIns="0" bIns="0" rtlCol="0">
            <a:spAutoFit/>
          </a:bodyPr>
          <a:lstStyle/>
          <a:p>
            <a:pPr marL="12700">
              <a:lnSpc>
                <a:spcPct val="100000"/>
              </a:lnSpc>
              <a:spcBef>
                <a:spcPts val="100"/>
              </a:spcBef>
            </a:pPr>
            <a:r>
              <a:rPr sz="2000" b="1" spc="-25" dirty="0">
                <a:solidFill>
                  <a:srgbClr val="A10714"/>
                </a:solidFill>
                <a:latin typeface="Tahoma" panose="020B0604030504040204" pitchFamily="34" charset="0"/>
                <a:ea typeface="Tahoma" panose="020B0604030504040204" pitchFamily="34" charset="0"/>
                <a:cs typeface="Tahoma" panose="020B0604030504040204" pitchFamily="34" charset="0"/>
              </a:rPr>
              <a:t>Subletting</a:t>
            </a:r>
            <a:endParaRPr sz="2000" dirty="0">
              <a:latin typeface="Tahoma" panose="020B0604030504040204" pitchFamily="34" charset="0"/>
              <a:ea typeface="Tahoma" panose="020B0604030504040204" pitchFamily="34" charset="0"/>
              <a:cs typeface="Tahoma" panose="020B0604030504040204" pitchFamily="34" charset="0"/>
            </a:endParaRPr>
          </a:p>
          <a:p>
            <a:pPr marL="12065" marR="5080">
              <a:lnSpc>
                <a:spcPct val="100000"/>
              </a:lnSpc>
              <a:tabLst>
                <a:tab pos="299085" algn="l"/>
                <a:tab pos="299720" algn="l"/>
              </a:tabLst>
            </a:pPr>
            <a:endParaRPr lang="en-US" sz="2000" spc="60" dirty="0">
              <a:latin typeface="Tahoma" panose="020B0604030504040204" pitchFamily="34" charset="0"/>
              <a:ea typeface="Tahoma" panose="020B0604030504040204" pitchFamily="34" charset="0"/>
              <a:cs typeface="Tahoma" panose="020B0604030504040204" pitchFamily="34" charset="0"/>
            </a:endParaRPr>
          </a:p>
          <a:p>
            <a:pPr marL="12065" marR="5080">
              <a:lnSpc>
                <a:spcPct val="100000"/>
              </a:lnSpc>
              <a:tabLst>
                <a:tab pos="299085" algn="l"/>
                <a:tab pos="299720" algn="l"/>
              </a:tabLst>
            </a:pPr>
            <a:r>
              <a:rPr sz="2000" spc="60" dirty="0">
                <a:latin typeface="Tahoma" panose="020B0604030504040204" pitchFamily="34" charset="0"/>
                <a:ea typeface="Tahoma" panose="020B0604030504040204" pitchFamily="34" charset="0"/>
                <a:cs typeface="Tahoma" panose="020B0604030504040204" pitchFamily="34" charset="0"/>
              </a:rPr>
              <a:t>Rent</a:t>
            </a:r>
            <a:r>
              <a:rPr sz="2000" spc="20" dirty="0">
                <a:latin typeface="Tahoma" panose="020B0604030504040204" pitchFamily="34" charset="0"/>
                <a:ea typeface="Tahoma" panose="020B0604030504040204" pitchFamily="34" charset="0"/>
                <a:cs typeface="Tahoma" panose="020B0604030504040204" pitchFamily="34" charset="0"/>
              </a:rPr>
              <a:t> </a:t>
            </a:r>
            <a:r>
              <a:rPr sz="2000" spc="95" dirty="0">
                <a:latin typeface="Tahoma" panose="020B0604030504040204" pitchFamily="34" charset="0"/>
                <a:ea typeface="Tahoma" panose="020B0604030504040204" pitchFamily="34" charset="0"/>
                <a:cs typeface="Tahoma" panose="020B0604030504040204" pitchFamily="34" charset="0"/>
              </a:rPr>
              <a:t>directly</a:t>
            </a:r>
            <a:r>
              <a:rPr sz="2000" spc="30" dirty="0">
                <a:latin typeface="Tahoma" panose="020B0604030504040204" pitchFamily="34" charset="0"/>
                <a:ea typeface="Tahoma" panose="020B0604030504040204" pitchFamily="34" charset="0"/>
                <a:cs typeface="Tahoma" panose="020B0604030504040204" pitchFamily="34" charset="0"/>
              </a:rPr>
              <a:t> </a:t>
            </a:r>
            <a:r>
              <a:rPr sz="2000" spc="165" dirty="0">
                <a:latin typeface="Tahoma" panose="020B0604030504040204" pitchFamily="34" charset="0"/>
                <a:ea typeface="Tahoma" panose="020B0604030504040204" pitchFamily="34" charset="0"/>
                <a:cs typeface="Tahoma" panose="020B0604030504040204" pitchFamily="34" charset="0"/>
              </a:rPr>
              <a:t>from</a:t>
            </a:r>
            <a:r>
              <a:rPr sz="2000" spc="15" dirty="0">
                <a:latin typeface="Tahoma" panose="020B0604030504040204" pitchFamily="34" charset="0"/>
                <a:ea typeface="Tahoma" panose="020B0604030504040204" pitchFamily="34" charset="0"/>
                <a:cs typeface="Tahoma" panose="020B0604030504040204" pitchFamily="34" charset="0"/>
              </a:rPr>
              <a:t> </a:t>
            </a:r>
            <a:r>
              <a:rPr sz="2000" spc="60" dirty="0">
                <a:latin typeface="Tahoma" panose="020B0604030504040204" pitchFamily="34" charset="0"/>
                <a:ea typeface="Tahoma" panose="020B0604030504040204" pitchFamily="34" charset="0"/>
                <a:cs typeface="Tahoma" panose="020B0604030504040204" pitchFamily="34" charset="0"/>
              </a:rPr>
              <a:t>individual</a:t>
            </a:r>
            <a:r>
              <a:rPr sz="2000" spc="20" dirty="0">
                <a:latin typeface="Tahoma" panose="020B0604030504040204" pitchFamily="34" charset="0"/>
                <a:ea typeface="Tahoma" panose="020B0604030504040204" pitchFamily="34" charset="0"/>
                <a:cs typeface="Tahoma" panose="020B0604030504040204" pitchFamily="34" charset="0"/>
              </a:rPr>
              <a:t> </a:t>
            </a:r>
            <a:r>
              <a:rPr sz="2000" spc="135" dirty="0">
                <a:latin typeface="Tahoma" panose="020B0604030504040204" pitchFamily="34" charset="0"/>
                <a:ea typeface="Tahoma" panose="020B0604030504040204" pitchFamily="34" charset="0"/>
                <a:cs typeface="Tahoma" panose="020B0604030504040204" pitchFamily="34" charset="0"/>
              </a:rPr>
              <a:t>apartment </a:t>
            </a:r>
            <a:r>
              <a:rPr sz="2000" spc="-484" dirty="0">
                <a:latin typeface="Tahoma" panose="020B0604030504040204" pitchFamily="34" charset="0"/>
                <a:ea typeface="Tahoma" panose="020B0604030504040204" pitchFamily="34" charset="0"/>
                <a:cs typeface="Tahoma" panose="020B0604030504040204" pitchFamily="34" charset="0"/>
              </a:rPr>
              <a:t> </a:t>
            </a:r>
            <a:r>
              <a:rPr sz="2000" spc="110" dirty="0">
                <a:latin typeface="Tahoma" panose="020B0604030504040204" pitchFamily="34" charset="0"/>
                <a:ea typeface="Tahoma" panose="020B0604030504040204" pitchFamily="34" charset="0"/>
                <a:cs typeface="Tahoma" panose="020B0604030504040204" pitchFamily="34" charset="0"/>
              </a:rPr>
              <a:t>tenants</a:t>
            </a:r>
            <a:endParaRPr sz="2000" dirty="0">
              <a:latin typeface="Tahoma" panose="020B0604030504040204" pitchFamily="34" charset="0"/>
              <a:ea typeface="Tahoma" panose="020B0604030504040204" pitchFamily="34" charset="0"/>
              <a:cs typeface="Tahoma" panose="020B0604030504040204" pitchFamily="34" charset="0"/>
            </a:endParaRPr>
          </a:p>
          <a:p>
            <a:pPr marL="12700">
              <a:lnSpc>
                <a:spcPct val="100000"/>
              </a:lnSpc>
              <a:spcBef>
                <a:spcPts val="2160"/>
              </a:spcBef>
            </a:pPr>
            <a:r>
              <a:rPr lang="en-US" sz="2000" b="1" spc="-15" dirty="0">
                <a:solidFill>
                  <a:srgbClr val="CF451F"/>
                </a:solidFill>
                <a:latin typeface="Tahoma" panose="020B0604030504040204" pitchFamily="34" charset="0"/>
                <a:ea typeface="Tahoma" panose="020B0604030504040204" pitchFamily="34" charset="0"/>
                <a:cs typeface="Tahoma" panose="020B0604030504040204" pitchFamily="34" charset="0"/>
              </a:rPr>
              <a:t>Sublet</a:t>
            </a:r>
            <a:r>
              <a:rPr sz="2000" b="1" spc="-5" dirty="0">
                <a:solidFill>
                  <a:srgbClr val="CF451F"/>
                </a:solidFill>
                <a:latin typeface="Tahoma" panose="020B0604030504040204" pitchFamily="34" charset="0"/>
                <a:ea typeface="Tahoma" panose="020B0604030504040204" pitchFamily="34" charset="0"/>
                <a:cs typeface="Tahoma" panose="020B0604030504040204" pitchFamily="34" charset="0"/>
              </a:rPr>
              <a:t> </a:t>
            </a:r>
            <a:r>
              <a:rPr sz="2000" b="1" spc="25" dirty="0">
                <a:solidFill>
                  <a:srgbClr val="CF451F"/>
                </a:solidFill>
                <a:latin typeface="Tahoma" panose="020B0604030504040204" pitchFamily="34" charset="0"/>
                <a:ea typeface="Tahoma" panose="020B0604030504040204" pitchFamily="34" charset="0"/>
                <a:cs typeface="Tahoma" panose="020B0604030504040204" pitchFamily="34" charset="0"/>
              </a:rPr>
              <a:t>search</a:t>
            </a:r>
            <a:r>
              <a:rPr sz="2000" b="1" spc="5" dirty="0">
                <a:solidFill>
                  <a:srgbClr val="CF451F"/>
                </a:solidFill>
                <a:latin typeface="Tahoma" panose="020B0604030504040204" pitchFamily="34" charset="0"/>
                <a:ea typeface="Tahoma" panose="020B0604030504040204" pitchFamily="34" charset="0"/>
                <a:cs typeface="Tahoma" panose="020B0604030504040204" pitchFamily="34" charset="0"/>
              </a:rPr>
              <a:t> </a:t>
            </a:r>
            <a:r>
              <a:rPr sz="2000" b="1" spc="-35" dirty="0">
                <a:solidFill>
                  <a:srgbClr val="CF451F"/>
                </a:solidFill>
                <a:latin typeface="Tahoma" panose="020B0604030504040204" pitchFamily="34" charset="0"/>
                <a:ea typeface="Tahoma" panose="020B0604030504040204" pitchFamily="34" charset="0"/>
                <a:cs typeface="Tahoma" panose="020B0604030504040204" pitchFamily="34" charset="0"/>
              </a:rPr>
              <a:t>sites</a:t>
            </a:r>
            <a:r>
              <a:rPr lang="en-US" sz="2000" b="1" spc="-15" dirty="0">
                <a:solidFill>
                  <a:srgbClr val="CF451F"/>
                </a:solidFill>
                <a:latin typeface="Tahoma" panose="020B0604030504040204" pitchFamily="34" charset="0"/>
                <a:ea typeface="Tahoma" panose="020B0604030504040204" pitchFamily="34" charset="0"/>
                <a:cs typeface="Tahoma" panose="020B0604030504040204" pitchFamily="34" charset="0"/>
              </a:rPr>
              <a:t> Sublet </a:t>
            </a:r>
            <a:r>
              <a:rPr sz="2000" b="1" spc="-35" dirty="0">
                <a:solidFill>
                  <a:srgbClr val="CF451F"/>
                </a:solidFill>
                <a:latin typeface="Tahoma" panose="020B0604030504040204" pitchFamily="34" charset="0"/>
                <a:ea typeface="Tahoma" panose="020B0604030504040204" pitchFamily="34" charset="0"/>
                <a:cs typeface="Tahoma" panose="020B0604030504040204" pitchFamily="34" charset="0"/>
              </a:rPr>
              <a:t>:</a:t>
            </a:r>
            <a:endParaRPr lang="en-US" sz="2000" b="1" spc="-35" dirty="0">
              <a:solidFill>
                <a:srgbClr val="CF451F"/>
              </a:solidFill>
              <a:latin typeface="Tahoma" panose="020B0604030504040204" pitchFamily="34" charset="0"/>
              <a:ea typeface="Tahoma" panose="020B0604030504040204" pitchFamily="34" charset="0"/>
              <a:cs typeface="Tahoma" panose="020B0604030504040204" pitchFamily="34" charset="0"/>
            </a:endParaRPr>
          </a:p>
          <a:p>
            <a:pPr marL="12700">
              <a:lnSpc>
                <a:spcPct val="100000"/>
              </a:lnSpc>
            </a:pPr>
            <a:endParaRPr lang="en-US" sz="800" b="1" spc="-35" dirty="0">
              <a:solidFill>
                <a:srgbClr val="CF451F"/>
              </a:solidFill>
              <a:latin typeface="Tahoma" panose="020B0604030504040204" pitchFamily="34" charset="0"/>
              <a:ea typeface="Tahoma" panose="020B0604030504040204" pitchFamily="34" charset="0"/>
              <a:cs typeface="Tahoma" panose="020B0604030504040204" pitchFamily="34" charset="0"/>
            </a:endParaRPr>
          </a:p>
          <a:p>
            <a:pPr marL="12065">
              <a:lnSpc>
                <a:spcPct val="100000"/>
              </a:lnSpc>
              <a:buClr>
                <a:srgbClr val="CF451F"/>
              </a:buClr>
              <a:buSzPct val="94444"/>
              <a:tabLst>
                <a:tab pos="93980" algn="l"/>
              </a:tabLst>
            </a:pPr>
            <a:r>
              <a:rPr sz="2000" u="sng" spc="85" dirty="0" err="1">
                <a:solidFill>
                  <a:srgbClr val="0562C1"/>
                </a:solidFill>
                <a:uFill>
                  <a:solidFill>
                    <a:srgbClr val="0562C1"/>
                  </a:solidFill>
                </a:uFill>
                <a:latin typeface="Tahoma" panose="020B0604030504040204" pitchFamily="34" charset="0"/>
                <a:ea typeface="Tahoma" panose="020B0604030504040204" pitchFamily="34" charset="0"/>
                <a:cs typeface="Tahoma" panose="020B0604030504040204" pitchFamily="34" charset="0"/>
                <a:hlinkClick r:id="rId10"/>
              </a:rPr>
              <a:t>Leasebreak</a:t>
            </a:r>
            <a:endParaRPr sz="2000" dirty="0">
              <a:latin typeface="Tahoma" panose="020B0604030504040204" pitchFamily="34" charset="0"/>
              <a:ea typeface="Tahoma" panose="020B0604030504040204" pitchFamily="34" charset="0"/>
              <a:cs typeface="Tahoma" panose="020B0604030504040204" pitchFamily="34" charset="0"/>
            </a:endParaRPr>
          </a:p>
          <a:p>
            <a:pPr marL="12065">
              <a:lnSpc>
                <a:spcPct val="100000"/>
              </a:lnSpc>
              <a:buClr>
                <a:srgbClr val="000000"/>
              </a:buClr>
              <a:buSzPct val="94444"/>
              <a:tabLst>
                <a:tab pos="93980" algn="l"/>
              </a:tabLst>
            </a:pPr>
            <a:r>
              <a:rPr sz="2000" u="sng" spc="75" dirty="0">
                <a:solidFill>
                  <a:srgbClr val="0562C1"/>
                </a:solidFill>
                <a:uFill>
                  <a:solidFill>
                    <a:srgbClr val="0562C1"/>
                  </a:solidFill>
                </a:uFill>
                <a:latin typeface="Tahoma" panose="020B0604030504040204" pitchFamily="34" charset="0"/>
                <a:ea typeface="Tahoma" panose="020B0604030504040204" pitchFamily="34" charset="0"/>
                <a:cs typeface="Tahoma" panose="020B0604030504040204" pitchFamily="34" charset="0"/>
              </a:rPr>
              <a:t>Sublet</a:t>
            </a:r>
            <a:endParaRPr lang="en-US" sz="2000" u="sng" spc="75" dirty="0">
              <a:solidFill>
                <a:srgbClr val="0562C1"/>
              </a:solidFill>
              <a:uFill>
                <a:solidFill>
                  <a:srgbClr val="0562C1"/>
                </a:solidFill>
              </a:uFill>
              <a:latin typeface="Tahoma" panose="020B0604030504040204" pitchFamily="34" charset="0"/>
              <a:ea typeface="Tahoma" panose="020B0604030504040204" pitchFamily="34" charset="0"/>
              <a:cs typeface="Tahoma" panose="020B0604030504040204" pitchFamily="34" charset="0"/>
            </a:endParaRPr>
          </a:p>
          <a:p>
            <a:pPr marL="12065">
              <a:lnSpc>
                <a:spcPct val="100000"/>
              </a:lnSpc>
              <a:buClr>
                <a:srgbClr val="000000"/>
              </a:buClr>
              <a:buSzPct val="94444"/>
              <a:tabLst>
                <a:tab pos="93980" algn="l"/>
              </a:tabLst>
            </a:pPr>
            <a:r>
              <a:rPr lang="en-US" sz="2000" dirty="0">
                <a:latin typeface="Tahoma" panose="020B0604030504040204" pitchFamily="34" charset="0"/>
                <a:ea typeface="Tahoma" panose="020B0604030504040204" pitchFamily="34" charset="0"/>
                <a:cs typeface="Tahoma" panose="020B0604030504040204" pitchFamily="34" charset="0"/>
                <a:hlinkClick r:id="rId11"/>
              </a:rPr>
              <a:t>Apartment</a:t>
            </a:r>
            <a:endParaRPr lang="en-US" sz="2000" dirty="0">
              <a:latin typeface="Tahoma" panose="020B0604030504040204" pitchFamily="34" charset="0"/>
              <a:ea typeface="Tahoma" panose="020B0604030504040204" pitchFamily="34" charset="0"/>
              <a:cs typeface="Tahoma" panose="020B0604030504040204" pitchFamily="34" charset="0"/>
            </a:endParaRPr>
          </a:p>
          <a:p>
            <a:pPr marL="12065">
              <a:buClr>
                <a:srgbClr val="000000"/>
              </a:buClr>
              <a:buSzPct val="94444"/>
              <a:tabLst>
                <a:tab pos="93980" algn="l"/>
              </a:tabLst>
            </a:pPr>
            <a:r>
              <a:rPr lang="en-US" sz="2000" u="sng" spc="-15" dirty="0">
                <a:solidFill>
                  <a:srgbClr val="0562C1"/>
                </a:solidFill>
                <a:uFill>
                  <a:solidFill>
                    <a:srgbClr val="0562C1"/>
                  </a:solidFill>
                </a:uFill>
                <a:latin typeface="Tahoma" panose="020B0604030504040204" pitchFamily="34" charset="0"/>
                <a:ea typeface="Tahoma" panose="020B0604030504040204" pitchFamily="34" charset="0"/>
                <a:cs typeface="Tahoma" panose="020B0604030504040204" pitchFamily="34" charset="0"/>
                <a:hlinkClick r:id="rId12"/>
              </a:rPr>
              <a:t>NY</a:t>
            </a:r>
            <a:r>
              <a:rPr lang="en-US" sz="2000" u="sng" spc="-30" dirty="0">
                <a:solidFill>
                  <a:srgbClr val="0562C1"/>
                </a:solidFill>
                <a:uFill>
                  <a:solidFill>
                    <a:srgbClr val="0562C1"/>
                  </a:solidFill>
                </a:uFill>
                <a:latin typeface="Tahoma" panose="020B0604030504040204" pitchFamily="34" charset="0"/>
                <a:ea typeface="Tahoma" panose="020B0604030504040204" pitchFamily="34" charset="0"/>
                <a:cs typeface="Tahoma" panose="020B0604030504040204" pitchFamily="34" charset="0"/>
                <a:hlinkClick r:id="rId12"/>
              </a:rPr>
              <a:t> </a:t>
            </a:r>
            <a:r>
              <a:rPr lang="en-US" sz="2000" u="sng" spc="100" dirty="0">
                <a:solidFill>
                  <a:srgbClr val="0562C1"/>
                </a:solidFill>
                <a:uFill>
                  <a:solidFill>
                    <a:srgbClr val="0562C1"/>
                  </a:solidFill>
                </a:uFill>
                <a:latin typeface="Tahoma" panose="020B0604030504040204" pitchFamily="34" charset="0"/>
                <a:ea typeface="Tahoma" panose="020B0604030504040204" pitchFamily="34" charset="0"/>
                <a:cs typeface="Tahoma" panose="020B0604030504040204" pitchFamily="34" charset="0"/>
                <a:hlinkClick r:id="rId12"/>
              </a:rPr>
              <a:t>Habitat</a:t>
            </a:r>
            <a:endParaRPr lang="en-US" sz="2000" dirty="0">
              <a:latin typeface="Tahoma" panose="020B0604030504040204" pitchFamily="34" charset="0"/>
              <a:ea typeface="Tahoma" panose="020B0604030504040204" pitchFamily="34" charset="0"/>
              <a:cs typeface="Tahoma" panose="020B0604030504040204" pitchFamily="34" charset="0"/>
            </a:endParaRPr>
          </a:p>
          <a:p>
            <a:pPr marL="93345" indent="-81280">
              <a:lnSpc>
                <a:spcPct val="100000"/>
              </a:lnSpc>
              <a:buClr>
                <a:srgbClr val="000000"/>
              </a:buClr>
              <a:buSzPct val="94444"/>
              <a:buChar char="•"/>
              <a:tabLst>
                <a:tab pos="93980" algn="l"/>
              </a:tabLst>
            </a:pPr>
            <a:endParaRPr sz="1800" dirty="0">
              <a:latin typeface="Arial"/>
              <a:cs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28286" y="257464"/>
            <a:ext cx="3533140" cy="452120"/>
          </a:xfrm>
          <a:prstGeom prst="rect">
            <a:avLst/>
          </a:prstGeom>
        </p:spPr>
        <p:txBody>
          <a:bodyPr vert="horz" wrap="square" lIns="0" tIns="12065" rIns="0" bIns="0" rtlCol="0">
            <a:spAutoFit/>
          </a:bodyPr>
          <a:lstStyle/>
          <a:p>
            <a:pPr marL="12700">
              <a:lnSpc>
                <a:spcPct val="100000"/>
              </a:lnSpc>
              <a:spcBef>
                <a:spcPts val="95"/>
              </a:spcBef>
            </a:pPr>
            <a:r>
              <a:rPr spc="40" dirty="0"/>
              <a:t>Temporary</a:t>
            </a:r>
            <a:r>
              <a:rPr spc="-35" dirty="0"/>
              <a:t> </a:t>
            </a:r>
            <a:r>
              <a:rPr spc="-60" dirty="0"/>
              <a:t>Housing</a:t>
            </a:r>
          </a:p>
        </p:txBody>
      </p:sp>
      <p:pic>
        <p:nvPicPr>
          <p:cNvPr id="3" name="object 3"/>
          <p:cNvPicPr/>
          <p:nvPr/>
        </p:nvPicPr>
        <p:blipFill>
          <a:blip r:embed="rId2" cstate="print"/>
          <a:stretch>
            <a:fillRect/>
          </a:stretch>
        </p:blipFill>
        <p:spPr>
          <a:xfrm>
            <a:off x="9982200" y="6269735"/>
            <a:ext cx="2066543" cy="423671"/>
          </a:xfrm>
          <a:prstGeom prst="rect">
            <a:avLst/>
          </a:prstGeom>
        </p:spPr>
      </p:pic>
      <p:sp>
        <p:nvSpPr>
          <p:cNvPr id="4" name="object 4"/>
          <p:cNvSpPr txBox="1"/>
          <p:nvPr/>
        </p:nvSpPr>
        <p:spPr>
          <a:xfrm>
            <a:off x="4945379" y="1167663"/>
            <a:ext cx="2301240" cy="391160"/>
          </a:xfrm>
          <a:prstGeom prst="rect">
            <a:avLst/>
          </a:prstGeom>
        </p:spPr>
        <p:txBody>
          <a:bodyPr vert="horz" wrap="square" lIns="0" tIns="12700" rIns="0" bIns="0" rtlCol="0">
            <a:spAutoFit/>
          </a:bodyPr>
          <a:lstStyle/>
          <a:p>
            <a:pPr marL="12700">
              <a:lnSpc>
                <a:spcPct val="100000"/>
              </a:lnSpc>
              <a:spcBef>
                <a:spcPts val="100"/>
              </a:spcBef>
            </a:pPr>
            <a:r>
              <a:rPr sz="2400" b="1" spc="-25" dirty="0">
                <a:solidFill>
                  <a:srgbClr val="CF451F"/>
                </a:solidFill>
                <a:latin typeface="Tahoma"/>
                <a:cs typeface="Tahoma"/>
              </a:rPr>
              <a:t>Rotating</a:t>
            </a:r>
            <a:r>
              <a:rPr sz="2400" b="1" spc="-40" dirty="0">
                <a:solidFill>
                  <a:srgbClr val="CF451F"/>
                </a:solidFill>
                <a:latin typeface="Tahoma"/>
                <a:cs typeface="Tahoma"/>
              </a:rPr>
              <a:t> </a:t>
            </a:r>
            <a:r>
              <a:rPr sz="2400" b="1" spc="-20" dirty="0">
                <a:solidFill>
                  <a:srgbClr val="CF451F"/>
                </a:solidFill>
                <a:latin typeface="Tahoma"/>
                <a:cs typeface="Tahoma"/>
              </a:rPr>
              <a:t>Room</a:t>
            </a:r>
            <a:endParaRPr sz="2400">
              <a:latin typeface="Tahoma"/>
              <a:cs typeface="Tahoma"/>
            </a:endParaRPr>
          </a:p>
        </p:txBody>
      </p:sp>
      <p:sp>
        <p:nvSpPr>
          <p:cNvPr id="5" name="object 5"/>
          <p:cNvSpPr txBox="1"/>
          <p:nvPr/>
        </p:nvSpPr>
        <p:spPr>
          <a:xfrm>
            <a:off x="714187" y="3812531"/>
            <a:ext cx="10615930" cy="2159635"/>
          </a:xfrm>
          <a:prstGeom prst="rect">
            <a:avLst/>
          </a:prstGeom>
        </p:spPr>
        <p:txBody>
          <a:bodyPr vert="horz" wrap="square" lIns="0" tIns="12700" rIns="0" bIns="0" rtlCol="0">
            <a:spAutoFit/>
          </a:bodyPr>
          <a:lstStyle/>
          <a:p>
            <a:pPr marL="299085" marR="5080" indent="-287020">
              <a:lnSpc>
                <a:spcPct val="100000"/>
              </a:lnSpc>
              <a:spcBef>
                <a:spcPts val="100"/>
              </a:spcBef>
              <a:buChar char="•"/>
              <a:tabLst>
                <a:tab pos="299085" algn="l"/>
                <a:tab pos="299720" algn="l"/>
                <a:tab pos="6800215" algn="l"/>
              </a:tabLst>
            </a:pPr>
            <a:r>
              <a:rPr sz="2000" spc="130" dirty="0">
                <a:latin typeface="Tahoma" panose="020B0604030504040204" pitchFamily="34" charset="0"/>
                <a:ea typeface="Tahoma" panose="020B0604030504040204" pitchFamily="34" charset="0"/>
                <a:cs typeface="Tahoma" panose="020B0604030504040204" pitchFamily="34" charset="0"/>
              </a:rPr>
              <a:t>Temporary</a:t>
            </a:r>
            <a:r>
              <a:rPr sz="2000" spc="20" dirty="0">
                <a:latin typeface="Tahoma" panose="020B0604030504040204" pitchFamily="34" charset="0"/>
                <a:ea typeface="Tahoma" panose="020B0604030504040204" pitchFamily="34" charset="0"/>
                <a:cs typeface="Tahoma" panose="020B0604030504040204" pitchFamily="34" charset="0"/>
              </a:rPr>
              <a:t> </a:t>
            </a:r>
            <a:r>
              <a:rPr sz="2000" spc="80" dirty="0">
                <a:latin typeface="Tahoma" panose="020B0604030504040204" pitchFamily="34" charset="0"/>
                <a:ea typeface="Tahoma" panose="020B0604030504040204" pitchFamily="34" charset="0"/>
                <a:cs typeface="Tahoma" panose="020B0604030504040204" pitchFamily="34" charset="0"/>
              </a:rPr>
              <a:t>housing</a:t>
            </a:r>
            <a:r>
              <a:rPr sz="2000" spc="5" dirty="0">
                <a:latin typeface="Tahoma" panose="020B0604030504040204" pitchFamily="34" charset="0"/>
                <a:ea typeface="Tahoma" panose="020B0604030504040204" pitchFamily="34" charset="0"/>
                <a:cs typeface="Tahoma" panose="020B0604030504040204" pitchFamily="34" charset="0"/>
              </a:rPr>
              <a:t> </a:t>
            </a:r>
            <a:r>
              <a:rPr sz="2000" spc="110" dirty="0">
                <a:latin typeface="Tahoma" panose="020B0604030504040204" pitchFamily="34" charset="0"/>
                <a:ea typeface="Tahoma" panose="020B0604030504040204" pitchFamily="34" charset="0"/>
                <a:cs typeface="Tahoma" panose="020B0604030504040204" pitchFamily="34" charset="0"/>
              </a:rPr>
              <a:t>can</a:t>
            </a:r>
            <a:r>
              <a:rPr sz="2000" spc="20" dirty="0">
                <a:latin typeface="Tahoma" panose="020B0604030504040204" pitchFamily="34" charset="0"/>
                <a:ea typeface="Tahoma" panose="020B0604030504040204" pitchFamily="34" charset="0"/>
                <a:cs typeface="Tahoma" panose="020B0604030504040204" pitchFamily="34" charset="0"/>
              </a:rPr>
              <a:t> </a:t>
            </a:r>
            <a:r>
              <a:rPr sz="2000" spc="105" dirty="0">
                <a:latin typeface="Tahoma" panose="020B0604030504040204" pitchFamily="34" charset="0"/>
                <a:ea typeface="Tahoma" panose="020B0604030504040204" pitchFamily="34" charset="0"/>
                <a:cs typeface="Tahoma" panose="020B0604030504040204" pitchFamily="34" charset="0"/>
              </a:rPr>
              <a:t>be</a:t>
            </a:r>
            <a:r>
              <a:rPr sz="2000" spc="20" dirty="0">
                <a:latin typeface="Tahoma" panose="020B0604030504040204" pitchFamily="34" charset="0"/>
                <a:ea typeface="Tahoma" panose="020B0604030504040204" pitchFamily="34" charset="0"/>
                <a:cs typeface="Tahoma" panose="020B0604030504040204" pitchFamily="34" charset="0"/>
              </a:rPr>
              <a:t> </a:t>
            </a:r>
            <a:r>
              <a:rPr sz="2000" spc="130" dirty="0">
                <a:latin typeface="Tahoma" panose="020B0604030504040204" pitchFamily="34" charset="0"/>
                <a:ea typeface="Tahoma" panose="020B0604030504040204" pitchFamily="34" charset="0"/>
                <a:cs typeface="Tahoma" panose="020B0604030504040204" pitchFamily="34" charset="0"/>
              </a:rPr>
              <a:t>found</a:t>
            </a:r>
            <a:r>
              <a:rPr sz="2000" dirty="0">
                <a:latin typeface="Tahoma" panose="020B0604030504040204" pitchFamily="34" charset="0"/>
                <a:ea typeface="Tahoma" panose="020B0604030504040204" pitchFamily="34" charset="0"/>
                <a:cs typeface="Tahoma" panose="020B0604030504040204" pitchFamily="34" charset="0"/>
              </a:rPr>
              <a:t> </a:t>
            </a:r>
            <a:r>
              <a:rPr sz="2000" spc="180" dirty="0">
                <a:latin typeface="Tahoma" panose="020B0604030504040204" pitchFamily="34" charset="0"/>
                <a:ea typeface="Tahoma" panose="020B0604030504040204" pitchFamily="34" charset="0"/>
                <a:cs typeface="Tahoma" panose="020B0604030504040204" pitchFamily="34" charset="0"/>
              </a:rPr>
              <a:t>at</a:t>
            </a:r>
            <a:r>
              <a:rPr sz="2000" spc="10" dirty="0">
                <a:solidFill>
                  <a:srgbClr val="0562C1"/>
                </a:solidFill>
                <a:latin typeface="Tahoma" panose="020B0604030504040204" pitchFamily="34" charset="0"/>
                <a:ea typeface="Tahoma" panose="020B0604030504040204" pitchFamily="34" charset="0"/>
                <a:cs typeface="Tahoma" panose="020B0604030504040204" pitchFamily="34" charset="0"/>
              </a:rPr>
              <a:t> </a:t>
            </a:r>
            <a:r>
              <a:rPr sz="2000" u="sng" spc="100" dirty="0">
                <a:solidFill>
                  <a:srgbClr val="0562C1"/>
                </a:solidFill>
                <a:uFill>
                  <a:solidFill>
                    <a:srgbClr val="0562C1"/>
                  </a:solidFill>
                </a:uFill>
                <a:latin typeface="Tahoma" panose="020B0604030504040204" pitchFamily="34" charset="0"/>
                <a:ea typeface="Tahoma" panose="020B0604030504040204" pitchFamily="34" charset="0"/>
                <a:cs typeface="Tahoma" panose="020B0604030504040204" pitchFamily="34" charset="0"/>
                <a:hlinkClick r:id="rId3"/>
              </a:rPr>
              <a:t>Rotating</a:t>
            </a:r>
            <a:r>
              <a:rPr sz="2000" u="sng" spc="15" dirty="0">
                <a:solidFill>
                  <a:srgbClr val="0562C1"/>
                </a:solidFill>
                <a:uFill>
                  <a:solidFill>
                    <a:srgbClr val="0562C1"/>
                  </a:solidFill>
                </a:uFill>
                <a:latin typeface="Tahoma" panose="020B0604030504040204" pitchFamily="34" charset="0"/>
                <a:ea typeface="Tahoma" panose="020B0604030504040204" pitchFamily="34" charset="0"/>
                <a:cs typeface="Tahoma" panose="020B0604030504040204" pitchFamily="34" charset="0"/>
                <a:hlinkClick r:id="rId3"/>
              </a:rPr>
              <a:t> </a:t>
            </a:r>
            <a:r>
              <a:rPr sz="2000" u="sng" spc="100" dirty="0">
                <a:solidFill>
                  <a:srgbClr val="0562C1"/>
                </a:solidFill>
                <a:uFill>
                  <a:solidFill>
                    <a:srgbClr val="0562C1"/>
                  </a:solidFill>
                </a:uFill>
                <a:latin typeface="Tahoma" panose="020B0604030504040204" pitchFamily="34" charset="0"/>
                <a:ea typeface="Tahoma" panose="020B0604030504040204" pitchFamily="34" charset="0"/>
                <a:cs typeface="Tahoma" panose="020B0604030504040204" pitchFamily="34" charset="0"/>
                <a:hlinkClick r:id="rId3"/>
              </a:rPr>
              <a:t>Room</a:t>
            </a:r>
            <a:r>
              <a:rPr lang="en-US" sz="2000" spc="100" dirty="0">
                <a:solidFill>
                  <a:srgbClr val="0562C1"/>
                </a:solidFill>
                <a:uFill>
                  <a:solidFill>
                    <a:srgbClr val="0562C1"/>
                  </a:solidFill>
                </a:uFill>
                <a:latin typeface="Tahoma" panose="020B0604030504040204" pitchFamily="34" charset="0"/>
                <a:ea typeface="Tahoma" panose="020B0604030504040204" pitchFamily="34" charset="0"/>
                <a:cs typeface="Tahoma" panose="020B0604030504040204" pitchFamily="34" charset="0"/>
              </a:rPr>
              <a:t> </a:t>
            </a:r>
            <a:r>
              <a:rPr sz="2000" spc="100" dirty="0">
                <a:latin typeface="Tahoma" panose="020B0604030504040204" pitchFamily="34" charset="0"/>
                <a:ea typeface="Tahoma" panose="020B0604030504040204" pitchFamily="34" charset="0"/>
                <a:cs typeface="Tahoma" panose="020B0604030504040204" pitchFamily="34" charset="0"/>
              </a:rPr>
              <a:t>where</a:t>
            </a:r>
            <a:r>
              <a:rPr sz="2000" spc="-25" dirty="0">
                <a:latin typeface="Tahoma" panose="020B0604030504040204" pitchFamily="34" charset="0"/>
                <a:ea typeface="Tahoma" panose="020B0604030504040204" pitchFamily="34" charset="0"/>
                <a:cs typeface="Tahoma" panose="020B0604030504040204" pitchFamily="34" charset="0"/>
              </a:rPr>
              <a:t> </a:t>
            </a:r>
            <a:r>
              <a:rPr sz="2000" spc="60" dirty="0">
                <a:latin typeface="Tahoma" panose="020B0604030504040204" pitchFamily="34" charset="0"/>
                <a:ea typeface="Tahoma" panose="020B0604030504040204" pitchFamily="34" charset="0"/>
                <a:cs typeface="Tahoma" panose="020B0604030504040204" pitchFamily="34" charset="0"/>
              </a:rPr>
              <a:t>New</a:t>
            </a:r>
            <a:r>
              <a:rPr sz="2000" spc="-15" dirty="0">
                <a:latin typeface="Tahoma" panose="020B0604030504040204" pitchFamily="34" charset="0"/>
                <a:ea typeface="Tahoma" panose="020B0604030504040204" pitchFamily="34" charset="0"/>
                <a:cs typeface="Tahoma" panose="020B0604030504040204" pitchFamily="34" charset="0"/>
              </a:rPr>
              <a:t> </a:t>
            </a:r>
            <a:r>
              <a:rPr sz="2000" spc="95" dirty="0">
                <a:latin typeface="Tahoma" panose="020B0604030504040204" pitchFamily="34" charset="0"/>
                <a:ea typeface="Tahoma" panose="020B0604030504040204" pitchFamily="34" charset="0"/>
                <a:cs typeface="Tahoma" panose="020B0604030504040204" pitchFamily="34" charset="0"/>
              </a:rPr>
              <a:t>York</a:t>
            </a:r>
            <a:r>
              <a:rPr sz="2000" spc="-15" dirty="0">
                <a:latin typeface="Tahoma" panose="020B0604030504040204" pitchFamily="34" charset="0"/>
                <a:ea typeface="Tahoma" panose="020B0604030504040204" pitchFamily="34" charset="0"/>
                <a:cs typeface="Tahoma" panose="020B0604030504040204" pitchFamily="34" charset="0"/>
              </a:rPr>
              <a:t> </a:t>
            </a:r>
            <a:r>
              <a:rPr sz="2000" spc="110" dirty="0">
                <a:latin typeface="Tahoma" panose="020B0604030504040204" pitchFamily="34" charset="0"/>
                <a:ea typeface="Tahoma" panose="020B0604030504040204" pitchFamily="34" charset="0"/>
                <a:cs typeface="Tahoma" panose="020B0604030504040204" pitchFamily="34" charset="0"/>
              </a:rPr>
              <a:t>area</a:t>
            </a:r>
            <a:r>
              <a:rPr sz="2000" dirty="0">
                <a:latin typeface="Tahoma" panose="020B0604030504040204" pitchFamily="34" charset="0"/>
                <a:ea typeface="Tahoma" panose="020B0604030504040204" pitchFamily="34" charset="0"/>
                <a:cs typeface="Tahoma" panose="020B0604030504040204" pitchFamily="34" charset="0"/>
              </a:rPr>
              <a:t> </a:t>
            </a:r>
            <a:r>
              <a:rPr sz="2000" spc="125" dirty="0">
                <a:latin typeface="Tahoma" panose="020B0604030504040204" pitchFamily="34" charset="0"/>
                <a:ea typeface="Tahoma" panose="020B0604030504040204" pitchFamily="34" charset="0"/>
                <a:cs typeface="Tahoma" panose="020B0604030504040204" pitchFamily="34" charset="0"/>
              </a:rPr>
              <a:t>students </a:t>
            </a:r>
            <a:r>
              <a:rPr sz="2000" spc="-545" dirty="0">
                <a:latin typeface="Tahoma" panose="020B0604030504040204" pitchFamily="34" charset="0"/>
                <a:ea typeface="Tahoma" panose="020B0604030504040204" pitchFamily="34" charset="0"/>
                <a:cs typeface="Tahoma" panose="020B0604030504040204" pitchFamily="34" charset="0"/>
              </a:rPr>
              <a:t> </a:t>
            </a:r>
            <a:r>
              <a:rPr sz="2000" spc="70" dirty="0">
                <a:latin typeface="Tahoma" panose="020B0604030504040204" pitchFamily="34" charset="0"/>
                <a:ea typeface="Tahoma" panose="020B0604030504040204" pitchFamily="34" charset="0"/>
                <a:cs typeface="Tahoma" panose="020B0604030504040204" pitchFamily="34" charset="0"/>
              </a:rPr>
              <a:t>list</a:t>
            </a:r>
            <a:r>
              <a:rPr sz="2000" spc="5" dirty="0">
                <a:latin typeface="Tahoma" panose="020B0604030504040204" pitchFamily="34" charset="0"/>
                <a:ea typeface="Tahoma" panose="020B0604030504040204" pitchFamily="34" charset="0"/>
                <a:cs typeface="Tahoma" panose="020B0604030504040204" pitchFamily="34" charset="0"/>
              </a:rPr>
              <a:t> </a:t>
            </a:r>
            <a:r>
              <a:rPr sz="2000" spc="95" dirty="0">
                <a:latin typeface="Tahoma" panose="020B0604030504040204" pitchFamily="34" charset="0"/>
                <a:ea typeface="Tahoma" panose="020B0604030504040204" pitchFamily="34" charset="0"/>
                <a:cs typeface="Tahoma" panose="020B0604030504040204" pitchFamily="34" charset="0"/>
              </a:rPr>
              <a:t>sublets</a:t>
            </a:r>
            <a:r>
              <a:rPr sz="2000" spc="-20" dirty="0">
                <a:latin typeface="Tahoma" panose="020B0604030504040204" pitchFamily="34" charset="0"/>
                <a:ea typeface="Tahoma" panose="020B0604030504040204" pitchFamily="34" charset="0"/>
                <a:cs typeface="Tahoma" panose="020B0604030504040204" pitchFamily="34" charset="0"/>
              </a:rPr>
              <a:t> </a:t>
            </a:r>
            <a:r>
              <a:rPr sz="2000" spc="110" dirty="0">
                <a:latin typeface="Tahoma" panose="020B0604030504040204" pitchFamily="34" charset="0"/>
                <a:ea typeface="Tahoma" panose="020B0604030504040204" pitchFamily="34" charset="0"/>
                <a:cs typeface="Tahoma" panose="020B0604030504040204" pitchFamily="34" charset="0"/>
              </a:rPr>
              <a:t>(temporarily</a:t>
            </a:r>
            <a:r>
              <a:rPr sz="2000" spc="15" dirty="0">
                <a:latin typeface="Tahoma" panose="020B0604030504040204" pitchFamily="34" charset="0"/>
                <a:ea typeface="Tahoma" panose="020B0604030504040204" pitchFamily="34" charset="0"/>
                <a:cs typeface="Tahoma" panose="020B0604030504040204" pitchFamily="34" charset="0"/>
              </a:rPr>
              <a:t> </a:t>
            </a:r>
            <a:r>
              <a:rPr sz="2000" spc="140" dirty="0">
                <a:latin typeface="Tahoma" panose="020B0604030504040204" pitchFamily="34" charset="0"/>
                <a:ea typeface="Tahoma" panose="020B0604030504040204" pitchFamily="34" charset="0"/>
                <a:cs typeface="Tahoma" panose="020B0604030504040204" pitchFamily="34" charset="0"/>
              </a:rPr>
              <a:t>rent</a:t>
            </a:r>
            <a:r>
              <a:rPr sz="2000" spc="-20" dirty="0">
                <a:latin typeface="Tahoma" panose="020B0604030504040204" pitchFamily="34" charset="0"/>
                <a:ea typeface="Tahoma" panose="020B0604030504040204" pitchFamily="34" charset="0"/>
                <a:cs typeface="Tahoma" panose="020B0604030504040204" pitchFamily="34" charset="0"/>
              </a:rPr>
              <a:t> </a:t>
            </a:r>
            <a:r>
              <a:rPr sz="2000" spc="105" dirty="0">
                <a:latin typeface="Tahoma" panose="020B0604030504040204" pitchFamily="34" charset="0"/>
                <a:ea typeface="Tahoma" panose="020B0604030504040204" pitchFamily="34" charset="0"/>
                <a:cs typeface="Tahoma" panose="020B0604030504040204" pitchFamily="34" charset="0"/>
              </a:rPr>
              <a:t>their</a:t>
            </a:r>
            <a:r>
              <a:rPr sz="2000" dirty="0">
                <a:latin typeface="Tahoma" panose="020B0604030504040204" pitchFamily="34" charset="0"/>
                <a:ea typeface="Tahoma" panose="020B0604030504040204" pitchFamily="34" charset="0"/>
                <a:cs typeface="Tahoma" panose="020B0604030504040204" pitchFamily="34" charset="0"/>
              </a:rPr>
              <a:t> </a:t>
            </a:r>
            <a:r>
              <a:rPr sz="2000" spc="135" dirty="0">
                <a:latin typeface="Tahoma" panose="020B0604030504040204" pitchFamily="34" charset="0"/>
                <a:ea typeface="Tahoma" panose="020B0604030504040204" pitchFamily="34" charset="0"/>
                <a:cs typeface="Tahoma" panose="020B0604030504040204" pitchFamily="34" charset="0"/>
              </a:rPr>
              <a:t>apartments)</a:t>
            </a:r>
            <a:endParaRPr sz="2000" dirty="0">
              <a:latin typeface="Tahoma" panose="020B0604030504040204" pitchFamily="34" charset="0"/>
              <a:ea typeface="Tahoma" panose="020B0604030504040204" pitchFamily="34" charset="0"/>
              <a:cs typeface="Tahoma" panose="020B0604030504040204" pitchFamily="34" charset="0"/>
            </a:endParaRPr>
          </a:p>
          <a:p>
            <a:pPr marL="299085" marR="128270" indent="-287020">
              <a:lnSpc>
                <a:spcPct val="100000"/>
              </a:lnSpc>
              <a:spcBef>
                <a:spcPts val="2400"/>
              </a:spcBef>
              <a:buChar char="•"/>
              <a:tabLst>
                <a:tab pos="299085" algn="l"/>
                <a:tab pos="299720" algn="l"/>
              </a:tabLst>
            </a:pPr>
            <a:r>
              <a:rPr sz="2000" spc="120" dirty="0">
                <a:latin typeface="Tahoma" panose="020B0604030504040204" pitchFamily="34" charset="0"/>
                <a:ea typeface="Tahoma" panose="020B0604030504040204" pitchFamily="34" charset="0"/>
                <a:cs typeface="Tahoma" panose="020B0604030504040204" pitchFamily="34" charset="0"/>
              </a:rPr>
              <a:t>A</a:t>
            </a:r>
            <a:r>
              <a:rPr sz="2000" dirty="0">
                <a:latin typeface="Tahoma" panose="020B0604030504040204" pitchFamily="34" charset="0"/>
                <a:ea typeface="Tahoma" panose="020B0604030504040204" pitchFamily="34" charset="0"/>
                <a:cs typeface="Tahoma" panose="020B0604030504040204" pitchFamily="34" charset="0"/>
              </a:rPr>
              <a:t> </a:t>
            </a:r>
            <a:r>
              <a:rPr sz="2000" spc="75" dirty="0">
                <a:latin typeface="Tahoma" panose="020B0604030504040204" pitchFamily="34" charset="0"/>
                <a:ea typeface="Tahoma" panose="020B0604030504040204" pitchFamily="34" charset="0"/>
                <a:cs typeface="Tahoma" panose="020B0604030504040204" pitchFamily="34" charset="0"/>
              </a:rPr>
              <a:t>viable</a:t>
            </a:r>
            <a:r>
              <a:rPr sz="2000" spc="20" dirty="0">
                <a:latin typeface="Tahoma" panose="020B0604030504040204" pitchFamily="34" charset="0"/>
                <a:ea typeface="Tahoma" panose="020B0604030504040204" pitchFamily="34" charset="0"/>
                <a:cs typeface="Tahoma" panose="020B0604030504040204" pitchFamily="34" charset="0"/>
              </a:rPr>
              <a:t> </a:t>
            </a:r>
            <a:r>
              <a:rPr sz="2000" spc="114" dirty="0">
                <a:latin typeface="Tahoma" panose="020B0604030504040204" pitchFamily="34" charset="0"/>
                <a:ea typeface="Tahoma" panose="020B0604030504040204" pitchFamily="34" charset="0"/>
                <a:cs typeface="Tahoma" panose="020B0604030504040204" pitchFamily="34" charset="0"/>
              </a:rPr>
              <a:t>option</a:t>
            </a:r>
            <a:r>
              <a:rPr sz="2000" spc="5" dirty="0">
                <a:latin typeface="Tahoma" panose="020B0604030504040204" pitchFamily="34" charset="0"/>
                <a:ea typeface="Tahoma" panose="020B0604030504040204" pitchFamily="34" charset="0"/>
                <a:cs typeface="Tahoma" panose="020B0604030504040204" pitchFamily="34" charset="0"/>
              </a:rPr>
              <a:t> </a:t>
            </a:r>
            <a:r>
              <a:rPr sz="2000" spc="125" dirty="0">
                <a:latin typeface="Tahoma" panose="020B0604030504040204" pitchFamily="34" charset="0"/>
                <a:ea typeface="Tahoma" panose="020B0604030504040204" pitchFamily="34" charset="0"/>
                <a:cs typeface="Tahoma" panose="020B0604030504040204" pitchFamily="34" charset="0"/>
              </a:rPr>
              <a:t>permitting</a:t>
            </a:r>
            <a:r>
              <a:rPr sz="2000" spc="15" dirty="0">
                <a:latin typeface="Tahoma" panose="020B0604030504040204" pitchFamily="34" charset="0"/>
                <a:ea typeface="Tahoma" panose="020B0604030504040204" pitchFamily="34" charset="0"/>
                <a:cs typeface="Tahoma" panose="020B0604030504040204" pitchFamily="34" charset="0"/>
              </a:rPr>
              <a:t> </a:t>
            </a:r>
            <a:r>
              <a:rPr sz="2000" spc="114" dirty="0">
                <a:latin typeface="Tahoma" panose="020B0604030504040204" pitchFamily="34" charset="0"/>
                <a:ea typeface="Tahoma" panose="020B0604030504040204" pitchFamily="34" charset="0"/>
                <a:cs typeface="Tahoma" panose="020B0604030504040204" pitchFamily="34" charset="0"/>
              </a:rPr>
              <a:t>you</a:t>
            </a:r>
            <a:r>
              <a:rPr sz="2000" spc="-5" dirty="0">
                <a:latin typeface="Tahoma" panose="020B0604030504040204" pitchFamily="34" charset="0"/>
                <a:ea typeface="Tahoma" panose="020B0604030504040204" pitchFamily="34" charset="0"/>
                <a:cs typeface="Tahoma" panose="020B0604030504040204" pitchFamily="34" charset="0"/>
              </a:rPr>
              <a:t> </a:t>
            </a:r>
            <a:r>
              <a:rPr sz="2000" spc="180" dirty="0">
                <a:latin typeface="Tahoma" panose="020B0604030504040204" pitchFamily="34" charset="0"/>
                <a:ea typeface="Tahoma" panose="020B0604030504040204" pitchFamily="34" charset="0"/>
                <a:cs typeface="Tahoma" panose="020B0604030504040204" pitchFamily="34" charset="0"/>
              </a:rPr>
              <a:t>to</a:t>
            </a:r>
            <a:r>
              <a:rPr sz="2000" spc="10" dirty="0">
                <a:latin typeface="Tahoma" panose="020B0604030504040204" pitchFamily="34" charset="0"/>
                <a:ea typeface="Tahoma" panose="020B0604030504040204" pitchFamily="34" charset="0"/>
                <a:cs typeface="Tahoma" panose="020B0604030504040204" pitchFamily="34" charset="0"/>
              </a:rPr>
              <a:t> </a:t>
            </a:r>
            <a:r>
              <a:rPr sz="2000" spc="130" dirty="0">
                <a:latin typeface="Tahoma" panose="020B0604030504040204" pitchFamily="34" charset="0"/>
                <a:ea typeface="Tahoma" panose="020B0604030504040204" pitchFamily="34" charset="0"/>
                <a:cs typeface="Tahoma" panose="020B0604030504040204" pitchFamily="34" charset="0"/>
              </a:rPr>
              <a:t>take</a:t>
            </a:r>
            <a:r>
              <a:rPr sz="2000" spc="-5" dirty="0">
                <a:latin typeface="Tahoma" panose="020B0604030504040204" pitchFamily="34" charset="0"/>
                <a:ea typeface="Tahoma" panose="020B0604030504040204" pitchFamily="34" charset="0"/>
                <a:cs typeface="Tahoma" panose="020B0604030504040204" pitchFamily="34" charset="0"/>
              </a:rPr>
              <a:t> </a:t>
            </a:r>
            <a:r>
              <a:rPr sz="2000" spc="130" dirty="0">
                <a:latin typeface="Tahoma" panose="020B0604030504040204" pitchFamily="34" charset="0"/>
                <a:ea typeface="Tahoma" panose="020B0604030504040204" pitchFamily="34" charset="0"/>
                <a:cs typeface="Tahoma" panose="020B0604030504040204" pitchFamily="34" charset="0"/>
              </a:rPr>
              <a:t>your</a:t>
            </a:r>
            <a:r>
              <a:rPr sz="2000" spc="-5" dirty="0">
                <a:latin typeface="Tahoma" panose="020B0604030504040204" pitchFamily="34" charset="0"/>
                <a:ea typeface="Tahoma" panose="020B0604030504040204" pitchFamily="34" charset="0"/>
                <a:cs typeface="Tahoma" panose="020B0604030504040204" pitchFamily="34" charset="0"/>
              </a:rPr>
              <a:t> </a:t>
            </a:r>
            <a:r>
              <a:rPr sz="2000" spc="135" dirty="0">
                <a:latin typeface="Tahoma" panose="020B0604030504040204" pitchFamily="34" charset="0"/>
                <a:ea typeface="Tahoma" panose="020B0604030504040204" pitchFamily="34" charset="0"/>
                <a:cs typeface="Tahoma" panose="020B0604030504040204" pitchFamily="34" charset="0"/>
              </a:rPr>
              <a:t>time</a:t>
            </a:r>
            <a:r>
              <a:rPr sz="2000" spc="5" dirty="0">
                <a:latin typeface="Tahoma" panose="020B0604030504040204" pitchFamily="34" charset="0"/>
                <a:ea typeface="Tahoma" panose="020B0604030504040204" pitchFamily="34" charset="0"/>
                <a:cs typeface="Tahoma" panose="020B0604030504040204" pitchFamily="34" charset="0"/>
              </a:rPr>
              <a:t> </a:t>
            </a:r>
            <a:r>
              <a:rPr sz="2000" spc="90" dirty="0">
                <a:latin typeface="Tahoma" panose="020B0604030504040204" pitchFamily="34" charset="0"/>
                <a:ea typeface="Tahoma" panose="020B0604030504040204" pitchFamily="34" charset="0"/>
                <a:cs typeface="Tahoma" panose="020B0604030504040204" pitchFamily="34" charset="0"/>
              </a:rPr>
              <a:t>exploring</a:t>
            </a:r>
            <a:r>
              <a:rPr sz="2000" dirty="0">
                <a:latin typeface="Tahoma" panose="020B0604030504040204" pitchFamily="34" charset="0"/>
                <a:ea typeface="Tahoma" panose="020B0604030504040204" pitchFamily="34" charset="0"/>
                <a:cs typeface="Tahoma" panose="020B0604030504040204" pitchFamily="34" charset="0"/>
              </a:rPr>
              <a:t> </a:t>
            </a:r>
            <a:r>
              <a:rPr sz="2000" spc="60" dirty="0">
                <a:latin typeface="Tahoma" panose="020B0604030504040204" pitchFamily="34" charset="0"/>
                <a:ea typeface="Tahoma" panose="020B0604030504040204" pitchFamily="34" charset="0"/>
                <a:cs typeface="Tahoma" panose="020B0604030504040204" pitchFamily="34" charset="0"/>
              </a:rPr>
              <a:t>New</a:t>
            </a:r>
            <a:r>
              <a:rPr sz="2000" spc="-5" dirty="0">
                <a:latin typeface="Tahoma" panose="020B0604030504040204" pitchFamily="34" charset="0"/>
                <a:ea typeface="Tahoma" panose="020B0604030504040204" pitchFamily="34" charset="0"/>
                <a:cs typeface="Tahoma" panose="020B0604030504040204" pitchFamily="34" charset="0"/>
              </a:rPr>
              <a:t> </a:t>
            </a:r>
            <a:r>
              <a:rPr sz="2000" spc="95" dirty="0">
                <a:latin typeface="Tahoma" panose="020B0604030504040204" pitchFamily="34" charset="0"/>
                <a:ea typeface="Tahoma" panose="020B0604030504040204" pitchFamily="34" charset="0"/>
                <a:cs typeface="Tahoma" panose="020B0604030504040204" pitchFamily="34" charset="0"/>
              </a:rPr>
              <a:t>York</a:t>
            </a:r>
            <a:r>
              <a:rPr sz="2000" spc="-15" dirty="0">
                <a:latin typeface="Tahoma" panose="020B0604030504040204" pitchFamily="34" charset="0"/>
                <a:ea typeface="Tahoma" panose="020B0604030504040204" pitchFamily="34" charset="0"/>
                <a:cs typeface="Tahoma" panose="020B0604030504040204" pitchFamily="34" charset="0"/>
              </a:rPr>
              <a:t> </a:t>
            </a:r>
            <a:r>
              <a:rPr sz="2000" spc="110" dirty="0">
                <a:latin typeface="Tahoma" panose="020B0604030504040204" pitchFamily="34" charset="0"/>
                <a:ea typeface="Tahoma" panose="020B0604030504040204" pitchFamily="34" charset="0"/>
                <a:cs typeface="Tahoma" panose="020B0604030504040204" pitchFamily="34" charset="0"/>
              </a:rPr>
              <a:t>and</a:t>
            </a:r>
            <a:r>
              <a:rPr sz="2000" spc="10" dirty="0">
                <a:latin typeface="Tahoma" panose="020B0604030504040204" pitchFamily="34" charset="0"/>
                <a:ea typeface="Tahoma" panose="020B0604030504040204" pitchFamily="34" charset="0"/>
                <a:cs typeface="Tahoma" panose="020B0604030504040204" pitchFamily="34" charset="0"/>
              </a:rPr>
              <a:t> </a:t>
            </a:r>
            <a:r>
              <a:rPr sz="2000" spc="95" dirty="0">
                <a:latin typeface="Tahoma" panose="020B0604030504040204" pitchFamily="34" charset="0"/>
                <a:ea typeface="Tahoma" panose="020B0604030504040204" pitchFamily="34" charset="0"/>
                <a:cs typeface="Tahoma" panose="020B0604030504040204" pitchFamily="34" charset="0"/>
              </a:rPr>
              <a:t>locating</a:t>
            </a:r>
            <a:r>
              <a:rPr sz="2000" dirty="0">
                <a:latin typeface="Tahoma" panose="020B0604030504040204" pitchFamily="34" charset="0"/>
                <a:ea typeface="Tahoma" panose="020B0604030504040204" pitchFamily="34" charset="0"/>
                <a:cs typeface="Tahoma" panose="020B0604030504040204" pitchFamily="34" charset="0"/>
              </a:rPr>
              <a:t> </a:t>
            </a:r>
            <a:r>
              <a:rPr sz="2000" spc="110" dirty="0">
                <a:latin typeface="Tahoma" panose="020B0604030504040204" pitchFamily="34" charset="0"/>
                <a:ea typeface="Tahoma" panose="020B0604030504040204" pitchFamily="34" charset="0"/>
                <a:cs typeface="Tahoma" panose="020B0604030504040204" pitchFamily="34" charset="0"/>
              </a:rPr>
              <a:t>a </a:t>
            </a:r>
            <a:r>
              <a:rPr sz="2000" spc="-540" dirty="0">
                <a:latin typeface="Tahoma" panose="020B0604030504040204" pitchFamily="34" charset="0"/>
                <a:ea typeface="Tahoma" panose="020B0604030504040204" pitchFamily="34" charset="0"/>
                <a:cs typeface="Tahoma" panose="020B0604030504040204" pitchFamily="34" charset="0"/>
              </a:rPr>
              <a:t> </a:t>
            </a:r>
            <a:r>
              <a:rPr sz="2000" spc="145" dirty="0">
                <a:latin typeface="Tahoma" panose="020B0604030504040204" pitchFamily="34" charset="0"/>
                <a:ea typeface="Tahoma" panose="020B0604030504040204" pitchFamily="34" charset="0"/>
                <a:cs typeface="Tahoma" panose="020B0604030504040204" pitchFamily="34" charset="0"/>
              </a:rPr>
              <a:t>more</a:t>
            </a:r>
            <a:r>
              <a:rPr sz="2000" spc="-5" dirty="0">
                <a:latin typeface="Tahoma" panose="020B0604030504040204" pitchFamily="34" charset="0"/>
                <a:ea typeface="Tahoma" panose="020B0604030504040204" pitchFamily="34" charset="0"/>
                <a:cs typeface="Tahoma" panose="020B0604030504040204" pitchFamily="34" charset="0"/>
              </a:rPr>
              <a:t> </a:t>
            </a:r>
            <a:r>
              <a:rPr sz="2000" spc="130" dirty="0">
                <a:latin typeface="Tahoma" panose="020B0604030504040204" pitchFamily="34" charset="0"/>
                <a:ea typeface="Tahoma" panose="020B0604030504040204" pitchFamily="34" charset="0"/>
                <a:cs typeface="Tahoma" panose="020B0604030504040204" pitchFamily="34" charset="0"/>
              </a:rPr>
              <a:t>permanent</a:t>
            </a:r>
            <a:r>
              <a:rPr sz="2000" spc="-20" dirty="0">
                <a:latin typeface="Tahoma" panose="020B0604030504040204" pitchFamily="34" charset="0"/>
                <a:ea typeface="Tahoma" panose="020B0604030504040204" pitchFamily="34" charset="0"/>
                <a:cs typeface="Tahoma" panose="020B0604030504040204" pitchFamily="34" charset="0"/>
              </a:rPr>
              <a:t> </a:t>
            </a:r>
            <a:r>
              <a:rPr sz="2000" spc="85" dirty="0">
                <a:latin typeface="Tahoma" panose="020B0604030504040204" pitchFamily="34" charset="0"/>
                <a:ea typeface="Tahoma" panose="020B0604030504040204" pitchFamily="34" charset="0"/>
                <a:cs typeface="Tahoma" panose="020B0604030504040204" pitchFamily="34" charset="0"/>
              </a:rPr>
              <a:t>residence</a:t>
            </a:r>
            <a:endParaRPr sz="2000" dirty="0">
              <a:latin typeface="Tahoma" panose="020B0604030504040204" pitchFamily="34" charset="0"/>
              <a:ea typeface="Tahoma" panose="020B0604030504040204" pitchFamily="34" charset="0"/>
              <a:cs typeface="Tahoma" panose="020B0604030504040204" pitchFamily="34" charset="0"/>
            </a:endParaRPr>
          </a:p>
          <a:p>
            <a:pPr marL="299085" indent="-287020">
              <a:lnSpc>
                <a:spcPct val="100000"/>
              </a:lnSpc>
              <a:spcBef>
                <a:spcPts val="2400"/>
              </a:spcBef>
              <a:buChar char="•"/>
              <a:tabLst>
                <a:tab pos="299085" algn="l"/>
                <a:tab pos="299720" algn="l"/>
              </a:tabLst>
            </a:pPr>
            <a:r>
              <a:rPr sz="2000" spc="95" dirty="0">
                <a:latin typeface="Tahoma" panose="020B0604030504040204" pitchFamily="34" charset="0"/>
                <a:ea typeface="Tahoma" panose="020B0604030504040204" pitchFamily="34" charset="0"/>
                <a:cs typeface="Tahoma" panose="020B0604030504040204" pitchFamily="34" charset="0"/>
              </a:rPr>
              <a:t>Rooms</a:t>
            </a:r>
            <a:r>
              <a:rPr sz="2000" spc="5" dirty="0">
                <a:latin typeface="Tahoma" panose="020B0604030504040204" pitchFamily="34" charset="0"/>
                <a:ea typeface="Tahoma" panose="020B0604030504040204" pitchFamily="34" charset="0"/>
                <a:cs typeface="Tahoma" panose="020B0604030504040204" pitchFamily="34" charset="0"/>
              </a:rPr>
              <a:t> </a:t>
            </a:r>
            <a:r>
              <a:rPr sz="2000" spc="105" dirty="0">
                <a:latin typeface="Tahoma" panose="020B0604030504040204" pitchFamily="34" charset="0"/>
                <a:ea typeface="Tahoma" panose="020B0604030504040204" pitchFamily="34" charset="0"/>
                <a:cs typeface="Tahoma" panose="020B0604030504040204" pitchFamily="34" charset="0"/>
              </a:rPr>
              <a:t>range</a:t>
            </a:r>
            <a:r>
              <a:rPr sz="2000" spc="-15" dirty="0">
                <a:latin typeface="Tahoma" panose="020B0604030504040204" pitchFamily="34" charset="0"/>
                <a:ea typeface="Tahoma" panose="020B0604030504040204" pitchFamily="34" charset="0"/>
                <a:cs typeface="Tahoma" panose="020B0604030504040204" pitchFamily="34" charset="0"/>
              </a:rPr>
              <a:t> </a:t>
            </a:r>
            <a:r>
              <a:rPr sz="2000" spc="30" dirty="0">
                <a:latin typeface="Tahoma" panose="020B0604030504040204" pitchFamily="34" charset="0"/>
                <a:ea typeface="Tahoma" panose="020B0604030504040204" pitchFamily="34" charset="0"/>
                <a:cs typeface="Tahoma" panose="020B0604030504040204" pitchFamily="34" charset="0"/>
              </a:rPr>
              <a:t>in</a:t>
            </a:r>
            <a:r>
              <a:rPr sz="2000" spc="15" dirty="0">
                <a:latin typeface="Tahoma" panose="020B0604030504040204" pitchFamily="34" charset="0"/>
                <a:ea typeface="Tahoma" panose="020B0604030504040204" pitchFamily="34" charset="0"/>
                <a:cs typeface="Tahoma" panose="020B0604030504040204" pitchFamily="34" charset="0"/>
              </a:rPr>
              <a:t> </a:t>
            </a:r>
            <a:r>
              <a:rPr sz="2000" spc="75" dirty="0">
                <a:latin typeface="Tahoma" panose="020B0604030504040204" pitchFamily="34" charset="0"/>
                <a:ea typeface="Tahoma" panose="020B0604030504040204" pitchFamily="34" charset="0"/>
                <a:cs typeface="Tahoma" panose="020B0604030504040204" pitchFamily="34" charset="0"/>
              </a:rPr>
              <a:t>availability</a:t>
            </a:r>
            <a:r>
              <a:rPr sz="2000" spc="25" dirty="0">
                <a:latin typeface="Tahoma" panose="020B0604030504040204" pitchFamily="34" charset="0"/>
                <a:ea typeface="Tahoma" panose="020B0604030504040204" pitchFamily="34" charset="0"/>
                <a:cs typeface="Tahoma" panose="020B0604030504040204" pitchFamily="34" charset="0"/>
              </a:rPr>
              <a:t> </a:t>
            </a:r>
            <a:r>
              <a:rPr sz="2000" spc="185" dirty="0">
                <a:latin typeface="Tahoma" panose="020B0604030504040204" pitchFamily="34" charset="0"/>
                <a:ea typeface="Tahoma" panose="020B0604030504040204" pitchFamily="34" charset="0"/>
                <a:cs typeface="Tahoma" panose="020B0604030504040204" pitchFamily="34" charset="0"/>
              </a:rPr>
              <a:t>from</a:t>
            </a:r>
            <a:r>
              <a:rPr sz="2000" spc="-5" dirty="0">
                <a:latin typeface="Tahoma" panose="020B0604030504040204" pitchFamily="34" charset="0"/>
                <a:ea typeface="Tahoma" panose="020B0604030504040204" pitchFamily="34" charset="0"/>
                <a:cs typeface="Tahoma" panose="020B0604030504040204" pitchFamily="34" charset="0"/>
              </a:rPr>
              <a:t> </a:t>
            </a:r>
            <a:r>
              <a:rPr sz="2000" spc="70" dirty="0">
                <a:latin typeface="Tahoma" panose="020B0604030504040204" pitchFamily="34" charset="0"/>
                <a:ea typeface="Tahoma" panose="020B0604030504040204" pitchFamily="34" charset="0"/>
                <a:cs typeface="Tahoma" panose="020B0604030504040204" pitchFamily="34" charset="0"/>
              </a:rPr>
              <a:t>2</a:t>
            </a:r>
            <a:r>
              <a:rPr sz="2000" spc="5" dirty="0">
                <a:latin typeface="Tahoma" panose="020B0604030504040204" pitchFamily="34" charset="0"/>
                <a:ea typeface="Tahoma" panose="020B0604030504040204" pitchFamily="34" charset="0"/>
                <a:cs typeface="Tahoma" panose="020B0604030504040204" pitchFamily="34" charset="0"/>
              </a:rPr>
              <a:t> </a:t>
            </a:r>
            <a:r>
              <a:rPr sz="2000" spc="90" dirty="0">
                <a:latin typeface="Tahoma" panose="020B0604030504040204" pitchFamily="34" charset="0"/>
                <a:ea typeface="Tahoma" panose="020B0604030504040204" pitchFamily="34" charset="0"/>
                <a:cs typeface="Tahoma" panose="020B0604030504040204" pitchFamily="34" charset="0"/>
              </a:rPr>
              <a:t>weeks</a:t>
            </a:r>
            <a:r>
              <a:rPr sz="2000" spc="-20" dirty="0">
                <a:latin typeface="Tahoma" panose="020B0604030504040204" pitchFamily="34" charset="0"/>
                <a:ea typeface="Tahoma" panose="020B0604030504040204" pitchFamily="34" charset="0"/>
                <a:cs typeface="Tahoma" panose="020B0604030504040204" pitchFamily="34" charset="0"/>
              </a:rPr>
              <a:t> </a:t>
            </a:r>
            <a:r>
              <a:rPr sz="2000" spc="180" dirty="0">
                <a:latin typeface="Tahoma" panose="020B0604030504040204" pitchFamily="34" charset="0"/>
                <a:ea typeface="Tahoma" panose="020B0604030504040204" pitchFamily="34" charset="0"/>
                <a:cs typeface="Tahoma" panose="020B0604030504040204" pitchFamily="34" charset="0"/>
              </a:rPr>
              <a:t>to</a:t>
            </a:r>
            <a:r>
              <a:rPr sz="2000" spc="10" dirty="0">
                <a:latin typeface="Tahoma" panose="020B0604030504040204" pitchFamily="34" charset="0"/>
                <a:ea typeface="Tahoma" panose="020B0604030504040204" pitchFamily="34" charset="0"/>
                <a:cs typeface="Tahoma" panose="020B0604030504040204" pitchFamily="34" charset="0"/>
              </a:rPr>
              <a:t> </a:t>
            </a:r>
            <a:r>
              <a:rPr sz="2000" spc="-405" dirty="0">
                <a:latin typeface="Tahoma" panose="020B0604030504040204" pitchFamily="34" charset="0"/>
                <a:ea typeface="Tahoma" panose="020B0604030504040204" pitchFamily="34" charset="0"/>
                <a:cs typeface="Tahoma" panose="020B0604030504040204" pitchFamily="34" charset="0"/>
              </a:rPr>
              <a:t>1</a:t>
            </a:r>
            <a:r>
              <a:rPr sz="2000" spc="-285" dirty="0">
                <a:latin typeface="Tahoma" panose="020B0604030504040204" pitchFamily="34" charset="0"/>
                <a:ea typeface="Tahoma" panose="020B0604030504040204" pitchFamily="34" charset="0"/>
                <a:cs typeface="Tahoma" panose="020B0604030504040204" pitchFamily="34" charset="0"/>
              </a:rPr>
              <a:t> </a:t>
            </a:r>
            <a:r>
              <a:rPr lang="en-US" sz="2000" spc="-285" dirty="0">
                <a:latin typeface="Tahoma" panose="020B0604030504040204" pitchFamily="34" charset="0"/>
                <a:ea typeface="Tahoma" panose="020B0604030504040204" pitchFamily="34" charset="0"/>
                <a:cs typeface="Tahoma" panose="020B0604030504040204" pitchFamily="34" charset="0"/>
              </a:rPr>
              <a:t> </a:t>
            </a:r>
            <a:r>
              <a:rPr sz="2000" spc="120" dirty="0">
                <a:latin typeface="Tahoma" panose="020B0604030504040204" pitchFamily="34" charset="0"/>
                <a:ea typeface="Tahoma" panose="020B0604030504040204" pitchFamily="34" charset="0"/>
                <a:cs typeface="Tahoma" panose="020B0604030504040204" pitchFamily="34" charset="0"/>
              </a:rPr>
              <a:t>year</a:t>
            </a:r>
            <a:endParaRPr sz="2000" dirty="0">
              <a:latin typeface="Tahoma" panose="020B0604030504040204" pitchFamily="34" charset="0"/>
              <a:ea typeface="Tahoma" panose="020B0604030504040204" pitchFamily="34" charset="0"/>
              <a:cs typeface="Tahoma" panose="020B0604030504040204" pitchFamily="34" charset="0"/>
            </a:endParaRPr>
          </a:p>
        </p:txBody>
      </p:sp>
      <p:pic>
        <p:nvPicPr>
          <p:cNvPr id="6" name="object 6"/>
          <p:cNvPicPr/>
          <p:nvPr/>
        </p:nvPicPr>
        <p:blipFill>
          <a:blip r:embed="rId4" cstate="print"/>
          <a:stretch>
            <a:fillRect/>
          </a:stretch>
        </p:blipFill>
        <p:spPr>
          <a:xfrm>
            <a:off x="41148" y="94488"/>
            <a:ext cx="3348227" cy="2729483"/>
          </a:xfrm>
          <a:prstGeom prst="rect">
            <a:avLst/>
          </a:prstGeom>
        </p:spPr>
      </p:pic>
      <p:pic>
        <p:nvPicPr>
          <p:cNvPr id="7" name="object 7"/>
          <p:cNvPicPr/>
          <p:nvPr/>
        </p:nvPicPr>
        <p:blipFill>
          <a:blip r:embed="rId5" cstate="print"/>
          <a:stretch>
            <a:fillRect/>
          </a:stretch>
        </p:blipFill>
        <p:spPr>
          <a:xfrm>
            <a:off x="8691372" y="94488"/>
            <a:ext cx="3357371" cy="320344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65805" y="1480356"/>
            <a:ext cx="6706870" cy="4551680"/>
          </a:xfrm>
          <a:prstGeom prst="rect">
            <a:avLst/>
          </a:prstGeom>
        </p:spPr>
        <p:txBody>
          <a:bodyPr vert="horz" wrap="square" lIns="0" tIns="12700" rIns="0" bIns="0" rtlCol="0">
            <a:spAutoFit/>
          </a:bodyPr>
          <a:lstStyle/>
          <a:p>
            <a:pPr marL="12700" marR="5080">
              <a:lnSpc>
                <a:spcPct val="150000"/>
              </a:lnSpc>
              <a:spcBef>
                <a:spcPts val="100"/>
              </a:spcBef>
            </a:pPr>
            <a:r>
              <a:rPr sz="1800" u="sng" spc="70" dirty="0">
                <a:solidFill>
                  <a:srgbClr val="0562C1"/>
                </a:solidFill>
                <a:uFill>
                  <a:solidFill>
                    <a:srgbClr val="0562C1"/>
                  </a:solidFill>
                </a:uFill>
                <a:latin typeface="Arial"/>
                <a:cs typeface="Arial"/>
                <a:hlinkClick r:id="rId2" action="ppaction://hlinksldjump"/>
              </a:rPr>
              <a:t>Section</a:t>
            </a:r>
            <a:r>
              <a:rPr sz="1800" u="sng" spc="10" dirty="0">
                <a:solidFill>
                  <a:srgbClr val="0562C1"/>
                </a:solidFill>
                <a:uFill>
                  <a:solidFill>
                    <a:srgbClr val="0562C1"/>
                  </a:solidFill>
                </a:uFill>
                <a:latin typeface="Arial"/>
                <a:cs typeface="Arial"/>
                <a:hlinkClick r:id="rId2" action="ppaction://hlinksldjump"/>
              </a:rPr>
              <a:t> </a:t>
            </a:r>
            <a:r>
              <a:rPr sz="1800" u="sng" spc="-365" dirty="0">
                <a:solidFill>
                  <a:srgbClr val="0562C1"/>
                </a:solidFill>
                <a:uFill>
                  <a:solidFill>
                    <a:srgbClr val="0562C1"/>
                  </a:solidFill>
                </a:uFill>
                <a:latin typeface="Arial"/>
                <a:cs typeface="Arial"/>
                <a:hlinkClick r:id="rId2" action="ppaction://hlinksldjump"/>
              </a:rPr>
              <a:t>1</a:t>
            </a:r>
            <a:r>
              <a:rPr sz="1800" spc="-254" dirty="0">
                <a:solidFill>
                  <a:srgbClr val="0562C1"/>
                </a:solidFill>
                <a:latin typeface="Arial"/>
                <a:cs typeface="Arial"/>
                <a:hlinkClick r:id="rId2" action="ppaction://hlinksldjump"/>
              </a:rPr>
              <a:t> </a:t>
            </a:r>
            <a:r>
              <a:rPr sz="1800" spc="125" dirty="0">
                <a:latin typeface="Arial"/>
                <a:cs typeface="Arial"/>
              </a:rPr>
              <a:t>–</a:t>
            </a:r>
            <a:r>
              <a:rPr sz="1800" spc="10" dirty="0">
                <a:latin typeface="Arial"/>
                <a:cs typeface="Arial"/>
              </a:rPr>
              <a:t> </a:t>
            </a:r>
            <a:r>
              <a:rPr sz="1800" spc="95" dirty="0">
                <a:latin typeface="Arial"/>
                <a:cs typeface="Arial"/>
              </a:rPr>
              <a:t>Introduction</a:t>
            </a:r>
            <a:r>
              <a:rPr sz="1800" spc="50" dirty="0">
                <a:latin typeface="Arial"/>
                <a:cs typeface="Arial"/>
              </a:rPr>
              <a:t> </a:t>
            </a:r>
            <a:r>
              <a:rPr sz="1800" spc="160" dirty="0">
                <a:latin typeface="Arial"/>
                <a:cs typeface="Arial"/>
              </a:rPr>
              <a:t>to</a:t>
            </a:r>
            <a:r>
              <a:rPr sz="1800" spc="25" dirty="0">
                <a:latin typeface="Arial"/>
                <a:cs typeface="Arial"/>
              </a:rPr>
              <a:t> </a:t>
            </a:r>
            <a:r>
              <a:rPr sz="1800" spc="114" dirty="0">
                <a:latin typeface="Arial"/>
                <a:cs typeface="Arial"/>
              </a:rPr>
              <a:t>the</a:t>
            </a:r>
            <a:r>
              <a:rPr sz="1800" spc="10" dirty="0">
                <a:latin typeface="Arial"/>
                <a:cs typeface="Arial"/>
              </a:rPr>
              <a:t> </a:t>
            </a:r>
            <a:r>
              <a:rPr sz="1800" spc="90" dirty="0">
                <a:latin typeface="Arial"/>
                <a:cs typeface="Arial"/>
              </a:rPr>
              <a:t>Office</a:t>
            </a:r>
            <a:r>
              <a:rPr sz="1800" spc="25" dirty="0">
                <a:latin typeface="Arial"/>
                <a:cs typeface="Arial"/>
              </a:rPr>
              <a:t> </a:t>
            </a:r>
            <a:r>
              <a:rPr sz="1800" spc="155" dirty="0">
                <a:latin typeface="Arial"/>
                <a:cs typeface="Arial"/>
              </a:rPr>
              <a:t>of</a:t>
            </a:r>
            <a:r>
              <a:rPr sz="1800" spc="15" dirty="0">
                <a:latin typeface="Arial"/>
                <a:cs typeface="Arial"/>
              </a:rPr>
              <a:t> </a:t>
            </a:r>
            <a:r>
              <a:rPr sz="1800" spc="110" dirty="0">
                <a:latin typeface="Arial"/>
                <a:cs typeface="Arial"/>
              </a:rPr>
              <a:t>Postdoctoral</a:t>
            </a:r>
            <a:r>
              <a:rPr sz="1800" spc="25" dirty="0">
                <a:latin typeface="Arial"/>
                <a:cs typeface="Arial"/>
              </a:rPr>
              <a:t> </a:t>
            </a:r>
            <a:r>
              <a:rPr sz="1800" spc="110" dirty="0">
                <a:latin typeface="Arial"/>
                <a:cs typeface="Arial"/>
              </a:rPr>
              <a:t>Affairs </a:t>
            </a:r>
            <a:r>
              <a:rPr sz="1800" spc="-490" dirty="0">
                <a:latin typeface="Arial"/>
                <a:cs typeface="Arial"/>
              </a:rPr>
              <a:t> </a:t>
            </a:r>
            <a:r>
              <a:rPr sz="1800" u="sng" spc="70" dirty="0">
                <a:solidFill>
                  <a:srgbClr val="0562C1"/>
                </a:solidFill>
                <a:uFill>
                  <a:solidFill>
                    <a:srgbClr val="0562C1"/>
                  </a:solidFill>
                </a:uFill>
                <a:latin typeface="Arial"/>
                <a:cs typeface="Arial"/>
                <a:hlinkClick r:id="rId3" action="ppaction://hlinksldjump"/>
              </a:rPr>
              <a:t>Section</a:t>
            </a:r>
            <a:r>
              <a:rPr sz="1800" u="sng" spc="5" dirty="0">
                <a:solidFill>
                  <a:srgbClr val="0562C1"/>
                </a:solidFill>
                <a:uFill>
                  <a:solidFill>
                    <a:srgbClr val="0562C1"/>
                  </a:solidFill>
                </a:uFill>
                <a:latin typeface="Arial"/>
                <a:cs typeface="Arial"/>
                <a:hlinkClick r:id="rId3" action="ppaction://hlinksldjump"/>
              </a:rPr>
              <a:t> </a:t>
            </a:r>
            <a:r>
              <a:rPr sz="1800" u="sng" spc="60" dirty="0">
                <a:solidFill>
                  <a:srgbClr val="0562C1"/>
                </a:solidFill>
                <a:uFill>
                  <a:solidFill>
                    <a:srgbClr val="0562C1"/>
                  </a:solidFill>
                </a:uFill>
                <a:latin typeface="Arial"/>
                <a:cs typeface="Arial"/>
                <a:hlinkClick r:id="rId3" action="ppaction://hlinksldjump"/>
              </a:rPr>
              <a:t>2</a:t>
            </a:r>
            <a:r>
              <a:rPr sz="1800" spc="20" dirty="0">
                <a:solidFill>
                  <a:srgbClr val="0562C1"/>
                </a:solidFill>
                <a:latin typeface="Arial"/>
                <a:cs typeface="Arial"/>
                <a:hlinkClick r:id="rId3" action="ppaction://hlinksldjump"/>
              </a:rPr>
              <a:t> </a:t>
            </a:r>
            <a:r>
              <a:rPr sz="1800" spc="125" dirty="0">
                <a:latin typeface="Arial"/>
                <a:cs typeface="Arial"/>
              </a:rPr>
              <a:t>–</a:t>
            </a:r>
            <a:r>
              <a:rPr sz="1800" dirty="0">
                <a:latin typeface="Arial"/>
                <a:cs typeface="Arial"/>
              </a:rPr>
              <a:t> </a:t>
            </a:r>
            <a:r>
              <a:rPr sz="1800" spc="80" dirty="0">
                <a:latin typeface="Arial"/>
                <a:cs typeface="Arial"/>
              </a:rPr>
              <a:t>Prior</a:t>
            </a:r>
            <a:r>
              <a:rPr sz="1800" dirty="0">
                <a:latin typeface="Arial"/>
                <a:cs typeface="Arial"/>
              </a:rPr>
              <a:t> </a:t>
            </a:r>
            <a:r>
              <a:rPr sz="1800" spc="160" dirty="0">
                <a:latin typeface="Arial"/>
                <a:cs typeface="Arial"/>
              </a:rPr>
              <a:t>to</a:t>
            </a:r>
            <a:r>
              <a:rPr sz="1800" spc="20" dirty="0">
                <a:latin typeface="Arial"/>
                <a:cs typeface="Arial"/>
              </a:rPr>
              <a:t> </a:t>
            </a:r>
            <a:r>
              <a:rPr sz="1800" spc="85" dirty="0">
                <a:latin typeface="Arial"/>
                <a:cs typeface="Arial"/>
              </a:rPr>
              <a:t>Arrival</a:t>
            </a:r>
            <a:r>
              <a:rPr sz="1800" spc="20" dirty="0">
                <a:latin typeface="Arial"/>
                <a:cs typeface="Arial"/>
              </a:rPr>
              <a:t> </a:t>
            </a:r>
            <a:r>
              <a:rPr sz="1800" spc="125" dirty="0">
                <a:latin typeface="Arial"/>
                <a:cs typeface="Arial"/>
              </a:rPr>
              <a:t>–</a:t>
            </a:r>
            <a:r>
              <a:rPr sz="1800" dirty="0">
                <a:latin typeface="Arial"/>
                <a:cs typeface="Arial"/>
              </a:rPr>
              <a:t> </a:t>
            </a:r>
            <a:r>
              <a:rPr sz="1800" spc="50" dirty="0">
                <a:latin typeface="Arial"/>
                <a:cs typeface="Arial"/>
              </a:rPr>
              <a:t>Housing</a:t>
            </a:r>
            <a:endParaRPr sz="1800" dirty="0">
              <a:latin typeface="Arial"/>
              <a:cs typeface="Arial"/>
            </a:endParaRPr>
          </a:p>
          <a:p>
            <a:pPr marL="12700" marR="2255520">
              <a:lnSpc>
                <a:spcPct val="150000"/>
              </a:lnSpc>
            </a:pPr>
            <a:r>
              <a:rPr sz="1800" u="sng" spc="70" dirty="0">
                <a:solidFill>
                  <a:srgbClr val="0562C1"/>
                </a:solidFill>
                <a:uFill>
                  <a:solidFill>
                    <a:srgbClr val="0562C1"/>
                  </a:solidFill>
                </a:uFill>
                <a:latin typeface="Arial"/>
                <a:cs typeface="Arial"/>
                <a:hlinkClick r:id="rId4" action="ppaction://hlinksldjump"/>
              </a:rPr>
              <a:t>Section </a:t>
            </a:r>
            <a:r>
              <a:rPr sz="1800" u="sng" spc="65" dirty="0">
                <a:solidFill>
                  <a:srgbClr val="0562C1"/>
                </a:solidFill>
                <a:uFill>
                  <a:solidFill>
                    <a:srgbClr val="0562C1"/>
                  </a:solidFill>
                </a:uFill>
                <a:latin typeface="Arial"/>
                <a:cs typeface="Arial"/>
                <a:hlinkClick r:id="rId4" action="ppaction://hlinksldjump"/>
              </a:rPr>
              <a:t>3</a:t>
            </a:r>
            <a:r>
              <a:rPr sz="1800" spc="65" dirty="0">
                <a:solidFill>
                  <a:srgbClr val="0562C1"/>
                </a:solidFill>
                <a:latin typeface="Arial"/>
                <a:cs typeface="Arial"/>
                <a:hlinkClick r:id="rId4" action="ppaction://hlinksldjump"/>
              </a:rPr>
              <a:t> </a:t>
            </a:r>
            <a:r>
              <a:rPr sz="1800" spc="125" dirty="0">
                <a:latin typeface="Arial"/>
                <a:cs typeface="Arial"/>
              </a:rPr>
              <a:t>– </a:t>
            </a:r>
            <a:r>
              <a:rPr sz="1800" spc="80" dirty="0">
                <a:latin typeface="Arial"/>
                <a:cs typeface="Arial"/>
              </a:rPr>
              <a:t>Prior </a:t>
            </a:r>
            <a:r>
              <a:rPr sz="1800" spc="160" dirty="0">
                <a:latin typeface="Arial"/>
                <a:cs typeface="Arial"/>
              </a:rPr>
              <a:t>to </a:t>
            </a:r>
            <a:r>
              <a:rPr sz="1800" spc="85" dirty="0">
                <a:latin typeface="Arial"/>
                <a:cs typeface="Arial"/>
              </a:rPr>
              <a:t>Arrival </a:t>
            </a:r>
            <a:r>
              <a:rPr sz="1800" spc="125" dirty="0">
                <a:latin typeface="Arial"/>
                <a:cs typeface="Arial"/>
              </a:rPr>
              <a:t>– </a:t>
            </a:r>
            <a:r>
              <a:rPr sz="1800" spc="65" dirty="0">
                <a:latin typeface="Arial"/>
                <a:cs typeface="Arial"/>
              </a:rPr>
              <a:t>Childcare </a:t>
            </a:r>
            <a:r>
              <a:rPr sz="1800" spc="70" dirty="0">
                <a:latin typeface="Arial"/>
                <a:cs typeface="Arial"/>
              </a:rPr>
              <a:t> </a:t>
            </a:r>
            <a:r>
              <a:rPr sz="1800" u="sng" spc="70" dirty="0">
                <a:solidFill>
                  <a:srgbClr val="0562C1"/>
                </a:solidFill>
                <a:uFill>
                  <a:solidFill>
                    <a:srgbClr val="0562C1"/>
                  </a:solidFill>
                </a:uFill>
                <a:latin typeface="Arial"/>
                <a:cs typeface="Arial"/>
                <a:hlinkClick r:id="rId5" action="ppaction://hlinksldjump"/>
              </a:rPr>
              <a:t>Section</a:t>
            </a:r>
            <a:r>
              <a:rPr sz="1800" u="sng" spc="10" dirty="0">
                <a:solidFill>
                  <a:srgbClr val="0562C1"/>
                </a:solidFill>
                <a:uFill>
                  <a:solidFill>
                    <a:srgbClr val="0562C1"/>
                  </a:solidFill>
                </a:uFill>
                <a:latin typeface="Arial"/>
                <a:cs typeface="Arial"/>
                <a:hlinkClick r:id="rId5" action="ppaction://hlinksldjump"/>
              </a:rPr>
              <a:t> </a:t>
            </a:r>
            <a:r>
              <a:rPr sz="1800" u="sng" spc="145" dirty="0">
                <a:solidFill>
                  <a:srgbClr val="0562C1"/>
                </a:solidFill>
                <a:uFill>
                  <a:solidFill>
                    <a:srgbClr val="0562C1"/>
                  </a:solidFill>
                </a:uFill>
                <a:latin typeface="Arial"/>
                <a:cs typeface="Arial"/>
                <a:hlinkClick r:id="rId5" action="ppaction://hlinksldjump"/>
              </a:rPr>
              <a:t>4</a:t>
            </a:r>
            <a:r>
              <a:rPr sz="1800" spc="20" dirty="0">
                <a:solidFill>
                  <a:srgbClr val="0562C1"/>
                </a:solidFill>
                <a:latin typeface="Arial"/>
                <a:cs typeface="Arial"/>
                <a:hlinkClick r:id="rId5" action="ppaction://hlinksldjump"/>
              </a:rPr>
              <a:t> </a:t>
            </a:r>
            <a:r>
              <a:rPr sz="1800" spc="125" dirty="0">
                <a:latin typeface="Arial"/>
                <a:cs typeface="Arial"/>
              </a:rPr>
              <a:t>–</a:t>
            </a:r>
            <a:r>
              <a:rPr sz="1800" dirty="0">
                <a:latin typeface="Arial"/>
                <a:cs typeface="Arial"/>
              </a:rPr>
              <a:t> </a:t>
            </a:r>
            <a:r>
              <a:rPr sz="1800" spc="75" dirty="0">
                <a:latin typeface="Arial"/>
                <a:cs typeface="Arial"/>
              </a:rPr>
              <a:t>Navigating</a:t>
            </a:r>
            <a:r>
              <a:rPr sz="1800" spc="25" dirty="0">
                <a:latin typeface="Arial"/>
                <a:cs typeface="Arial"/>
              </a:rPr>
              <a:t> </a:t>
            </a:r>
            <a:r>
              <a:rPr sz="1800" spc="105" dirty="0">
                <a:latin typeface="Arial"/>
                <a:cs typeface="Arial"/>
              </a:rPr>
              <a:t>From</a:t>
            </a:r>
            <a:r>
              <a:rPr sz="1800" spc="25" dirty="0">
                <a:latin typeface="Arial"/>
                <a:cs typeface="Arial"/>
              </a:rPr>
              <a:t> </a:t>
            </a:r>
            <a:r>
              <a:rPr sz="1800" spc="114" dirty="0">
                <a:latin typeface="Arial"/>
                <a:cs typeface="Arial"/>
              </a:rPr>
              <a:t>the</a:t>
            </a:r>
            <a:r>
              <a:rPr sz="1800" spc="15" dirty="0">
                <a:latin typeface="Arial"/>
                <a:cs typeface="Arial"/>
              </a:rPr>
              <a:t> </a:t>
            </a:r>
            <a:r>
              <a:rPr sz="1800" spc="120" dirty="0">
                <a:latin typeface="Arial"/>
                <a:cs typeface="Arial"/>
              </a:rPr>
              <a:t>Airport</a:t>
            </a:r>
            <a:endParaRPr sz="1800" dirty="0">
              <a:latin typeface="Arial"/>
              <a:cs typeface="Arial"/>
            </a:endParaRPr>
          </a:p>
          <a:p>
            <a:pPr marL="12700" marR="837565">
              <a:lnSpc>
                <a:spcPct val="150000"/>
              </a:lnSpc>
            </a:pPr>
            <a:r>
              <a:rPr sz="1800" u="sng" spc="70" dirty="0">
                <a:solidFill>
                  <a:srgbClr val="0562C1"/>
                </a:solidFill>
                <a:uFill>
                  <a:solidFill>
                    <a:srgbClr val="0562C1"/>
                  </a:solidFill>
                </a:uFill>
                <a:latin typeface="Arial"/>
                <a:cs typeface="Arial"/>
                <a:hlinkClick r:id="rId6" action="ppaction://hlinksldjump"/>
              </a:rPr>
              <a:t>Section</a:t>
            </a:r>
            <a:r>
              <a:rPr sz="1800" u="sng" spc="10" dirty="0">
                <a:solidFill>
                  <a:srgbClr val="0562C1"/>
                </a:solidFill>
                <a:uFill>
                  <a:solidFill>
                    <a:srgbClr val="0562C1"/>
                  </a:solidFill>
                </a:uFill>
                <a:latin typeface="Arial"/>
                <a:cs typeface="Arial"/>
                <a:hlinkClick r:id="rId6" action="ppaction://hlinksldjump"/>
              </a:rPr>
              <a:t> </a:t>
            </a:r>
            <a:r>
              <a:rPr sz="1800" u="sng" spc="100" dirty="0">
                <a:solidFill>
                  <a:srgbClr val="0562C1"/>
                </a:solidFill>
                <a:uFill>
                  <a:solidFill>
                    <a:srgbClr val="0562C1"/>
                  </a:solidFill>
                </a:uFill>
                <a:latin typeface="Arial"/>
                <a:cs typeface="Arial"/>
                <a:hlinkClick r:id="rId6" action="ppaction://hlinksldjump"/>
              </a:rPr>
              <a:t>5</a:t>
            </a:r>
            <a:r>
              <a:rPr sz="1800" spc="20" dirty="0">
                <a:solidFill>
                  <a:srgbClr val="0562C1"/>
                </a:solidFill>
                <a:latin typeface="Arial"/>
                <a:cs typeface="Arial"/>
                <a:hlinkClick r:id="rId6" action="ppaction://hlinksldjump"/>
              </a:rPr>
              <a:t> </a:t>
            </a:r>
            <a:r>
              <a:rPr sz="1800" spc="125" dirty="0">
                <a:latin typeface="Arial"/>
                <a:cs typeface="Arial"/>
              </a:rPr>
              <a:t>–</a:t>
            </a:r>
            <a:r>
              <a:rPr sz="1800" spc="5" dirty="0">
                <a:latin typeface="Arial"/>
                <a:cs typeface="Arial"/>
              </a:rPr>
              <a:t> </a:t>
            </a:r>
            <a:r>
              <a:rPr sz="1800" spc="80" dirty="0">
                <a:latin typeface="Arial"/>
                <a:cs typeface="Arial"/>
              </a:rPr>
              <a:t>Onboarding</a:t>
            </a:r>
            <a:r>
              <a:rPr sz="1800" spc="50" dirty="0">
                <a:latin typeface="Arial"/>
                <a:cs typeface="Arial"/>
              </a:rPr>
              <a:t> </a:t>
            </a:r>
            <a:r>
              <a:rPr sz="1800" spc="90" dirty="0">
                <a:latin typeface="Arial"/>
                <a:cs typeface="Arial"/>
              </a:rPr>
              <a:t>(&amp;</a:t>
            </a:r>
            <a:r>
              <a:rPr sz="1800" spc="20" dirty="0">
                <a:latin typeface="Arial"/>
                <a:cs typeface="Arial"/>
              </a:rPr>
              <a:t> </a:t>
            </a:r>
            <a:r>
              <a:rPr sz="1800" spc="90" dirty="0">
                <a:latin typeface="Arial"/>
                <a:cs typeface="Arial"/>
              </a:rPr>
              <a:t>Immigration)</a:t>
            </a:r>
            <a:r>
              <a:rPr sz="1800" spc="10" dirty="0">
                <a:latin typeface="Arial"/>
                <a:cs typeface="Arial"/>
              </a:rPr>
              <a:t> </a:t>
            </a:r>
            <a:r>
              <a:rPr sz="1800" spc="60" dirty="0">
                <a:latin typeface="Arial"/>
                <a:cs typeface="Arial"/>
              </a:rPr>
              <a:t>Upon</a:t>
            </a:r>
            <a:r>
              <a:rPr sz="1800" spc="25" dirty="0">
                <a:latin typeface="Arial"/>
                <a:cs typeface="Arial"/>
              </a:rPr>
              <a:t> </a:t>
            </a:r>
            <a:r>
              <a:rPr sz="1800" spc="85" dirty="0">
                <a:latin typeface="Arial"/>
                <a:cs typeface="Arial"/>
              </a:rPr>
              <a:t>Arrival </a:t>
            </a:r>
            <a:r>
              <a:rPr sz="1800" spc="-484" dirty="0">
                <a:latin typeface="Arial"/>
                <a:cs typeface="Arial"/>
              </a:rPr>
              <a:t> </a:t>
            </a:r>
            <a:r>
              <a:rPr sz="1800" u="sng" spc="70" dirty="0">
                <a:solidFill>
                  <a:srgbClr val="0562C1"/>
                </a:solidFill>
                <a:uFill>
                  <a:solidFill>
                    <a:srgbClr val="0562C1"/>
                  </a:solidFill>
                </a:uFill>
                <a:latin typeface="Arial"/>
                <a:cs typeface="Arial"/>
                <a:hlinkClick r:id="rId7" action="ppaction://hlinksldjump"/>
              </a:rPr>
              <a:t>Section</a:t>
            </a:r>
            <a:r>
              <a:rPr sz="1800" u="sng" spc="10" dirty="0">
                <a:solidFill>
                  <a:srgbClr val="0562C1"/>
                </a:solidFill>
                <a:uFill>
                  <a:solidFill>
                    <a:srgbClr val="0562C1"/>
                  </a:solidFill>
                </a:uFill>
                <a:latin typeface="Arial"/>
                <a:cs typeface="Arial"/>
                <a:hlinkClick r:id="rId7" action="ppaction://hlinksldjump"/>
              </a:rPr>
              <a:t> </a:t>
            </a:r>
            <a:r>
              <a:rPr sz="1800" u="sng" spc="150" dirty="0">
                <a:solidFill>
                  <a:srgbClr val="0562C1"/>
                </a:solidFill>
                <a:uFill>
                  <a:solidFill>
                    <a:srgbClr val="0562C1"/>
                  </a:solidFill>
                </a:uFill>
                <a:latin typeface="Arial"/>
                <a:cs typeface="Arial"/>
                <a:hlinkClick r:id="rId7" action="ppaction://hlinksldjump"/>
              </a:rPr>
              <a:t>6</a:t>
            </a:r>
            <a:r>
              <a:rPr sz="1800" spc="20" dirty="0">
                <a:solidFill>
                  <a:srgbClr val="0562C1"/>
                </a:solidFill>
                <a:latin typeface="Arial"/>
                <a:cs typeface="Arial"/>
                <a:hlinkClick r:id="rId7" action="ppaction://hlinksldjump"/>
              </a:rPr>
              <a:t> </a:t>
            </a:r>
            <a:r>
              <a:rPr sz="1800" spc="125" dirty="0">
                <a:latin typeface="Arial"/>
                <a:cs typeface="Arial"/>
              </a:rPr>
              <a:t>–</a:t>
            </a:r>
            <a:r>
              <a:rPr sz="1800" dirty="0">
                <a:latin typeface="Arial"/>
                <a:cs typeface="Arial"/>
              </a:rPr>
              <a:t> </a:t>
            </a:r>
            <a:r>
              <a:rPr sz="1800" spc="85" dirty="0">
                <a:latin typeface="Arial"/>
                <a:cs typeface="Arial"/>
              </a:rPr>
              <a:t>Orientation</a:t>
            </a:r>
            <a:r>
              <a:rPr sz="1800" spc="40" dirty="0">
                <a:latin typeface="Arial"/>
                <a:cs typeface="Arial"/>
              </a:rPr>
              <a:t> </a:t>
            </a:r>
            <a:r>
              <a:rPr sz="1800" spc="110" dirty="0">
                <a:latin typeface="Arial"/>
                <a:cs typeface="Arial"/>
              </a:rPr>
              <a:t>(to</a:t>
            </a:r>
            <a:r>
              <a:rPr sz="1800" spc="25" dirty="0">
                <a:latin typeface="Arial"/>
                <a:cs typeface="Arial"/>
              </a:rPr>
              <a:t> Weill</a:t>
            </a:r>
            <a:r>
              <a:rPr sz="1800" spc="-5" dirty="0">
                <a:latin typeface="Arial"/>
                <a:cs typeface="Arial"/>
              </a:rPr>
              <a:t> </a:t>
            </a:r>
            <a:r>
              <a:rPr sz="1800" spc="50" dirty="0">
                <a:latin typeface="Arial"/>
                <a:cs typeface="Arial"/>
              </a:rPr>
              <a:t>Cornell</a:t>
            </a:r>
            <a:r>
              <a:rPr sz="1800" spc="25" dirty="0">
                <a:latin typeface="Arial"/>
                <a:cs typeface="Arial"/>
              </a:rPr>
              <a:t> </a:t>
            </a:r>
            <a:r>
              <a:rPr sz="1800" spc="40" dirty="0">
                <a:latin typeface="Arial"/>
                <a:cs typeface="Arial"/>
              </a:rPr>
              <a:t>Medicine)</a:t>
            </a:r>
            <a:endParaRPr sz="1800" dirty="0">
              <a:latin typeface="Arial"/>
              <a:cs typeface="Arial"/>
            </a:endParaRPr>
          </a:p>
          <a:p>
            <a:pPr marL="12700" marR="36830">
              <a:lnSpc>
                <a:spcPct val="150000"/>
              </a:lnSpc>
            </a:pPr>
            <a:r>
              <a:rPr sz="1800" u="sng" spc="70" dirty="0">
                <a:solidFill>
                  <a:srgbClr val="0562C1"/>
                </a:solidFill>
                <a:uFill>
                  <a:solidFill>
                    <a:srgbClr val="0562C1"/>
                  </a:solidFill>
                </a:uFill>
                <a:latin typeface="Arial"/>
                <a:cs typeface="Arial"/>
                <a:hlinkClick r:id="rId8" action="ppaction://hlinksldjump"/>
              </a:rPr>
              <a:t>Section</a:t>
            </a:r>
            <a:r>
              <a:rPr sz="1800" u="sng" spc="10" dirty="0">
                <a:solidFill>
                  <a:srgbClr val="0562C1"/>
                </a:solidFill>
                <a:uFill>
                  <a:solidFill>
                    <a:srgbClr val="0562C1"/>
                  </a:solidFill>
                </a:uFill>
                <a:latin typeface="Arial"/>
                <a:cs typeface="Arial"/>
                <a:hlinkClick r:id="rId8" action="ppaction://hlinksldjump"/>
              </a:rPr>
              <a:t> </a:t>
            </a:r>
            <a:r>
              <a:rPr sz="1800" u="sng" dirty="0">
                <a:solidFill>
                  <a:srgbClr val="0562C1"/>
                </a:solidFill>
                <a:uFill>
                  <a:solidFill>
                    <a:srgbClr val="0562C1"/>
                  </a:solidFill>
                </a:uFill>
                <a:latin typeface="Arial"/>
                <a:cs typeface="Arial"/>
                <a:hlinkClick r:id="rId8" action="ppaction://hlinksldjump"/>
              </a:rPr>
              <a:t>7</a:t>
            </a:r>
            <a:r>
              <a:rPr sz="1800" spc="20" dirty="0">
                <a:solidFill>
                  <a:srgbClr val="0562C1"/>
                </a:solidFill>
                <a:latin typeface="Arial"/>
                <a:cs typeface="Arial"/>
                <a:hlinkClick r:id="rId8" action="ppaction://hlinksldjump"/>
              </a:rPr>
              <a:t> </a:t>
            </a:r>
            <a:r>
              <a:rPr sz="1800" spc="125" dirty="0">
                <a:latin typeface="Arial"/>
                <a:cs typeface="Arial"/>
              </a:rPr>
              <a:t>–</a:t>
            </a:r>
            <a:r>
              <a:rPr sz="1800" spc="5" dirty="0">
                <a:latin typeface="Arial"/>
                <a:cs typeface="Arial"/>
              </a:rPr>
              <a:t> </a:t>
            </a:r>
            <a:r>
              <a:rPr sz="1800" spc="114" dirty="0">
                <a:latin typeface="Arial"/>
                <a:cs typeface="Arial"/>
              </a:rPr>
              <a:t>Department</a:t>
            </a:r>
            <a:r>
              <a:rPr sz="1800" spc="45" dirty="0">
                <a:latin typeface="Arial"/>
                <a:cs typeface="Arial"/>
              </a:rPr>
              <a:t> </a:t>
            </a:r>
            <a:r>
              <a:rPr sz="1800" spc="85" dirty="0">
                <a:latin typeface="Arial"/>
                <a:cs typeface="Arial"/>
              </a:rPr>
              <a:t>Orientation</a:t>
            </a:r>
            <a:r>
              <a:rPr sz="1800" spc="40" dirty="0">
                <a:latin typeface="Arial"/>
                <a:cs typeface="Arial"/>
              </a:rPr>
              <a:t> </a:t>
            </a:r>
            <a:r>
              <a:rPr sz="1800" spc="175" dirty="0">
                <a:latin typeface="Arial"/>
                <a:cs typeface="Arial"/>
              </a:rPr>
              <a:t>&amp;</a:t>
            </a:r>
            <a:r>
              <a:rPr sz="1800" spc="5" dirty="0">
                <a:latin typeface="Arial"/>
                <a:cs typeface="Arial"/>
              </a:rPr>
              <a:t> </a:t>
            </a:r>
            <a:r>
              <a:rPr sz="1800" spc="80" dirty="0">
                <a:latin typeface="Arial"/>
                <a:cs typeface="Arial"/>
              </a:rPr>
              <a:t>Compliance</a:t>
            </a:r>
            <a:r>
              <a:rPr sz="1800" spc="15" dirty="0">
                <a:latin typeface="Arial"/>
                <a:cs typeface="Arial"/>
              </a:rPr>
              <a:t> </a:t>
            </a:r>
            <a:r>
              <a:rPr sz="1800" spc="70" dirty="0">
                <a:latin typeface="Arial"/>
                <a:cs typeface="Arial"/>
              </a:rPr>
              <a:t>Checklist </a:t>
            </a:r>
            <a:r>
              <a:rPr sz="1800" spc="-484" dirty="0">
                <a:latin typeface="Arial"/>
                <a:cs typeface="Arial"/>
              </a:rPr>
              <a:t> </a:t>
            </a:r>
            <a:r>
              <a:rPr sz="1800" u="sng" spc="70" dirty="0">
                <a:solidFill>
                  <a:srgbClr val="0562C1"/>
                </a:solidFill>
                <a:uFill>
                  <a:solidFill>
                    <a:srgbClr val="0562C1"/>
                  </a:solidFill>
                </a:uFill>
                <a:latin typeface="Arial"/>
                <a:cs typeface="Arial"/>
                <a:hlinkClick r:id="rId9" action="ppaction://hlinksldjump"/>
              </a:rPr>
              <a:t>Section</a:t>
            </a:r>
            <a:r>
              <a:rPr sz="1800" u="sng" spc="5" dirty="0">
                <a:solidFill>
                  <a:srgbClr val="0562C1"/>
                </a:solidFill>
                <a:uFill>
                  <a:solidFill>
                    <a:srgbClr val="0562C1"/>
                  </a:solidFill>
                </a:uFill>
                <a:latin typeface="Arial"/>
                <a:cs typeface="Arial"/>
                <a:hlinkClick r:id="rId9" action="ppaction://hlinksldjump"/>
              </a:rPr>
              <a:t> </a:t>
            </a:r>
            <a:r>
              <a:rPr sz="1800" u="sng" spc="125" dirty="0">
                <a:solidFill>
                  <a:srgbClr val="0562C1"/>
                </a:solidFill>
                <a:uFill>
                  <a:solidFill>
                    <a:srgbClr val="0562C1"/>
                  </a:solidFill>
                </a:uFill>
                <a:latin typeface="Arial"/>
                <a:cs typeface="Arial"/>
                <a:hlinkClick r:id="rId9" action="ppaction://hlinksldjump"/>
              </a:rPr>
              <a:t>8</a:t>
            </a:r>
            <a:r>
              <a:rPr sz="1800" spc="10" dirty="0">
                <a:solidFill>
                  <a:srgbClr val="0562C1"/>
                </a:solidFill>
                <a:latin typeface="Arial"/>
                <a:cs typeface="Arial"/>
                <a:hlinkClick r:id="rId9" action="ppaction://hlinksldjump"/>
              </a:rPr>
              <a:t> </a:t>
            </a:r>
            <a:r>
              <a:rPr sz="1800" spc="125" dirty="0">
                <a:latin typeface="Arial"/>
                <a:cs typeface="Arial"/>
              </a:rPr>
              <a:t>–</a:t>
            </a:r>
            <a:r>
              <a:rPr sz="1800" dirty="0">
                <a:latin typeface="Arial"/>
                <a:cs typeface="Arial"/>
              </a:rPr>
              <a:t> </a:t>
            </a:r>
            <a:r>
              <a:rPr sz="1800" spc="110" dirty="0">
                <a:latin typeface="Arial"/>
                <a:cs typeface="Arial"/>
              </a:rPr>
              <a:t>Promoting</a:t>
            </a:r>
            <a:r>
              <a:rPr sz="1800" spc="10" dirty="0">
                <a:latin typeface="Arial"/>
                <a:cs typeface="Arial"/>
              </a:rPr>
              <a:t> </a:t>
            </a:r>
            <a:r>
              <a:rPr sz="1800" spc="95" dirty="0">
                <a:latin typeface="Arial"/>
                <a:cs typeface="Arial"/>
              </a:rPr>
              <a:t>a</a:t>
            </a:r>
            <a:r>
              <a:rPr sz="1800" spc="5" dirty="0">
                <a:latin typeface="Arial"/>
                <a:cs typeface="Arial"/>
              </a:rPr>
              <a:t> </a:t>
            </a:r>
            <a:r>
              <a:rPr sz="1800" spc="85" dirty="0">
                <a:latin typeface="Arial"/>
                <a:cs typeface="Arial"/>
              </a:rPr>
              <a:t>Happy</a:t>
            </a:r>
            <a:r>
              <a:rPr sz="1800" spc="30" dirty="0">
                <a:latin typeface="Arial"/>
                <a:cs typeface="Arial"/>
              </a:rPr>
              <a:t> </a:t>
            </a:r>
            <a:r>
              <a:rPr sz="1800" spc="95" dirty="0">
                <a:latin typeface="Arial"/>
                <a:cs typeface="Arial"/>
              </a:rPr>
              <a:t>Lab</a:t>
            </a:r>
            <a:endParaRPr sz="1800" dirty="0">
              <a:latin typeface="Arial"/>
              <a:cs typeface="Arial"/>
            </a:endParaRPr>
          </a:p>
          <a:p>
            <a:pPr marL="12700" marR="426720">
              <a:lnSpc>
                <a:spcPct val="150000"/>
              </a:lnSpc>
            </a:pPr>
            <a:r>
              <a:rPr sz="1800" u="sng" spc="70" dirty="0">
                <a:solidFill>
                  <a:srgbClr val="0562C1"/>
                </a:solidFill>
                <a:uFill>
                  <a:solidFill>
                    <a:srgbClr val="0562C1"/>
                  </a:solidFill>
                </a:uFill>
                <a:latin typeface="Arial"/>
                <a:cs typeface="Arial"/>
                <a:hlinkClick r:id="rId10" action="ppaction://hlinksldjump"/>
              </a:rPr>
              <a:t>Section</a:t>
            </a:r>
            <a:r>
              <a:rPr sz="1800" u="sng" spc="15" dirty="0">
                <a:solidFill>
                  <a:srgbClr val="0562C1"/>
                </a:solidFill>
                <a:uFill>
                  <a:solidFill>
                    <a:srgbClr val="0562C1"/>
                  </a:solidFill>
                </a:uFill>
                <a:latin typeface="Arial"/>
                <a:cs typeface="Arial"/>
                <a:hlinkClick r:id="rId10" action="ppaction://hlinksldjump"/>
              </a:rPr>
              <a:t> </a:t>
            </a:r>
            <a:r>
              <a:rPr sz="1800" u="sng" spc="150" dirty="0">
                <a:solidFill>
                  <a:srgbClr val="0562C1"/>
                </a:solidFill>
                <a:uFill>
                  <a:solidFill>
                    <a:srgbClr val="0562C1"/>
                  </a:solidFill>
                </a:uFill>
                <a:latin typeface="Arial"/>
                <a:cs typeface="Arial"/>
                <a:hlinkClick r:id="rId10" action="ppaction://hlinksldjump"/>
              </a:rPr>
              <a:t>9</a:t>
            </a:r>
            <a:r>
              <a:rPr sz="1800" spc="20" dirty="0">
                <a:solidFill>
                  <a:srgbClr val="0562C1"/>
                </a:solidFill>
                <a:latin typeface="Arial"/>
                <a:cs typeface="Arial"/>
                <a:hlinkClick r:id="rId10" action="ppaction://hlinksldjump"/>
              </a:rPr>
              <a:t> </a:t>
            </a:r>
            <a:r>
              <a:rPr sz="1800" spc="125" dirty="0">
                <a:latin typeface="Arial"/>
                <a:cs typeface="Arial"/>
              </a:rPr>
              <a:t>–</a:t>
            </a:r>
            <a:r>
              <a:rPr sz="1800" spc="5" dirty="0">
                <a:latin typeface="Arial"/>
                <a:cs typeface="Arial"/>
              </a:rPr>
              <a:t> </a:t>
            </a:r>
            <a:r>
              <a:rPr sz="1800" spc="95" dirty="0">
                <a:latin typeface="Arial"/>
                <a:cs typeface="Arial"/>
              </a:rPr>
              <a:t>Introduction</a:t>
            </a:r>
            <a:r>
              <a:rPr sz="1800" spc="60" dirty="0">
                <a:latin typeface="Arial"/>
                <a:cs typeface="Arial"/>
              </a:rPr>
              <a:t> </a:t>
            </a:r>
            <a:r>
              <a:rPr sz="1800" spc="160" dirty="0">
                <a:latin typeface="Arial"/>
                <a:cs typeface="Arial"/>
              </a:rPr>
              <a:t>to</a:t>
            </a:r>
            <a:r>
              <a:rPr sz="1800" spc="10" dirty="0">
                <a:latin typeface="Arial"/>
                <a:cs typeface="Arial"/>
              </a:rPr>
              <a:t> </a:t>
            </a:r>
            <a:r>
              <a:rPr sz="1800" spc="114" dirty="0">
                <a:latin typeface="Arial"/>
                <a:cs typeface="Arial"/>
              </a:rPr>
              <a:t>the</a:t>
            </a:r>
            <a:r>
              <a:rPr sz="1800" spc="25" dirty="0">
                <a:latin typeface="Arial"/>
                <a:cs typeface="Arial"/>
              </a:rPr>
              <a:t> </a:t>
            </a:r>
            <a:r>
              <a:rPr sz="1800" spc="110" dirty="0">
                <a:latin typeface="Arial"/>
                <a:cs typeface="Arial"/>
              </a:rPr>
              <a:t>Postdoctoral</a:t>
            </a:r>
            <a:r>
              <a:rPr sz="1800" spc="10" dirty="0">
                <a:latin typeface="Arial"/>
                <a:cs typeface="Arial"/>
              </a:rPr>
              <a:t> </a:t>
            </a:r>
            <a:r>
              <a:rPr sz="1800" spc="85" dirty="0">
                <a:latin typeface="Arial"/>
                <a:cs typeface="Arial"/>
              </a:rPr>
              <a:t>Association </a:t>
            </a:r>
            <a:r>
              <a:rPr sz="1800" spc="-484" dirty="0">
                <a:latin typeface="Arial"/>
                <a:cs typeface="Arial"/>
              </a:rPr>
              <a:t> </a:t>
            </a:r>
            <a:r>
              <a:rPr sz="1800" u="sng" spc="70" dirty="0">
                <a:solidFill>
                  <a:srgbClr val="0562C1"/>
                </a:solidFill>
                <a:uFill>
                  <a:solidFill>
                    <a:srgbClr val="0562C1"/>
                  </a:solidFill>
                </a:uFill>
                <a:latin typeface="Arial"/>
                <a:cs typeface="Arial"/>
                <a:hlinkClick r:id="rId11" action="ppaction://hlinksldjump"/>
              </a:rPr>
              <a:t>Section </a:t>
            </a:r>
            <a:r>
              <a:rPr sz="1800" u="sng" spc="-110" dirty="0">
                <a:solidFill>
                  <a:srgbClr val="0562C1"/>
                </a:solidFill>
                <a:uFill>
                  <a:solidFill>
                    <a:srgbClr val="0562C1"/>
                  </a:solidFill>
                </a:uFill>
                <a:latin typeface="Arial"/>
                <a:cs typeface="Arial"/>
                <a:hlinkClick r:id="rId11" action="ppaction://hlinksldjump"/>
              </a:rPr>
              <a:t>10</a:t>
            </a:r>
            <a:r>
              <a:rPr sz="1800" spc="-110" dirty="0">
                <a:solidFill>
                  <a:srgbClr val="0562C1"/>
                </a:solidFill>
                <a:latin typeface="Arial"/>
                <a:cs typeface="Arial"/>
                <a:hlinkClick r:id="rId11" action="ppaction://hlinksldjump"/>
              </a:rPr>
              <a:t> </a:t>
            </a:r>
            <a:r>
              <a:rPr sz="1800" spc="125" dirty="0">
                <a:latin typeface="Arial"/>
                <a:cs typeface="Arial"/>
              </a:rPr>
              <a:t>– </a:t>
            </a:r>
            <a:r>
              <a:rPr sz="1800" spc="85" dirty="0">
                <a:latin typeface="Arial"/>
                <a:cs typeface="Arial"/>
              </a:rPr>
              <a:t>Orientation </a:t>
            </a:r>
            <a:r>
              <a:rPr sz="1800" spc="160" dirty="0">
                <a:latin typeface="Arial"/>
                <a:cs typeface="Arial"/>
              </a:rPr>
              <a:t>to </a:t>
            </a:r>
            <a:r>
              <a:rPr sz="1800" spc="60" dirty="0">
                <a:latin typeface="Arial"/>
                <a:cs typeface="Arial"/>
              </a:rPr>
              <a:t>Living </a:t>
            </a:r>
            <a:r>
              <a:rPr sz="1800" spc="30" dirty="0">
                <a:latin typeface="Arial"/>
                <a:cs typeface="Arial"/>
              </a:rPr>
              <a:t>in </a:t>
            </a:r>
            <a:r>
              <a:rPr sz="1800" spc="50" dirty="0">
                <a:latin typeface="Arial"/>
                <a:cs typeface="Arial"/>
              </a:rPr>
              <a:t>New </a:t>
            </a:r>
            <a:r>
              <a:rPr sz="1800" spc="85" dirty="0">
                <a:latin typeface="Arial"/>
                <a:cs typeface="Arial"/>
              </a:rPr>
              <a:t>York City </a:t>
            </a:r>
            <a:r>
              <a:rPr sz="1800" spc="90" dirty="0">
                <a:latin typeface="Arial"/>
                <a:cs typeface="Arial"/>
              </a:rPr>
              <a:t> </a:t>
            </a:r>
            <a:r>
              <a:rPr sz="1800" u="sng" spc="70" dirty="0">
                <a:solidFill>
                  <a:srgbClr val="0562C1"/>
                </a:solidFill>
                <a:uFill>
                  <a:solidFill>
                    <a:srgbClr val="0562C1"/>
                  </a:solidFill>
                </a:uFill>
                <a:latin typeface="Arial"/>
                <a:cs typeface="Arial"/>
                <a:hlinkClick r:id="rId12" action="ppaction://hlinksldjump"/>
              </a:rPr>
              <a:t>Section</a:t>
            </a:r>
            <a:r>
              <a:rPr sz="1800" u="sng" spc="10" dirty="0">
                <a:solidFill>
                  <a:srgbClr val="0562C1"/>
                </a:solidFill>
                <a:uFill>
                  <a:solidFill>
                    <a:srgbClr val="0562C1"/>
                  </a:solidFill>
                </a:uFill>
                <a:latin typeface="Arial"/>
                <a:cs typeface="Arial"/>
                <a:hlinkClick r:id="rId12" action="ppaction://hlinksldjump"/>
              </a:rPr>
              <a:t> </a:t>
            </a:r>
            <a:r>
              <a:rPr sz="1800" u="sng" spc="-370" dirty="0">
                <a:solidFill>
                  <a:srgbClr val="0562C1"/>
                </a:solidFill>
                <a:uFill>
                  <a:solidFill>
                    <a:srgbClr val="0562C1"/>
                  </a:solidFill>
                </a:uFill>
                <a:latin typeface="Arial"/>
                <a:cs typeface="Arial"/>
                <a:hlinkClick r:id="rId12" action="ppaction://hlinksldjump"/>
              </a:rPr>
              <a:t>11</a:t>
            </a:r>
            <a:r>
              <a:rPr sz="1800" u="sng" spc="-245" dirty="0">
                <a:solidFill>
                  <a:srgbClr val="0562C1"/>
                </a:solidFill>
                <a:uFill>
                  <a:solidFill>
                    <a:srgbClr val="0562C1"/>
                  </a:solidFill>
                </a:uFill>
                <a:latin typeface="Arial"/>
                <a:cs typeface="Arial"/>
                <a:hlinkClick r:id="rId12" action="ppaction://hlinksldjump"/>
              </a:rPr>
              <a:t> </a:t>
            </a:r>
            <a:r>
              <a:rPr sz="1800" spc="125" dirty="0">
                <a:latin typeface="Arial"/>
                <a:cs typeface="Arial"/>
              </a:rPr>
              <a:t>–</a:t>
            </a:r>
            <a:r>
              <a:rPr sz="1800" spc="10" dirty="0">
                <a:latin typeface="Arial"/>
                <a:cs typeface="Arial"/>
              </a:rPr>
              <a:t> </a:t>
            </a:r>
            <a:r>
              <a:rPr sz="1800" spc="40" dirty="0">
                <a:latin typeface="Arial"/>
                <a:cs typeface="Arial"/>
              </a:rPr>
              <a:t>Social</a:t>
            </a:r>
            <a:r>
              <a:rPr sz="1800" spc="-5" dirty="0">
                <a:latin typeface="Arial"/>
                <a:cs typeface="Arial"/>
              </a:rPr>
              <a:t> </a:t>
            </a:r>
            <a:r>
              <a:rPr sz="1800" spc="90" dirty="0">
                <a:latin typeface="Arial"/>
                <a:cs typeface="Arial"/>
              </a:rPr>
              <a:t>Activities</a:t>
            </a:r>
            <a:r>
              <a:rPr sz="1800" spc="15" dirty="0">
                <a:latin typeface="Arial"/>
                <a:cs typeface="Arial"/>
              </a:rPr>
              <a:t> </a:t>
            </a:r>
            <a:r>
              <a:rPr sz="1800" spc="30" dirty="0">
                <a:latin typeface="Arial"/>
                <a:cs typeface="Arial"/>
              </a:rPr>
              <a:t>in</a:t>
            </a:r>
            <a:r>
              <a:rPr sz="1800" spc="10" dirty="0">
                <a:latin typeface="Arial"/>
                <a:cs typeface="Arial"/>
              </a:rPr>
              <a:t> </a:t>
            </a:r>
            <a:r>
              <a:rPr sz="1800" spc="50" dirty="0">
                <a:latin typeface="Arial"/>
                <a:cs typeface="Arial"/>
              </a:rPr>
              <a:t>New</a:t>
            </a:r>
            <a:r>
              <a:rPr sz="1800" spc="10" dirty="0">
                <a:latin typeface="Arial"/>
                <a:cs typeface="Arial"/>
              </a:rPr>
              <a:t> </a:t>
            </a:r>
            <a:r>
              <a:rPr sz="1800" spc="85" dirty="0">
                <a:latin typeface="Arial"/>
                <a:cs typeface="Arial"/>
              </a:rPr>
              <a:t>York</a:t>
            </a:r>
            <a:r>
              <a:rPr sz="1800" spc="5" dirty="0">
                <a:latin typeface="Arial"/>
                <a:cs typeface="Arial"/>
              </a:rPr>
              <a:t> </a:t>
            </a:r>
            <a:r>
              <a:rPr sz="1800" spc="85" dirty="0">
                <a:latin typeface="Arial"/>
                <a:cs typeface="Arial"/>
              </a:rPr>
              <a:t>City</a:t>
            </a:r>
            <a:endParaRPr sz="1800" dirty="0">
              <a:latin typeface="Arial"/>
              <a:cs typeface="Arial"/>
            </a:endParaRPr>
          </a:p>
        </p:txBody>
      </p:sp>
      <p:sp>
        <p:nvSpPr>
          <p:cNvPr id="3" name="object 3"/>
          <p:cNvSpPr txBox="1">
            <a:spLocks noGrp="1"/>
          </p:cNvSpPr>
          <p:nvPr>
            <p:ph type="title"/>
          </p:nvPr>
        </p:nvSpPr>
        <p:spPr>
          <a:xfrm>
            <a:off x="1722278" y="257467"/>
            <a:ext cx="8748395" cy="878840"/>
          </a:xfrm>
          <a:prstGeom prst="rect">
            <a:avLst/>
          </a:prstGeom>
        </p:spPr>
        <p:txBody>
          <a:bodyPr vert="horz" wrap="square" lIns="0" tIns="12065" rIns="0" bIns="0" rtlCol="0">
            <a:spAutoFit/>
          </a:bodyPr>
          <a:lstStyle/>
          <a:p>
            <a:pPr marL="2057400" marR="5080" indent="-2045335">
              <a:lnSpc>
                <a:spcPct val="100000"/>
              </a:lnSpc>
              <a:spcBef>
                <a:spcPts val="95"/>
              </a:spcBef>
            </a:pPr>
            <a:r>
              <a:rPr spc="-75" dirty="0">
                <a:solidFill>
                  <a:srgbClr val="B31B1B"/>
                </a:solidFill>
              </a:rPr>
              <a:t>Planning</a:t>
            </a:r>
            <a:r>
              <a:rPr spc="75" dirty="0">
                <a:solidFill>
                  <a:srgbClr val="B31B1B"/>
                </a:solidFill>
              </a:rPr>
              <a:t> </a:t>
            </a:r>
            <a:r>
              <a:rPr spc="-5" dirty="0">
                <a:solidFill>
                  <a:srgbClr val="B31B1B"/>
                </a:solidFill>
              </a:rPr>
              <a:t>your</a:t>
            </a:r>
            <a:r>
              <a:rPr spc="30" dirty="0">
                <a:solidFill>
                  <a:srgbClr val="B31B1B"/>
                </a:solidFill>
              </a:rPr>
              <a:t> </a:t>
            </a:r>
            <a:r>
              <a:rPr spc="-20" dirty="0">
                <a:solidFill>
                  <a:srgbClr val="B31B1B"/>
                </a:solidFill>
              </a:rPr>
              <a:t>transition</a:t>
            </a:r>
            <a:r>
              <a:rPr spc="70" dirty="0">
                <a:solidFill>
                  <a:srgbClr val="B31B1B"/>
                </a:solidFill>
              </a:rPr>
              <a:t> </a:t>
            </a:r>
            <a:r>
              <a:rPr spc="30" dirty="0">
                <a:solidFill>
                  <a:srgbClr val="B31B1B"/>
                </a:solidFill>
              </a:rPr>
              <a:t>to</a:t>
            </a:r>
            <a:r>
              <a:rPr spc="35" dirty="0">
                <a:solidFill>
                  <a:srgbClr val="B31B1B"/>
                </a:solidFill>
              </a:rPr>
              <a:t> </a:t>
            </a:r>
            <a:r>
              <a:rPr spc="-85" dirty="0">
                <a:solidFill>
                  <a:srgbClr val="B31B1B"/>
                </a:solidFill>
              </a:rPr>
              <a:t>Weill</a:t>
            </a:r>
            <a:r>
              <a:rPr spc="55" dirty="0">
                <a:solidFill>
                  <a:srgbClr val="B31B1B"/>
                </a:solidFill>
              </a:rPr>
              <a:t> </a:t>
            </a:r>
            <a:r>
              <a:rPr spc="-25" dirty="0">
                <a:solidFill>
                  <a:srgbClr val="B31B1B"/>
                </a:solidFill>
              </a:rPr>
              <a:t>Cornell</a:t>
            </a:r>
            <a:r>
              <a:rPr spc="70" dirty="0">
                <a:solidFill>
                  <a:srgbClr val="B31B1B"/>
                </a:solidFill>
              </a:rPr>
              <a:t> </a:t>
            </a:r>
            <a:r>
              <a:rPr spc="-30" dirty="0">
                <a:solidFill>
                  <a:srgbClr val="B31B1B"/>
                </a:solidFill>
              </a:rPr>
              <a:t>Medicine </a:t>
            </a:r>
            <a:r>
              <a:rPr spc="-805" dirty="0">
                <a:solidFill>
                  <a:srgbClr val="B31B1B"/>
                </a:solidFill>
              </a:rPr>
              <a:t> </a:t>
            </a:r>
            <a:r>
              <a:rPr spc="95" dirty="0">
                <a:solidFill>
                  <a:srgbClr val="B31B1B"/>
                </a:solidFill>
              </a:rPr>
              <a:t>as</a:t>
            </a:r>
            <a:r>
              <a:rPr spc="40" dirty="0">
                <a:solidFill>
                  <a:srgbClr val="B31B1B"/>
                </a:solidFill>
              </a:rPr>
              <a:t> </a:t>
            </a:r>
            <a:r>
              <a:rPr spc="90" dirty="0">
                <a:solidFill>
                  <a:srgbClr val="B31B1B"/>
                </a:solidFill>
              </a:rPr>
              <a:t>a</a:t>
            </a:r>
            <a:r>
              <a:rPr spc="40" dirty="0">
                <a:solidFill>
                  <a:srgbClr val="B31B1B"/>
                </a:solidFill>
              </a:rPr>
              <a:t> </a:t>
            </a:r>
            <a:r>
              <a:rPr spc="30" dirty="0">
                <a:solidFill>
                  <a:srgbClr val="B31B1B"/>
                </a:solidFill>
              </a:rPr>
              <a:t>Postdoctoral</a:t>
            </a:r>
            <a:r>
              <a:rPr spc="25" dirty="0">
                <a:solidFill>
                  <a:srgbClr val="B31B1B"/>
                </a:solidFill>
              </a:rPr>
              <a:t> </a:t>
            </a:r>
            <a:r>
              <a:rPr spc="10" dirty="0">
                <a:solidFill>
                  <a:srgbClr val="B31B1B"/>
                </a:solidFill>
              </a:rPr>
              <a:t>Scholar</a:t>
            </a:r>
          </a:p>
        </p:txBody>
      </p:sp>
      <p:pic>
        <p:nvPicPr>
          <p:cNvPr id="4" name="object 4"/>
          <p:cNvPicPr/>
          <p:nvPr/>
        </p:nvPicPr>
        <p:blipFill>
          <a:blip r:embed="rId13" cstate="print"/>
          <a:stretch>
            <a:fillRect/>
          </a:stretch>
        </p:blipFill>
        <p:spPr>
          <a:xfrm>
            <a:off x="9982200" y="6269735"/>
            <a:ext cx="2066543" cy="42367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21524" y="1072614"/>
            <a:ext cx="11139805" cy="4321696"/>
          </a:xfrm>
          <a:prstGeom prst="rect">
            <a:avLst/>
          </a:prstGeom>
        </p:spPr>
        <p:txBody>
          <a:bodyPr vert="horz" wrap="square" lIns="0" tIns="149860" rIns="0" bIns="0" rtlCol="0">
            <a:spAutoFit/>
          </a:bodyPr>
          <a:lstStyle/>
          <a:p>
            <a:pPr marL="12065">
              <a:lnSpc>
                <a:spcPct val="100000"/>
              </a:lnSpc>
              <a:spcBef>
                <a:spcPts val="1180"/>
              </a:spcBef>
              <a:tabLst>
                <a:tab pos="299085" algn="l"/>
                <a:tab pos="299720" algn="l"/>
              </a:tabLst>
            </a:pPr>
            <a:r>
              <a:rPr sz="1800" spc="95" dirty="0">
                <a:latin typeface="Tahoma" panose="020B0604030504040204" pitchFamily="34" charset="0"/>
                <a:ea typeface="Tahoma" panose="020B0604030504040204" pitchFamily="34" charset="0"/>
                <a:cs typeface="Tahoma" panose="020B0604030504040204" pitchFamily="34" charset="0"/>
              </a:rPr>
              <a:t>Most</a:t>
            </a:r>
            <a:r>
              <a:rPr sz="1800" spc="25" dirty="0">
                <a:latin typeface="Tahoma" panose="020B0604030504040204" pitchFamily="34" charset="0"/>
                <a:ea typeface="Tahoma" panose="020B0604030504040204" pitchFamily="34" charset="0"/>
                <a:cs typeface="Tahoma" panose="020B0604030504040204" pitchFamily="34" charset="0"/>
              </a:rPr>
              <a:t> </a:t>
            </a:r>
            <a:r>
              <a:rPr sz="1800" spc="130" dirty="0">
                <a:latin typeface="Tahoma" panose="020B0604030504040204" pitchFamily="34" charset="0"/>
                <a:ea typeface="Tahoma" panose="020B0604030504040204" pitchFamily="34" charset="0"/>
                <a:cs typeface="Tahoma" panose="020B0604030504040204" pitchFamily="34" charset="0"/>
              </a:rPr>
              <a:t>apartments</a:t>
            </a:r>
            <a:r>
              <a:rPr sz="1800" spc="45" dirty="0">
                <a:latin typeface="Tahoma" panose="020B0604030504040204" pitchFamily="34" charset="0"/>
                <a:ea typeface="Tahoma" panose="020B0604030504040204" pitchFamily="34" charset="0"/>
                <a:cs typeface="Tahoma" panose="020B0604030504040204" pitchFamily="34" charset="0"/>
              </a:rPr>
              <a:t> </a:t>
            </a:r>
            <a:r>
              <a:rPr sz="1800" spc="125" dirty="0">
                <a:latin typeface="Tahoma" panose="020B0604030504040204" pitchFamily="34" charset="0"/>
                <a:ea typeface="Tahoma" panose="020B0604030504040204" pitchFamily="34" charset="0"/>
                <a:cs typeface="Tahoma" panose="020B0604030504040204" pitchFamily="34" charset="0"/>
              </a:rPr>
              <a:t>come</a:t>
            </a:r>
            <a:r>
              <a:rPr sz="1800" spc="25" dirty="0">
                <a:latin typeface="Tahoma" panose="020B0604030504040204" pitchFamily="34" charset="0"/>
                <a:ea typeface="Tahoma" panose="020B0604030504040204" pitchFamily="34" charset="0"/>
                <a:cs typeface="Tahoma" panose="020B0604030504040204" pitchFamily="34" charset="0"/>
              </a:rPr>
              <a:t> </a:t>
            </a:r>
            <a:r>
              <a:rPr sz="1800" spc="85" dirty="0">
                <a:latin typeface="Tahoma" panose="020B0604030504040204" pitchFamily="34" charset="0"/>
                <a:ea typeface="Tahoma" panose="020B0604030504040204" pitchFamily="34" charset="0"/>
                <a:cs typeface="Tahoma" panose="020B0604030504040204" pitchFamily="34" charset="0"/>
              </a:rPr>
              <a:t>equipped</a:t>
            </a:r>
            <a:r>
              <a:rPr sz="1800" spc="55" dirty="0">
                <a:latin typeface="Tahoma" panose="020B0604030504040204" pitchFamily="34" charset="0"/>
                <a:ea typeface="Tahoma" panose="020B0604030504040204" pitchFamily="34" charset="0"/>
                <a:cs typeface="Tahoma" panose="020B0604030504040204" pitchFamily="34" charset="0"/>
              </a:rPr>
              <a:t> </a:t>
            </a:r>
            <a:r>
              <a:rPr sz="1800" spc="100" dirty="0">
                <a:latin typeface="Tahoma" panose="020B0604030504040204" pitchFamily="34" charset="0"/>
                <a:ea typeface="Tahoma" panose="020B0604030504040204" pitchFamily="34" charset="0"/>
                <a:cs typeface="Tahoma" panose="020B0604030504040204" pitchFamily="34" charset="0"/>
              </a:rPr>
              <a:t>with</a:t>
            </a:r>
            <a:r>
              <a:rPr sz="1800" spc="10" dirty="0">
                <a:latin typeface="Tahoma" panose="020B0604030504040204" pitchFamily="34" charset="0"/>
                <a:ea typeface="Tahoma" panose="020B0604030504040204" pitchFamily="34" charset="0"/>
                <a:cs typeface="Tahoma" panose="020B0604030504040204" pitchFamily="34" charset="0"/>
              </a:rPr>
              <a:t> </a:t>
            </a:r>
            <a:r>
              <a:rPr sz="1800" spc="114" dirty="0">
                <a:latin typeface="Tahoma" panose="020B0604030504040204" pitchFamily="34" charset="0"/>
                <a:ea typeface="Tahoma" panose="020B0604030504040204" pitchFamily="34" charset="0"/>
                <a:cs typeface="Tahoma" panose="020B0604030504040204" pitchFamily="34" charset="0"/>
              </a:rPr>
              <a:t>standard</a:t>
            </a:r>
            <a:r>
              <a:rPr sz="1800" spc="45" dirty="0">
                <a:latin typeface="Tahoma" panose="020B0604030504040204" pitchFamily="34" charset="0"/>
                <a:ea typeface="Tahoma" panose="020B0604030504040204" pitchFamily="34" charset="0"/>
                <a:cs typeface="Tahoma" panose="020B0604030504040204" pitchFamily="34" charset="0"/>
              </a:rPr>
              <a:t> </a:t>
            </a:r>
            <a:r>
              <a:rPr sz="1800" spc="70" dirty="0">
                <a:latin typeface="Tahoma" panose="020B0604030504040204" pitchFamily="34" charset="0"/>
                <a:ea typeface="Tahoma" panose="020B0604030504040204" pitchFamily="34" charset="0"/>
                <a:cs typeface="Tahoma" panose="020B0604030504040204" pitchFamily="34" charset="0"/>
              </a:rPr>
              <a:t>appliances</a:t>
            </a:r>
            <a:endParaRPr sz="1800" dirty="0">
              <a:latin typeface="Tahoma" panose="020B0604030504040204" pitchFamily="34" charset="0"/>
              <a:ea typeface="Tahoma" panose="020B0604030504040204" pitchFamily="34" charset="0"/>
              <a:cs typeface="Tahoma" panose="020B0604030504040204" pitchFamily="34" charset="0"/>
            </a:endParaRPr>
          </a:p>
          <a:p>
            <a:pPr marL="12065">
              <a:lnSpc>
                <a:spcPct val="100000"/>
              </a:lnSpc>
              <a:spcBef>
                <a:spcPts val="1080"/>
              </a:spcBef>
              <a:tabLst>
                <a:tab pos="299085" algn="l"/>
                <a:tab pos="299720" algn="l"/>
              </a:tabLst>
            </a:pPr>
            <a:r>
              <a:rPr lang="en-US" sz="1800" spc="65" dirty="0">
                <a:latin typeface="Tahoma" panose="020B0604030504040204" pitchFamily="34" charset="0"/>
                <a:ea typeface="Tahoma" panose="020B0604030504040204" pitchFamily="34" charset="0"/>
                <a:cs typeface="Tahoma" panose="020B0604030504040204" pitchFamily="34" charset="0"/>
              </a:rPr>
              <a:t>	</a:t>
            </a:r>
            <a:r>
              <a:rPr sz="1800" spc="65" dirty="0">
                <a:latin typeface="Tahoma" panose="020B0604030504040204" pitchFamily="34" charset="0"/>
                <a:ea typeface="Tahoma" panose="020B0604030504040204" pitchFamily="34" charset="0"/>
                <a:cs typeface="Tahoma" panose="020B0604030504040204" pitchFamily="34" charset="0"/>
              </a:rPr>
              <a:t>To</a:t>
            </a:r>
            <a:r>
              <a:rPr sz="1800" spc="-10" dirty="0">
                <a:latin typeface="Tahoma" panose="020B0604030504040204" pitchFamily="34" charset="0"/>
                <a:ea typeface="Tahoma" panose="020B0604030504040204" pitchFamily="34" charset="0"/>
                <a:cs typeface="Tahoma" panose="020B0604030504040204" pitchFamily="34" charset="0"/>
              </a:rPr>
              <a:t> </a:t>
            </a:r>
            <a:r>
              <a:rPr sz="1800" spc="85" dirty="0">
                <a:latin typeface="Tahoma" panose="020B0604030504040204" pitchFamily="34" charset="0"/>
                <a:ea typeface="Tahoma" panose="020B0604030504040204" pitchFamily="34" charset="0"/>
                <a:cs typeface="Tahoma" panose="020B0604030504040204" pitchFamily="34" charset="0"/>
              </a:rPr>
              <a:t>furnish</a:t>
            </a:r>
            <a:r>
              <a:rPr sz="1800" spc="20" dirty="0">
                <a:latin typeface="Tahoma" panose="020B0604030504040204" pitchFamily="34" charset="0"/>
                <a:ea typeface="Tahoma" panose="020B0604030504040204" pitchFamily="34" charset="0"/>
                <a:cs typeface="Tahoma" panose="020B0604030504040204" pitchFamily="34" charset="0"/>
              </a:rPr>
              <a:t> </a:t>
            </a:r>
            <a:r>
              <a:rPr sz="1800" spc="114" dirty="0">
                <a:latin typeface="Tahoma" panose="020B0604030504040204" pitchFamily="34" charset="0"/>
                <a:ea typeface="Tahoma" panose="020B0604030504040204" pitchFamily="34" charset="0"/>
                <a:cs typeface="Tahoma" panose="020B0604030504040204" pitchFamily="34" charset="0"/>
              </a:rPr>
              <a:t>your</a:t>
            </a:r>
            <a:r>
              <a:rPr sz="1800" dirty="0">
                <a:latin typeface="Tahoma" panose="020B0604030504040204" pitchFamily="34" charset="0"/>
                <a:ea typeface="Tahoma" panose="020B0604030504040204" pitchFamily="34" charset="0"/>
                <a:cs typeface="Tahoma" panose="020B0604030504040204" pitchFamily="34" charset="0"/>
              </a:rPr>
              <a:t> </a:t>
            </a:r>
            <a:r>
              <a:rPr sz="1800" spc="110" dirty="0">
                <a:latin typeface="Tahoma" panose="020B0604030504040204" pitchFamily="34" charset="0"/>
                <a:ea typeface="Tahoma" panose="020B0604030504040204" pitchFamily="34" charset="0"/>
                <a:cs typeface="Tahoma" panose="020B0604030504040204" pitchFamily="34" charset="0"/>
              </a:rPr>
              <a:t>apartment:</a:t>
            </a:r>
            <a:endParaRPr sz="1800" dirty="0">
              <a:latin typeface="Tahoma" panose="020B0604030504040204" pitchFamily="34" charset="0"/>
              <a:ea typeface="Tahoma" panose="020B0604030504040204" pitchFamily="34" charset="0"/>
              <a:cs typeface="Tahoma" panose="020B0604030504040204" pitchFamily="34" charset="0"/>
            </a:endParaRPr>
          </a:p>
          <a:p>
            <a:pPr marL="756285" lvl="1" indent="-287020">
              <a:lnSpc>
                <a:spcPct val="100000"/>
              </a:lnSpc>
              <a:spcBef>
                <a:spcPts val="1080"/>
              </a:spcBef>
              <a:buChar char="•"/>
              <a:tabLst>
                <a:tab pos="756285" algn="l"/>
                <a:tab pos="756920" algn="l"/>
              </a:tabLst>
            </a:pPr>
            <a:r>
              <a:rPr sz="1800" spc="60" dirty="0">
                <a:latin typeface="Tahoma" panose="020B0604030504040204" pitchFamily="34" charset="0"/>
                <a:ea typeface="Tahoma" panose="020B0604030504040204" pitchFamily="34" charset="0"/>
                <a:cs typeface="Tahoma" panose="020B0604030504040204" pitchFamily="34" charset="0"/>
              </a:rPr>
              <a:t>You</a:t>
            </a:r>
            <a:r>
              <a:rPr sz="1800" spc="10" dirty="0">
                <a:latin typeface="Tahoma" panose="020B0604030504040204" pitchFamily="34" charset="0"/>
                <a:ea typeface="Tahoma" panose="020B0604030504040204" pitchFamily="34" charset="0"/>
                <a:cs typeface="Tahoma" panose="020B0604030504040204" pitchFamily="34" charset="0"/>
              </a:rPr>
              <a:t> </a:t>
            </a:r>
            <a:r>
              <a:rPr sz="1800" spc="95" dirty="0">
                <a:latin typeface="Tahoma" panose="020B0604030504040204" pitchFamily="34" charset="0"/>
                <a:ea typeface="Tahoma" panose="020B0604030504040204" pitchFamily="34" charset="0"/>
                <a:cs typeface="Tahoma" panose="020B0604030504040204" pitchFamily="34" charset="0"/>
              </a:rPr>
              <a:t>can</a:t>
            </a:r>
            <a:r>
              <a:rPr sz="1800" spc="15" dirty="0">
                <a:latin typeface="Tahoma" panose="020B0604030504040204" pitchFamily="34" charset="0"/>
                <a:ea typeface="Tahoma" panose="020B0604030504040204" pitchFamily="34" charset="0"/>
                <a:cs typeface="Tahoma" panose="020B0604030504040204" pitchFamily="34" charset="0"/>
              </a:rPr>
              <a:t> </a:t>
            </a:r>
            <a:r>
              <a:rPr sz="1800" spc="114" dirty="0">
                <a:latin typeface="Tahoma" panose="020B0604030504040204" pitchFamily="34" charset="0"/>
                <a:ea typeface="Tahoma" panose="020B0604030504040204" pitchFamily="34" charset="0"/>
                <a:cs typeface="Tahoma" panose="020B0604030504040204" pitchFamily="34" charset="0"/>
              </a:rPr>
              <a:t>order</a:t>
            </a:r>
            <a:r>
              <a:rPr sz="1800" spc="40" dirty="0">
                <a:latin typeface="Tahoma" panose="020B0604030504040204" pitchFamily="34" charset="0"/>
                <a:ea typeface="Tahoma" panose="020B0604030504040204" pitchFamily="34" charset="0"/>
                <a:cs typeface="Tahoma" panose="020B0604030504040204" pitchFamily="34" charset="0"/>
              </a:rPr>
              <a:t> </a:t>
            </a:r>
            <a:r>
              <a:rPr sz="1800" spc="105" dirty="0">
                <a:latin typeface="Tahoma" panose="020B0604030504040204" pitchFamily="34" charset="0"/>
                <a:ea typeface="Tahoma" panose="020B0604030504040204" pitchFamily="34" charset="0"/>
                <a:cs typeface="Tahoma" panose="020B0604030504040204" pitchFamily="34" charset="0"/>
              </a:rPr>
              <a:t>furniture</a:t>
            </a:r>
            <a:r>
              <a:rPr sz="1800" spc="50" dirty="0">
                <a:latin typeface="Tahoma" panose="020B0604030504040204" pitchFamily="34" charset="0"/>
                <a:ea typeface="Tahoma" panose="020B0604030504040204" pitchFamily="34" charset="0"/>
                <a:cs typeface="Tahoma" panose="020B0604030504040204" pitchFamily="34" charset="0"/>
              </a:rPr>
              <a:t> </a:t>
            </a:r>
            <a:r>
              <a:rPr sz="1800" spc="160" dirty="0">
                <a:latin typeface="Tahoma" panose="020B0604030504040204" pitchFamily="34" charset="0"/>
                <a:ea typeface="Tahoma" panose="020B0604030504040204" pitchFamily="34" charset="0"/>
                <a:cs typeface="Tahoma" panose="020B0604030504040204" pitchFamily="34" charset="0"/>
              </a:rPr>
              <a:t>to</a:t>
            </a:r>
            <a:r>
              <a:rPr sz="1800" spc="25" dirty="0">
                <a:latin typeface="Tahoma" panose="020B0604030504040204" pitchFamily="34" charset="0"/>
                <a:ea typeface="Tahoma" panose="020B0604030504040204" pitchFamily="34" charset="0"/>
                <a:cs typeface="Tahoma" panose="020B0604030504040204" pitchFamily="34" charset="0"/>
              </a:rPr>
              <a:t> </a:t>
            </a:r>
            <a:r>
              <a:rPr sz="1800" spc="90" dirty="0">
                <a:latin typeface="Tahoma" panose="020B0604030504040204" pitchFamily="34" charset="0"/>
                <a:ea typeface="Tahoma" panose="020B0604030504040204" pitchFamily="34" charset="0"/>
                <a:cs typeface="Tahoma" panose="020B0604030504040204" pitchFamily="34" charset="0"/>
              </a:rPr>
              <a:t>be</a:t>
            </a:r>
            <a:r>
              <a:rPr sz="1800" spc="25" dirty="0">
                <a:latin typeface="Tahoma" panose="020B0604030504040204" pitchFamily="34" charset="0"/>
                <a:ea typeface="Tahoma" panose="020B0604030504040204" pitchFamily="34" charset="0"/>
                <a:cs typeface="Tahoma" panose="020B0604030504040204" pitchFamily="34" charset="0"/>
              </a:rPr>
              <a:t> </a:t>
            </a:r>
            <a:r>
              <a:rPr sz="1800" spc="75" dirty="0">
                <a:latin typeface="Tahoma" panose="020B0604030504040204" pitchFamily="34" charset="0"/>
                <a:ea typeface="Tahoma" panose="020B0604030504040204" pitchFamily="34" charset="0"/>
                <a:cs typeface="Tahoma" panose="020B0604030504040204" pitchFamily="34" charset="0"/>
              </a:rPr>
              <a:t>delivered</a:t>
            </a:r>
            <a:r>
              <a:rPr sz="1800" spc="50" dirty="0">
                <a:latin typeface="Tahoma" panose="020B0604030504040204" pitchFamily="34" charset="0"/>
                <a:ea typeface="Tahoma" panose="020B0604030504040204" pitchFamily="34" charset="0"/>
                <a:cs typeface="Tahoma" panose="020B0604030504040204" pitchFamily="34" charset="0"/>
              </a:rPr>
              <a:t> </a:t>
            </a:r>
            <a:r>
              <a:rPr sz="1800" spc="160" dirty="0">
                <a:latin typeface="Tahoma" panose="020B0604030504040204" pitchFamily="34" charset="0"/>
                <a:ea typeface="Tahoma" panose="020B0604030504040204" pitchFamily="34" charset="0"/>
                <a:cs typeface="Tahoma" panose="020B0604030504040204" pitchFamily="34" charset="0"/>
              </a:rPr>
              <a:t>to</a:t>
            </a:r>
            <a:r>
              <a:rPr sz="1800" spc="10" dirty="0">
                <a:latin typeface="Tahoma" panose="020B0604030504040204" pitchFamily="34" charset="0"/>
                <a:ea typeface="Tahoma" panose="020B0604030504040204" pitchFamily="34" charset="0"/>
                <a:cs typeface="Tahoma" panose="020B0604030504040204" pitchFamily="34" charset="0"/>
              </a:rPr>
              <a:t> </a:t>
            </a:r>
            <a:r>
              <a:rPr sz="1800" spc="114" dirty="0">
                <a:latin typeface="Tahoma" panose="020B0604030504040204" pitchFamily="34" charset="0"/>
                <a:ea typeface="Tahoma" panose="020B0604030504040204" pitchFamily="34" charset="0"/>
                <a:cs typeface="Tahoma" panose="020B0604030504040204" pitchFamily="34" charset="0"/>
              </a:rPr>
              <a:t>your</a:t>
            </a:r>
            <a:r>
              <a:rPr sz="1800" spc="15" dirty="0">
                <a:latin typeface="Tahoma" panose="020B0604030504040204" pitchFamily="34" charset="0"/>
                <a:ea typeface="Tahoma" panose="020B0604030504040204" pitchFamily="34" charset="0"/>
                <a:cs typeface="Tahoma" panose="020B0604030504040204" pitchFamily="34" charset="0"/>
              </a:rPr>
              <a:t> </a:t>
            </a:r>
            <a:r>
              <a:rPr sz="1800" spc="80" dirty="0">
                <a:latin typeface="Tahoma" panose="020B0604030504040204" pitchFamily="34" charset="0"/>
                <a:ea typeface="Tahoma" panose="020B0604030504040204" pitchFamily="34" charset="0"/>
                <a:cs typeface="Tahoma" panose="020B0604030504040204" pitchFamily="34" charset="0"/>
              </a:rPr>
              <a:t>new</a:t>
            </a:r>
            <a:r>
              <a:rPr sz="1800" spc="25" dirty="0">
                <a:latin typeface="Tahoma" panose="020B0604030504040204" pitchFamily="34" charset="0"/>
                <a:ea typeface="Tahoma" panose="020B0604030504040204" pitchFamily="34" charset="0"/>
                <a:cs typeface="Tahoma" panose="020B0604030504040204" pitchFamily="34" charset="0"/>
              </a:rPr>
              <a:t> </a:t>
            </a:r>
            <a:r>
              <a:rPr sz="1800" spc="95" dirty="0">
                <a:latin typeface="Tahoma" panose="020B0604030504040204" pitchFamily="34" charset="0"/>
                <a:ea typeface="Tahoma" panose="020B0604030504040204" pitchFamily="34" charset="0"/>
                <a:cs typeface="Tahoma" panose="020B0604030504040204" pitchFamily="34" charset="0"/>
              </a:rPr>
              <a:t>address</a:t>
            </a:r>
            <a:r>
              <a:rPr sz="1800" spc="35" dirty="0">
                <a:latin typeface="Tahoma" panose="020B0604030504040204" pitchFamily="34" charset="0"/>
                <a:ea typeface="Tahoma" panose="020B0604030504040204" pitchFamily="34" charset="0"/>
                <a:cs typeface="Tahoma" panose="020B0604030504040204" pitchFamily="34" charset="0"/>
              </a:rPr>
              <a:t> </a:t>
            </a:r>
            <a:r>
              <a:rPr sz="1800" u="sng" spc="140" dirty="0">
                <a:uFill>
                  <a:solidFill>
                    <a:srgbClr val="000000"/>
                  </a:solidFill>
                </a:uFill>
                <a:latin typeface="Tahoma" panose="020B0604030504040204" pitchFamily="34" charset="0"/>
                <a:ea typeface="Tahoma" panose="020B0604030504040204" pitchFamily="34" charset="0"/>
                <a:cs typeface="Tahoma" panose="020B0604030504040204" pitchFamily="34" charset="0"/>
              </a:rPr>
              <a:t>after</a:t>
            </a:r>
            <a:r>
              <a:rPr sz="1800" spc="40" dirty="0">
                <a:latin typeface="Tahoma" panose="020B0604030504040204" pitchFamily="34" charset="0"/>
                <a:ea typeface="Tahoma" panose="020B0604030504040204" pitchFamily="34" charset="0"/>
                <a:cs typeface="Tahoma" panose="020B0604030504040204" pitchFamily="34" charset="0"/>
              </a:rPr>
              <a:t> </a:t>
            </a:r>
            <a:r>
              <a:rPr sz="1800" spc="114" dirty="0">
                <a:latin typeface="Tahoma" panose="020B0604030504040204" pitchFamily="34" charset="0"/>
                <a:ea typeface="Tahoma" panose="020B0604030504040204" pitchFamily="34" charset="0"/>
                <a:cs typeface="Tahoma" panose="020B0604030504040204" pitchFamily="34" charset="0"/>
              </a:rPr>
              <a:t>your</a:t>
            </a:r>
            <a:r>
              <a:rPr sz="1800" spc="15" dirty="0">
                <a:latin typeface="Tahoma" panose="020B0604030504040204" pitchFamily="34" charset="0"/>
                <a:ea typeface="Tahoma" panose="020B0604030504040204" pitchFamily="34" charset="0"/>
                <a:cs typeface="Tahoma" panose="020B0604030504040204" pitchFamily="34" charset="0"/>
              </a:rPr>
              <a:t> </a:t>
            </a:r>
            <a:r>
              <a:rPr sz="1800" spc="114" dirty="0">
                <a:latin typeface="Tahoma" panose="020B0604030504040204" pitchFamily="34" charset="0"/>
                <a:ea typeface="Tahoma" panose="020B0604030504040204" pitchFamily="34" charset="0"/>
                <a:cs typeface="Tahoma" panose="020B0604030504040204" pitchFamily="34" charset="0"/>
              </a:rPr>
              <a:t>move-in</a:t>
            </a:r>
            <a:r>
              <a:rPr sz="1800" spc="-5" dirty="0">
                <a:latin typeface="Tahoma" panose="020B0604030504040204" pitchFamily="34" charset="0"/>
                <a:ea typeface="Tahoma" panose="020B0604030504040204" pitchFamily="34" charset="0"/>
                <a:cs typeface="Tahoma" panose="020B0604030504040204" pitchFamily="34" charset="0"/>
              </a:rPr>
              <a:t> </a:t>
            </a:r>
            <a:r>
              <a:rPr sz="1800" spc="120" dirty="0">
                <a:latin typeface="Tahoma" panose="020B0604030504040204" pitchFamily="34" charset="0"/>
                <a:ea typeface="Tahoma" panose="020B0604030504040204" pitchFamily="34" charset="0"/>
                <a:cs typeface="Tahoma" panose="020B0604030504040204" pitchFamily="34" charset="0"/>
              </a:rPr>
              <a:t>date</a:t>
            </a:r>
            <a:endParaRPr sz="1800" dirty="0">
              <a:latin typeface="Tahoma" panose="020B0604030504040204" pitchFamily="34" charset="0"/>
              <a:ea typeface="Tahoma" panose="020B0604030504040204" pitchFamily="34" charset="0"/>
              <a:cs typeface="Tahoma" panose="020B0604030504040204" pitchFamily="34" charset="0"/>
            </a:endParaRPr>
          </a:p>
          <a:p>
            <a:pPr marL="756285" marR="5080" lvl="1" indent="-287020">
              <a:lnSpc>
                <a:spcPct val="100000"/>
              </a:lnSpc>
              <a:spcBef>
                <a:spcPts val="1080"/>
              </a:spcBef>
              <a:buChar char="•"/>
              <a:tabLst>
                <a:tab pos="756285" algn="l"/>
                <a:tab pos="756920" algn="l"/>
              </a:tabLst>
            </a:pPr>
            <a:r>
              <a:rPr sz="1800" spc="95" dirty="0">
                <a:latin typeface="Tahoma" panose="020B0604030504040204" pitchFamily="34" charset="0"/>
                <a:ea typeface="Tahoma" panose="020B0604030504040204" pitchFamily="34" charset="0"/>
                <a:cs typeface="Tahoma" panose="020B0604030504040204" pitchFamily="34" charset="0"/>
              </a:rPr>
              <a:t>Participate</a:t>
            </a:r>
            <a:r>
              <a:rPr sz="1800" spc="15" dirty="0">
                <a:latin typeface="Tahoma" panose="020B0604030504040204" pitchFamily="34" charset="0"/>
                <a:ea typeface="Tahoma" panose="020B0604030504040204" pitchFamily="34" charset="0"/>
                <a:cs typeface="Tahoma" panose="020B0604030504040204" pitchFamily="34" charset="0"/>
              </a:rPr>
              <a:t> </a:t>
            </a:r>
            <a:r>
              <a:rPr sz="1800" spc="30" dirty="0">
                <a:latin typeface="Tahoma" panose="020B0604030504040204" pitchFamily="34" charset="0"/>
                <a:ea typeface="Tahoma" panose="020B0604030504040204" pitchFamily="34" charset="0"/>
                <a:cs typeface="Tahoma" panose="020B0604030504040204" pitchFamily="34" charset="0"/>
              </a:rPr>
              <a:t>in</a:t>
            </a:r>
            <a:r>
              <a:rPr sz="1800" spc="5" dirty="0">
                <a:latin typeface="Tahoma" panose="020B0604030504040204" pitchFamily="34" charset="0"/>
                <a:ea typeface="Tahoma" panose="020B0604030504040204" pitchFamily="34" charset="0"/>
                <a:cs typeface="Tahoma" panose="020B0604030504040204" pitchFamily="34" charset="0"/>
              </a:rPr>
              <a:t> </a:t>
            </a:r>
            <a:r>
              <a:rPr sz="1800" spc="105" dirty="0">
                <a:latin typeface="Tahoma" panose="020B0604030504040204" pitchFamily="34" charset="0"/>
                <a:ea typeface="Tahoma" panose="020B0604030504040204" pitchFamily="34" charset="0"/>
                <a:cs typeface="Tahoma" panose="020B0604030504040204" pitchFamily="34" charset="0"/>
              </a:rPr>
              <a:t>our</a:t>
            </a:r>
            <a:r>
              <a:rPr sz="1800" spc="30" dirty="0">
                <a:latin typeface="Tahoma" panose="020B0604030504040204" pitchFamily="34" charset="0"/>
                <a:ea typeface="Tahoma" panose="020B0604030504040204" pitchFamily="34" charset="0"/>
                <a:cs typeface="Tahoma" panose="020B0604030504040204" pitchFamily="34" charset="0"/>
              </a:rPr>
              <a:t> </a:t>
            </a:r>
            <a:r>
              <a:rPr sz="1800" spc="125" dirty="0">
                <a:latin typeface="Tahoma" panose="020B0604030504040204" pitchFamily="34" charset="0"/>
                <a:ea typeface="Tahoma" panose="020B0604030504040204" pitchFamily="34" charset="0"/>
                <a:cs typeface="Tahoma" panose="020B0604030504040204" pitchFamily="34" charset="0"/>
              </a:rPr>
              <a:t>community</a:t>
            </a:r>
            <a:r>
              <a:rPr sz="1800" spc="25" dirty="0">
                <a:latin typeface="Tahoma" panose="020B0604030504040204" pitchFamily="34" charset="0"/>
                <a:ea typeface="Tahoma" panose="020B0604030504040204" pitchFamily="34" charset="0"/>
                <a:cs typeface="Tahoma" panose="020B0604030504040204" pitchFamily="34" charset="0"/>
              </a:rPr>
              <a:t> </a:t>
            </a:r>
            <a:r>
              <a:rPr sz="1800" spc="70" dirty="0">
                <a:latin typeface="Tahoma" panose="020B0604030504040204" pitchFamily="34" charset="0"/>
                <a:ea typeface="Tahoma" panose="020B0604030504040204" pitchFamily="34" charset="0"/>
                <a:cs typeface="Tahoma" panose="020B0604030504040204" pitchFamily="34" charset="0"/>
              </a:rPr>
              <a:t>email</a:t>
            </a:r>
            <a:r>
              <a:rPr sz="1800" spc="5" dirty="0">
                <a:latin typeface="Tahoma" panose="020B0604030504040204" pitchFamily="34" charset="0"/>
                <a:ea typeface="Tahoma" panose="020B0604030504040204" pitchFamily="34" charset="0"/>
                <a:cs typeface="Tahoma" panose="020B0604030504040204" pitchFamily="34" charset="0"/>
              </a:rPr>
              <a:t> </a:t>
            </a:r>
            <a:r>
              <a:rPr sz="1800" spc="70" dirty="0">
                <a:latin typeface="Tahoma" panose="020B0604030504040204" pitchFamily="34" charset="0"/>
                <a:ea typeface="Tahoma" panose="020B0604030504040204" pitchFamily="34" charset="0"/>
                <a:cs typeface="Tahoma" panose="020B0604030504040204" pitchFamily="34" charset="0"/>
              </a:rPr>
              <a:t>list</a:t>
            </a:r>
            <a:r>
              <a:rPr sz="1800" spc="10" dirty="0">
                <a:latin typeface="Tahoma" panose="020B0604030504040204" pitchFamily="34" charset="0"/>
                <a:ea typeface="Tahoma" panose="020B0604030504040204" pitchFamily="34" charset="0"/>
                <a:cs typeface="Tahoma" panose="020B0604030504040204" pitchFamily="34" charset="0"/>
              </a:rPr>
              <a:t> </a:t>
            </a:r>
            <a:r>
              <a:rPr sz="1800" spc="150" dirty="0">
                <a:latin typeface="Tahoma" panose="020B0604030504040204" pitchFamily="34" charset="0"/>
                <a:ea typeface="Tahoma" panose="020B0604030504040204" pitchFamily="34" charset="0"/>
                <a:cs typeface="Tahoma" panose="020B0604030504040204" pitchFamily="34" charset="0"/>
              </a:rPr>
              <a:t>for</a:t>
            </a:r>
            <a:r>
              <a:rPr sz="1800" spc="20" dirty="0">
                <a:latin typeface="Tahoma" panose="020B0604030504040204" pitchFamily="34" charset="0"/>
                <a:ea typeface="Tahoma" panose="020B0604030504040204" pitchFamily="34" charset="0"/>
                <a:cs typeface="Tahoma" panose="020B0604030504040204" pitchFamily="34" charset="0"/>
              </a:rPr>
              <a:t> </a:t>
            </a:r>
            <a:r>
              <a:rPr sz="1800" spc="120" dirty="0">
                <a:latin typeface="Tahoma" panose="020B0604030504040204" pitchFamily="34" charset="0"/>
                <a:ea typeface="Tahoma" panose="020B0604030504040204" pitchFamily="34" charset="0"/>
                <a:cs typeface="Tahoma" panose="020B0604030504040204" pitchFamily="34" charset="0"/>
              </a:rPr>
              <a:t>postdoctoral</a:t>
            </a:r>
            <a:r>
              <a:rPr sz="1800" spc="35" dirty="0">
                <a:latin typeface="Tahoma" panose="020B0604030504040204" pitchFamily="34" charset="0"/>
                <a:ea typeface="Tahoma" panose="020B0604030504040204" pitchFamily="34" charset="0"/>
                <a:cs typeface="Tahoma" panose="020B0604030504040204" pitchFamily="34" charset="0"/>
              </a:rPr>
              <a:t> </a:t>
            </a:r>
            <a:r>
              <a:rPr sz="1800" spc="85" dirty="0">
                <a:latin typeface="Tahoma" panose="020B0604030504040204" pitchFamily="34" charset="0"/>
                <a:ea typeface="Tahoma" panose="020B0604030504040204" pitchFamily="34" charset="0"/>
                <a:cs typeface="Tahoma" panose="020B0604030504040204" pitchFamily="34" charset="0"/>
              </a:rPr>
              <a:t>scholars</a:t>
            </a:r>
            <a:r>
              <a:rPr sz="1800" spc="25" dirty="0">
                <a:latin typeface="Tahoma" panose="020B0604030504040204" pitchFamily="34" charset="0"/>
                <a:ea typeface="Tahoma" panose="020B0604030504040204" pitchFamily="34" charset="0"/>
                <a:cs typeface="Tahoma" panose="020B0604030504040204" pitchFamily="34" charset="0"/>
              </a:rPr>
              <a:t> </a:t>
            </a:r>
            <a:r>
              <a:rPr sz="1800" spc="160" dirty="0">
                <a:latin typeface="Tahoma" panose="020B0604030504040204" pitchFamily="34" charset="0"/>
                <a:ea typeface="Tahoma" panose="020B0604030504040204" pitchFamily="34" charset="0"/>
                <a:cs typeface="Tahoma" panose="020B0604030504040204" pitchFamily="34" charset="0"/>
              </a:rPr>
              <a:t>to</a:t>
            </a:r>
            <a:r>
              <a:rPr sz="1800" spc="30" dirty="0">
                <a:latin typeface="Tahoma" panose="020B0604030504040204" pitchFamily="34" charset="0"/>
                <a:ea typeface="Tahoma" panose="020B0604030504040204" pitchFamily="34" charset="0"/>
                <a:cs typeface="Tahoma" panose="020B0604030504040204" pitchFamily="34" charset="0"/>
              </a:rPr>
              <a:t> </a:t>
            </a:r>
            <a:r>
              <a:rPr sz="1800" spc="105" dirty="0">
                <a:latin typeface="Tahoma" panose="020B0604030504040204" pitchFamily="34" charset="0"/>
                <a:ea typeface="Tahoma" panose="020B0604030504040204" pitchFamily="34" charset="0"/>
                <a:cs typeface="Tahoma" panose="020B0604030504040204" pitchFamily="34" charset="0"/>
              </a:rPr>
              <a:t>request</a:t>
            </a:r>
            <a:r>
              <a:rPr sz="1800" spc="55" dirty="0">
                <a:latin typeface="Tahoma" panose="020B0604030504040204" pitchFamily="34" charset="0"/>
                <a:ea typeface="Tahoma" panose="020B0604030504040204" pitchFamily="34" charset="0"/>
                <a:cs typeface="Tahoma" panose="020B0604030504040204" pitchFamily="34" charset="0"/>
              </a:rPr>
              <a:t> </a:t>
            </a:r>
            <a:r>
              <a:rPr sz="1800" spc="95" dirty="0">
                <a:latin typeface="Tahoma" panose="020B0604030504040204" pitchFamily="34" charset="0"/>
                <a:ea typeface="Tahoma" panose="020B0604030504040204" pitchFamily="34" charset="0"/>
                <a:cs typeface="Tahoma" panose="020B0604030504040204" pitchFamily="34" charset="0"/>
              </a:rPr>
              <a:t>and</a:t>
            </a:r>
            <a:r>
              <a:rPr sz="1800" spc="25" dirty="0">
                <a:latin typeface="Tahoma" panose="020B0604030504040204" pitchFamily="34" charset="0"/>
                <a:ea typeface="Tahoma" panose="020B0604030504040204" pitchFamily="34" charset="0"/>
                <a:cs typeface="Tahoma" panose="020B0604030504040204" pitchFamily="34" charset="0"/>
              </a:rPr>
              <a:t> sell</a:t>
            </a:r>
            <a:r>
              <a:rPr sz="1800" spc="15" dirty="0">
                <a:latin typeface="Tahoma" panose="020B0604030504040204" pitchFamily="34" charset="0"/>
                <a:ea typeface="Tahoma" panose="020B0604030504040204" pitchFamily="34" charset="0"/>
                <a:cs typeface="Tahoma" panose="020B0604030504040204" pitchFamily="34" charset="0"/>
              </a:rPr>
              <a:t> </a:t>
            </a:r>
            <a:r>
              <a:rPr sz="1800" spc="80" dirty="0">
                <a:latin typeface="Tahoma" panose="020B0604030504040204" pitchFamily="34" charset="0"/>
                <a:ea typeface="Tahoma" panose="020B0604030504040204" pitchFamily="34" charset="0"/>
                <a:cs typeface="Tahoma" panose="020B0604030504040204" pitchFamily="34" charset="0"/>
              </a:rPr>
              <a:t>furniture: </a:t>
            </a:r>
            <a:r>
              <a:rPr sz="1800" spc="-484" dirty="0">
                <a:solidFill>
                  <a:srgbClr val="0562C1"/>
                </a:solidFill>
                <a:latin typeface="Tahoma" panose="020B0604030504040204" pitchFamily="34" charset="0"/>
                <a:ea typeface="Tahoma" panose="020B0604030504040204" pitchFamily="34" charset="0"/>
                <a:cs typeface="Tahoma" panose="020B0604030504040204" pitchFamily="34" charset="0"/>
              </a:rPr>
              <a:t> </a:t>
            </a:r>
            <a:r>
              <a:rPr sz="1800" u="sng" spc="60" dirty="0">
                <a:solidFill>
                  <a:srgbClr val="0562C1"/>
                </a:solidFill>
                <a:uFill>
                  <a:solidFill>
                    <a:srgbClr val="0562C1"/>
                  </a:solidFill>
                </a:uFill>
                <a:latin typeface="Tahoma" panose="020B0604030504040204" pitchFamily="34" charset="0"/>
                <a:ea typeface="Tahoma" panose="020B0604030504040204" pitchFamily="34" charset="0"/>
                <a:cs typeface="Tahoma" panose="020B0604030504040204" pitchFamily="34" charset="0"/>
                <a:hlinkClick r:id="rId2"/>
              </a:rPr>
              <a:t>pda@med.cornell.edu</a:t>
            </a:r>
            <a:endParaRPr sz="1800" dirty="0">
              <a:latin typeface="Tahoma" panose="020B0604030504040204" pitchFamily="34" charset="0"/>
              <a:ea typeface="Tahoma" panose="020B0604030504040204" pitchFamily="34" charset="0"/>
              <a:cs typeface="Tahoma" panose="020B0604030504040204" pitchFamily="34" charset="0"/>
            </a:endParaRPr>
          </a:p>
          <a:p>
            <a:pPr marL="756285" marR="905510" lvl="1" indent="-287020">
              <a:lnSpc>
                <a:spcPct val="100000"/>
              </a:lnSpc>
              <a:spcBef>
                <a:spcPts val="1080"/>
              </a:spcBef>
              <a:buChar char="•"/>
              <a:tabLst>
                <a:tab pos="756285" algn="l"/>
                <a:tab pos="756920" algn="l"/>
              </a:tabLst>
            </a:pPr>
            <a:r>
              <a:rPr sz="1800" spc="-35" dirty="0">
                <a:latin typeface="Tahoma" panose="020B0604030504040204" pitchFamily="34" charset="0"/>
                <a:ea typeface="Tahoma" panose="020B0604030504040204" pitchFamily="34" charset="0"/>
                <a:cs typeface="Tahoma" panose="020B0604030504040204" pitchFamily="34" charset="0"/>
              </a:rPr>
              <a:t>Join</a:t>
            </a:r>
            <a:r>
              <a:rPr sz="1800" spc="15" dirty="0">
                <a:latin typeface="Tahoma" panose="020B0604030504040204" pitchFamily="34" charset="0"/>
                <a:ea typeface="Tahoma" panose="020B0604030504040204" pitchFamily="34" charset="0"/>
                <a:cs typeface="Tahoma" panose="020B0604030504040204" pitchFamily="34" charset="0"/>
              </a:rPr>
              <a:t> </a:t>
            </a:r>
            <a:r>
              <a:rPr sz="1800" spc="114" dirty="0">
                <a:latin typeface="Tahoma" panose="020B0604030504040204" pitchFamily="34" charset="0"/>
                <a:ea typeface="Tahoma" panose="020B0604030504040204" pitchFamily="34" charset="0"/>
                <a:cs typeface="Tahoma" panose="020B0604030504040204" pitchFamily="34" charset="0"/>
              </a:rPr>
              <a:t>the</a:t>
            </a:r>
            <a:r>
              <a:rPr sz="1800" spc="30" dirty="0">
                <a:latin typeface="Tahoma" panose="020B0604030504040204" pitchFamily="34" charset="0"/>
                <a:ea typeface="Tahoma" panose="020B0604030504040204" pitchFamily="34" charset="0"/>
                <a:cs typeface="Tahoma" panose="020B0604030504040204" pitchFamily="34" charset="0"/>
              </a:rPr>
              <a:t> </a:t>
            </a:r>
            <a:r>
              <a:rPr sz="1800" spc="25" dirty="0">
                <a:latin typeface="Tahoma" panose="020B0604030504040204" pitchFamily="34" charset="0"/>
                <a:ea typeface="Tahoma" panose="020B0604030504040204" pitchFamily="34" charset="0"/>
                <a:cs typeface="Tahoma" panose="020B0604030504040204" pitchFamily="34" charset="0"/>
              </a:rPr>
              <a:t>Weill</a:t>
            </a:r>
            <a:r>
              <a:rPr sz="1800" spc="5" dirty="0">
                <a:latin typeface="Tahoma" panose="020B0604030504040204" pitchFamily="34" charset="0"/>
                <a:ea typeface="Tahoma" panose="020B0604030504040204" pitchFamily="34" charset="0"/>
                <a:cs typeface="Tahoma" panose="020B0604030504040204" pitchFamily="34" charset="0"/>
              </a:rPr>
              <a:t> </a:t>
            </a:r>
            <a:r>
              <a:rPr sz="1800" spc="50" dirty="0">
                <a:latin typeface="Tahoma" panose="020B0604030504040204" pitchFamily="34" charset="0"/>
                <a:ea typeface="Tahoma" panose="020B0604030504040204" pitchFamily="34" charset="0"/>
                <a:cs typeface="Tahoma" panose="020B0604030504040204" pitchFamily="34" charset="0"/>
              </a:rPr>
              <a:t>Cornell</a:t>
            </a:r>
            <a:r>
              <a:rPr sz="1800" spc="30" dirty="0">
                <a:latin typeface="Tahoma" panose="020B0604030504040204" pitchFamily="34" charset="0"/>
                <a:ea typeface="Tahoma" panose="020B0604030504040204" pitchFamily="34" charset="0"/>
                <a:cs typeface="Tahoma" panose="020B0604030504040204" pitchFamily="34" charset="0"/>
              </a:rPr>
              <a:t> </a:t>
            </a:r>
            <a:r>
              <a:rPr sz="1800" spc="45" dirty="0">
                <a:latin typeface="Tahoma" panose="020B0604030504040204" pitchFamily="34" charset="0"/>
                <a:ea typeface="Tahoma" panose="020B0604030504040204" pitchFamily="34" charset="0"/>
                <a:cs typeface="Tahoma" panose="020B0604030504040204" pitchFamily="34" charset="0"/>
              </a:rPr>
              <a:t>Medicine </a:t>
            </a:r>
            <a:r>
              <a:rPr sz="1800" spc="110" dirty="0">
                <a:latin typeface="Tahoma" panose="020B0604030504040204" pitchFamily="34" charset="0"/>
                <a:ea typeface="Tahoma" panose="020B0604030504040204" pitchFamily="34" charset="0"/>
                <a:cs typeface="Tahoma" panose="020B0604030504040204" pitchFamily="34" charset="0"/>
              </a:rPr>
              <a:t>Postdoctoral</a:t>
            </a:r>
            <a:r>
              <a:rPr sz="1800" spc="15" dirty="0">
                <a:latin typeface="Tahoma" panose="020B0604030504040204" pitchFamily="34" charset="0"/>
                <a:ea typeface="Tahoma" panose="020B0604030504040204" pitchFamily="34" charset="0"/>
                <a:cs typeface="Tahoma" panose="020B0604030504040204" pitchFamily="34" charset="0"/>
              </a:rPr>
              <a:t> </a:t>
            </a:r>
            <a:r>
              <a:rPr sz="1800" spc="85" dirty="0">
                <a:latin typeface="Tahoma" panose="020B0604030504040204" pitchFamily="34" charset="0"/>
                <a:ea typeface="Tahoma" panose="020B0604030504040204" pitchFamily="34" charset="0"/>
                <a:cs typeface="Tahoma" panose="020B0604030504040204" pitchFamily="34" charset="0"/>
              </a:rPr>
              <a:t>Association</a:t>
            </a:r>
            <a:r>
              <a:rPr sz="1800" spc="20" dirty="0">
                <a:solidFill>
                  <a:srgbClr val="0562C1"/>
                </a:solidFill>
                <a:latin typeface="Tahoma" panose="020B0604030504040204" pitchFamily="34" charset="0"/>
                <a:ea typeface="Tahoma" panose="020B0604030504040204" pitchFamily="34" charset="0"/>
                <a:cs typeface="Tahoma" panose="020B0604030504040204" pitchFamily="34" charset="0"/>
              </a:rPr>
              <a:t> </a:t>
            </a:r>
            <a:r>
              <a:rPr sz="1800" u="sng" spc="80" dirty="0">
                <a:solidFill>
                  <a:srgbClr val="0562C1"/>
                </a:solidFill>
                <a:uFill>
                  <a:solidFill>
                    <a:srgbClr val="0562C1"/>
                  </a:solidFill>
                </a:uFill>
                <a:latin typeface="Tahoma" panose="020B0604030504040204" pitchFamily="34" charset="0"/>
                <a:ea typeface="Tahoma" panose="020B0604030504040204" pitchFamily="34" charset="0"/>
                <a:cs typeface="Tahoma" panose="020B0604030504040204" pitchFamily="34" charset="0"/>
                <a:hlinkClick r:id="rId3"/>
              </a:rPr>
              <a:t>Facebook</a:t>
            </a:r>
            <a:r>
              <a:rPr spc="35" dirty="0">
                <a:solidFill>
                  <a:srgbClr val="0562C1"/>
                </a:solidFill>
                <a:latin typeface="Tahoma" panose="020B0604030504040204" pitchFamily="34" charset="0"/>
                <a:ea typeface="Tahoma" panose="020B0604030504040204" pitchFamily="34" charset="0"/>
                <a:cs typeface="Tahoma" panose="020B0604030504040204" pitchFamily="34" charset="0"/>
              </a:rPr>
              <a:t> </a:t>
            </a:r>
            <a:r>
              <a:rPr sz="1800" spc="110" dirty="0">
                <a:latin typeface="Tahoma" panose="020B0604030504040204" pitchFamily="34" charset="0"/>
                <a:ea typeface="Tahoma" panose="020B0604030504040204" pitchFamily="34" charset="0"/>
                <a:cs typeface="Tahoma" panose="020B0604030504040204" pitchFamily="34" charset="0"/>
              </a:rPr>
              <a:t>group</a:t>
            </a:r>
            <a:r>
              <a:rPr sz="1800" spc="45" dirty="0">
                <a:latin typeface="Tahoma" panose="020B0604030504040204" pitchFamily="34" charset="0"/>
                <a:ea typeface="Tahoma" panose="020B0604030504040204" pitchFamily="34" charset="0"/>
                <a:cs typeface="Tahoma" panose="020B0604030504040204" pitchFamily="34" charset="0"/>
              </a:rPr>
              <a:t> </a:t>
            </a:r>
            <a:r>
              <a:rPr sz="1800" spc="160" dirty="0">
                <a:latin typeface="Tahoma" panose="020B0604030504040204" pitchFamily="34" charset="0"/>
                <a:ea typeface="Tahoma" panose="020B0604030504040204" pitchFamily="34" charset="0"/>
                <a:cs typeface="Tahoma" panose="020B0604030504040204" pitchFamily="34" charset="0"/>
              </a:rPr>
              <a:t>to</a:t>
            </a:r>
            <a:r>
              <a:rPr sz="1800" spc="15" dirty="0">
                <a:latin typeface="Tahoma" panose="020B0604030504040204" pitchFamily="34" charset="0"/>
                <a:ea typeface="Tahoma" panose="020B0604030504040204" pitchFamily="34" charset="0"/>
                <a:cs typeface="Tahoma" panose="020B0604030504040204" pitchFamily="34" charset="0"/>
              </a:rPr>
              <a:t> </a:t>
            </a:r>
            <a:r>
              <a:rPr sz="1800" spc="110" dirty="0">
                <a:latin typeface="Tahoma" panose="020B0604030504040204" pitchFamily="34" charset="0"/>
                <a:ea typeface="Tahoma" panose="020B0604030504040204" pitchFamily="34" charset="0"/>
                <a:cs typeface="Tahoma" panose="020B0604030504040204" pitchFamily="34" charset="0"/>
              </a:rPr>
              <a:t>buy</a:t>
            </a:r>
            <a:r>
              <a:rPr sz="1800" spc="40" dirty="0">
                <a:latin typeface="Tahoma" panose="020B0604030504040204" pitchFamily="34" charset="0"/>
                <a:ea typeface="Tahoma" panose="020B0604030504040204" pitchFamily="34" charset="0"/>
                <a:cs typeface="Tahoma" panose="020B0604030504040204" pitchFamily="34" charset="0"/>
              </a:rPr>
              <a:t> </a:t>
            </a:r>
            <a:r>
              <a:rPr sz="1800" spc="175" dirty="0">
                <a:latin typeface="Tahoma" panose="020B0604030504040204" pitchFamily="34" charset="0"/>
                <a:ea typeface="Tahoma" panose="020B0604030504040204" pitchFamily="34" charset="0"/>
                <a:cs typeface="Tahoma" panose="020B0604030504040204" pitchFamily="34" charset="0"/>
              </a:rPr>
              <a:t>&amp;</a:t>
            </a:r>
            <a:r>
              <a:rPr sz="1800" spc="10" dirty="0">
                <a:latin typeface="Tahoma" panose="020B0604030504040204" pitchFamily="34" charset="0"/>
                <a:ea typeface="Tahoma" panose="020B0604030504040204" pitchFamily="34" charset="0"/>
                <a:cs typeface="Tahoma" panose="020B0604030504040204" pitchFamily="34" charset="0"/>
              </a:rPr>
              <a:t> </a:t>
            </a:r>
            <a:r>
              <a:rPr sz="1800" spc="25" dirty="0">
                <a:latin typeface="Tahoma" panose="020B0604030504040204" pitchFamily="34" charset="0"/>
                <a:ea typeface="Tahoma" panose="020B0604030504040204" pitchFamily="34" charset="0"/>
                <a:cs typeface="Tahoma" panose="020B0604030504040204" pitchFamily="34" charset="0"/>
              </a:rPr>
              <a:t>sell </a:t>
            </a:r>
            <a:r>
              <a:rPr sz="1800" spc="-484" dirty="0">
                <a:latin typeface="Tahoma" panose="020B0604030504040204" pitchFamily="34" charset="0"/>
                <a:ea typeface="Tahoma" panose="020B0604030504040204" pitchFamily="34" charset="0"/>
                <a:cs typeface="Tahoma" panose="020B0604030504040204" pitchFamily="34" charset="0"/>
              </a:rPr>
              <a:t> </a:t>
            </a:r>
            <a:r>
              <a:rPr sz="1800" spc="75" dirty="0">
                <a:latin typeface="Tahoma" panose="020B0604030504040204" pitchFamily="34" charset="0"/>
                <a:ea typeface="Tahoma" panose="020B0604030504040204" pitchFamily="34" charset="0"/>
                <a:cs typeface="Tahoma" panose="020B0604030504040204" pitchFamily="34" charset="0"/>
              </a:rPr>
              <a:t>household</a:t>
            </a:r>
            <a:r>
              <a:rPr sz="1800" spc="5" dirty="0">
                <a:latin typeface="Tahoma" panose="020B0604030504040204" pitchFamily="34" charset="0"/>
                <a:ea typeface="Tahoma" panose="020B0604030504040204" pitchFamily="34" charset="0"/>
                <a:cs typeface="Tahoma" panose="020B0604030504040204" pitchFamily="34" charset="0"/>
              </a:rPr>
              <a:t> </a:t>
            </a:r>
            <a:r>
              <a:rPr sz="1800" spc="110" dirty="0">
                <a:latin typeface="Tahoma" panose="020B0604030504040204" pitchFamily="34" charset="0"/>
                <a:ea typeface="Tahoma" panose="020B0604030504040204" pitchFamily="34" charset="0"/>
                <a:cs typeface="Tahoma" panose="020B0604030504040204" pitchFamily="34" charset="0"/>
              </a:rPr>
              <a:t>items</a:t>
            </a:r>
            <a:endParaRPr sz="1800" dirty="0">
              <a:latin typeface="Tahoma" panose="020B0604030504040204" pitchFamily="34" charset="0"/>
              <a:ea typeface="Tahoma" panose="020B0604030504040204" pitchFamily="34" charset="0"/>
              <a:cs typeface="Tahoma" panose="020B0604030504040204" pitchFamily="34" charset="0"/>
            </a:endParaRPr>
          </a:p>
          <a:p>
            <a:pPr marL="299085" marR="100965" indent="-287020">
              <a:lnSpc>
                <a:spcPct val="100000"/>
              </a:lnSpc>
              <a:spcBef>
                <a:spcPts val="1080"/>
              </a:spcBef>
              <a:buChar char="•"/>
              <a:tabLst>
                <a:tab pos="299085" algn="l"/>
                <a:tab pos="299720" algn="l"/>
              </a:tabLst>
            </a:pPr>
            <a:endParaRPr lang="en-US" sz="1800" spc="90" dirty="0">
              <a:latin typeface="Tahoma" panose="020B0604030504040204" pitchFamily="34" charset="0"/>
              <a:ea typeface="Tahoma" panose="020B0604030504040204" pitchFamily="34" charset="0"/>
              <a:cs typeface="Tahoma" panose="020B0604030504040204" pitchFamily="34" charset="0"/>
            </a:endParaRPr>
          </a:p>
          <a:p>
            <a:pPr marL="299085" marR="100965" indent="-287020">
              <a:lnSpc>
                <a:spcPct val="100000"/>
              </a:lnSpc>
              <a:spcBef>
                <a:spcPts val="1080"/>
              </a:spcBef>
              <a:buChar char="•"/>
              <a:tabLst>
                <a:tab pos="299085" algn="l"/>
                <a:tab pos="299720" algn="l"/>
              </a:tabLst>
            </a:pPr>
            <a:r>
              <a:rPr sz="1800" spc="90" dirty="0">
                <a:latin typeface="Tahoma" panose="020B0604030504040204" pitchFamily="34" charset="0"/>
                <a:ea typeface="Tahoma" panose="020B0604030504040204" pitchFamily="34" charset="0"/>
                <a:cs typeface="Tahoma" panose="020B0604030504040204" pitchFamily="34" charset="0"/>
              </a:rPr>
              <a:t>Note </a:t>
            </a:r>
            <a:r>
              <a:rPr sz="1800" spc="150" dirty="0">
                <a:latin typeface="Tahoma" panose="020B0604030504040204" pitchFamily="34" charset="0"/>
                <a:ea typeface="Tahoma" panose="020B0604030504040204" pitchFamily="34" charset="0"/>
                <a:cs typeface="Tahoma" panose="020B0604030504040204" pitchFamily="34" charset="0"/>
              </a:rPr>
              <a:t>that </a:t>
            </a:r>
            <a:r>
              <a:rPr sz="1800" spc="95" dirty="0">
                <a:latin typeface="Tahoma" panose="020B0604030504040204" pitchFamily="34" charset="0"/>
                <a:ea typeface="Tahoma" panose="020B0604030504040204" pitchFamily="34" charset="0"/>
                <a:cs typeface="Tahoma" panose="020B0604030504040204" pitchFamily="34" charset="0"/>
              </a:rPr>
              <a:t>if </a:t>
            </a:r>
            <a:r>
              <a:rPr sz="1800" spc="110" dirty="0">
                <a:latin typeface="Tahoma" panose="020B0604030504040204" pitchFamily="34" charset="0"/>
                <a:ea typeface="Tahoma" panose="020B0604030504040204" pitchFamily="34" charset="0"/>
                <a:cs typeface="Tahoma" panose="020B0604030504040204" pitchFamily="34" charset="0"/>
              </a:rPr>
              <a:t>you </a:t>
            </a:r>
            <a:r>
              <a:rPr sz="1800" spc="100" dirty="0">
                <a:latin typeface="Tahoma" panose="020B0604030504040204" pitchFamily="34" charset="0"/>
                <a:ea typeface="Tahoma" panose="020B0604030504040204" pitchFamily="34" charset="0"/>
                <a:cs typeface="Tahoma" panose="020B0604030504040204" pitchFamily="34" charset="0"/>
              </a:rPr>
              <a:t>are </a:t>
            </a:r>
            <a:r>
              <a:rPr sz="1800" spc="80" dirty="0">
                <a:latin typeface="Tahoma" panose="020B0604030504040204" pitchFamily="34" charset="0"/>
                <a:ea typeface="Tahoma" panose="020B0604030504040204" pitchFamily="34" charset="0"/>
                <a:cs typeface="Tahoma" panose="020B0604030504040204" pitchFamily="34" charset="0"/>
              </a:rPr>
              <a:t>having </a:t>
            </a:r>
            <a:r>
              <a:rPr sz="1800" spc="105" dirty="0">
                <a:latin typeface="Tahoma" panose="020B0604030504040204" pitchFamily="34" charset="0"/>
                <a:ea typeface="Tahoma" panose="020B0604030504040204" pitchFamily="34" charset="0"/>
                <a:cs typeface="Tahoma" panose="020B0604030504040204" pitchFamily="34" charset="0"/>
              </a:rPr>
              <a:t>furniture </a:t>
            </a:r>
            <a:r>
              <a:rPr sz="1800" spc="75" dirty="0">
                <a:latin typeface="Tahoma" panose="020B0604030504040204" pitchFamily="34" charset="0"/>
                <a:ea typeface="Tahoma" panose="020B0604030504040204" pitchFamily="34" charset="0"/>
                <a:cs typeface="Tahoma" panose="020B0604030504040204" pitchFamily="34" charset="0"/>
              </a:rPr>
              <a:t>delivered </a:t>
            </a:r>
            <a:r>
              <a:rPr sz="1800" spc="160" dirty="0">
                <a:latin typeface="Tahoma" panose="020B0604030504040204" pitchFamily="34" charset="0"/>
                <a:ea typeface="Tahoma" panose="020B0604030504040204" pitchFamily="34" charset="0"/>
                <a:cs typeface="Tahoma" panose="020B0604030504040204" pitchFamily="34" charset="0"/>
              </a:rPr>
              <a:t>to </a:t>
            </a:r>
            <a:r>
              <a:rPr sz="1800" spc="25" dirty="0">
                <a:latin typeface="Tahoma" panose="020B0604030504040204" pitchFamily="34" charset="0"/>
                <a:ea typeface="Tahoma" panose="020B0604030504040204" pitchFamily="34" charset="0"/>
                <a:cs typeface="Tahoma" panose="020B0604030504040204" pitchFamily="34" charset="0"/>
              </a:rPr>
              <a:t>Weill </a:t>
            </a:r>
            <a:r>
              <a:rPr sz="1800" spc="50" dirty="0">
                <a:latin typeface="Tahoma" panose="020B0604030504040204" pitchFamily="34" charset="0"/>
                <a:ea typeface="Tahoma" panose="020B0604030504040204" pitchFamily="34" charset="0"/>
                <a:cs typeface="Tahoma" panose="020B0604030504040204" pitchFamily="34" charset="0"/>
              </a:rPr>
              <a:t>Cornell </a:t>
            </a:r>
            <a:r>
              <a:rPr sz="1800" spc="55" dirty="0">
                <a:latin typeface="Tahoma" panose="020B0604030504040204" pitchFamily="34" charset="0"/>
                <a:ea typeface="Tahoma" panose="020B0604030504040204" pitchFamily="34" charset="0"/>
                <a:cs typeface="Tahoma" panose="020B0604030504040204" pitchFamily="34" charset="0"/>
              </a:rPr>
              <a:t>housing, </a:t>
            </a:r>
            <a:r>
              <a:rPr sz="1800" spc="114" dirty="0">
                <a:latin typeface="Tahoma" panose="020B0604030504040204" pitchFamily="34" charset="0"/>
                <a:ea typeface="Tahoma" panose="020B0604030504040204" pitchFamily="34" charset="0"/>
                <a:cs typeface="Tahoma" panose="020B0604030504040204" pitchFamily="34" charset="0"/>
              </a:rPr>
              <a:t>the </a:t>
            </a:r>
            <a:r>
              <a:rPr sz="1800" spc="125" dirty="0">
                <a:latin typeface="Tahoma" panose="020B0604030504040204" pitchFamily="34" charset="0"/>
                <a:ea typeface="Tahoma" panose="020B0604030504040204" pitchFamily="34" charset="0"/>
                <a:cs typeface="Tahoma" panose="020B0604030504040204" pitchFamily="34" charset="0"/>
              </a:rPr>
              <a:t>company </a:t>
            </a:r>
            <a:r>
              <a:rPr sz="1800" spc="145" dirty="0">
                <a:latin typeface="Tahoma" panose="020B0604030504040204" pitchFamily="34" charset="0"/>
                <a:ea typeface="Tahoma" panose="020B0604030504040204" pitchFamily="34" charset="0"/>
                <a:cs typeface="Tahoma" panose="020B0604030504040204" pitchFamily="34" charset="0"/>
              </a:rPr>
              <a:t>must</a:t>
            </a:r>
            <a:r>
              <a:rPr sz="1800" spc="150" dirty="0">
                <a:latin typeface="Tahoma" panose="020B0604030504040204" pitchFamily="34" charset="0"/>
                <a:ea typeface="Tahoma" panose="020B0604030504040204" pitchFamily="34" charset="0"/>
                <a:cs typeface="Tahoma" panose="020B0604030504040204" pitchFamily="34" charset="0"/>
              </a:rPr>
              <a:t> </a:t>
            </a:r>
            <a:r>
              <a:rPr sz="1800" spc="100" dirty="0">
                <a:latin typeface="Tahoma" panose="020B0604030504040204" pitchFamily="34" charset="0"/>
                <a:ea typeface="Tahoma" panose="020B0604030504040204" pitchFamily="34" charset="0"/>
                <a:cs typeface="Tahoma" panose="020B0604030504040204" pitchFamily="34" charset="0"/>
              </a:rPr>
              <a:t>provide </a:t>
            </a:r>
            <a:r>
              <a:rPr sz="1800" spc="95" dirty="0">
                <a:latin typeface="Tahoma" panose="020B0604030504040204" pitchFamily="34" charset="0"/>
                <a:ea typeface="Tahoma" panose="020B0604030504040204" pitchFamily="34" charset="0"/>
                <a:cs typeface="Tahoma" panose="020B0604030504040204" pitchFamily="34" charset="0"/>
              </a:rPr>
              <a:t>a Certificate </a:t>
            </a:r>
            <a:r>
              <a:rPr sz="1800" spc="155" dirty="0">
                <a:latin typeface="Tahoma" panose="020B0604030504040204" pitchFamily="34" charset="0"/>
                <a:ea typeface="Tahoma" panose="020B0604030504040204" pitchFamily="34" charset="0"/>
                <a:cs typeface="Tahoma" panose="020B0604030504040204" pitchFamily="34" charset="0"/>
              </a:rPr>
              <a:t>of </a:t>
            </a:r>
            <a:r>
              <a:rPr sz="1800" spc="65" dirty="0">
                <a:latin typeface="Tahoma" panose="020B0604030504040204" pitchFamily="34" charset="0"/>
                <a:ea typeface="Tahoma" panose="020B0604030504040204" pitchFamily="34" charset="0"/>
                <a:cs typeface="Tahoma" panose="020B0604030504040204" pitchFamily="34" charset="0"/>
              </a:rPr>
              <a:t>Insurance (which </a:t>
            </a:r>
            <a:r>
              <a:rPr sz="1800" spc="95" dirty="0">
                <a:latin typeface="Tahoma" panose="020B0604030504040204" pitchFamily="34" charset="0"/>
                <a:ea typeface="Tahoma" panose="020B0604030504040204" pitchFamily="34" charset="0"/>
                <a:cs typeface="Tahoma" panose="020B0604030504040204" pitchFamily="34" charset="0"/>
              </a:rPr>
              <a:t>provides </a:t>
            </a:r>
            <a:r>
              <a:rPr sz="1800" spc="75" dirty="0">
                <a:latin typeface="Tahoma" panose="020B0604030504040204" pitchFamily="34" charset="0"/>
                <a:ea typeface="Tahoma" panose="020B0604030504040204" pitchFamily="34" charset="0"/>
                <a:cs typeface="Tahoma" panose="020B0604030504040204" pitchFamily="34" charset="0"/>
              </a:rPr>
              <a:t>evidence </a:t>
            </a:r>
            <a:r>
              <a:rPr sz="1800" spc="155" dirty="0">
                <a:latin typeface="Tahoma" panose="020B0604030504040204" pitchFamily="34" charset="0"/>
                <a:ea typeface="Tahoma" panose="020B0604030504040204" pitchFamily="34" charset="0"/>
                <a:cs typeface="Tahoma" panose="020B0604030504040204" pitchFamily="34" charset="0"/>
              </a:rPr>
              <a:t>of </a:t>
            </a:r>
            <a:r>
              <a:rPr sz="1800" spc="85" dirty="0">
                <a:latin typeface="Tahoma" panose="020B0604030504040204" pitchFamily="34" charset="0"/>
                <a:ea typeface="Tahoma" panose="020B0604030504040204" pitchFamily="34" charset="0"/>
                <a:cs typeface="Tahoma" panose="020B0604030504040204" pitchFamily="34" charset="0"/>
              </a:rPr>
              <a:t>an </a:t>
            </a:r>
            <a:r>
              <a:rPr sz="1800" spc="75" dirty="0">
                <a:latin typeface="Tahoma" panose="020B0604030504040204" pitchFamily="34" charset="0"/>
                <a:ea typeface="Tahoma" panose="020B0604030504040204" pitchFamily="34" charset="0"/>
                <a:cs typeface="Tahoma" panose="020B0604030504040204" pitchFamily="34" charset="0"/>
              </a:rPr>
              <a:t>insurance </a:t>
            </a:r>
            <a:r>
              <a:rPr sz="1800" spc="70" dirty="0">
                <a:latin typeface="Tahoma" panose="020B0604030504040204" pitchFamily="34" charset="0"/>
                <a:ea typeface="Tahoma" panose="020B0604030504040204" pitchFamily="34" charset="0"/>
                <a:cs typeface="Tahoma" panose="020B0604030504040204" pitchFamily="34" charset="0"/>
              </a:rPr>
              <a:t>policy) </a:t>
            </a:r>
            <a:r>
              <a:rPr sz="1800" spc="160" dirty="0">
                <a:latin typeface="Tahoma" panose="020B0604030504040204" pitchFamily="34" charset="0"/>
                <a:ea typeface="Tahoma" panose="020B0604030504040204" pitchFamily="34" charset="0"/>
                <a:cs typeface="Tahoma" panose="020B0604030504040204" pitchFamily="34" charset="0"/>
              </a:rPr>
              <a:t>to </a:t>
            </a:r>
            <a:r>
              <a:rPr sz="1800" spc="114" dirty="0">
                <a:latin typeface="Tahoma" panose="020B0604030504040204" pitchFamily="34" charset="0"/>
                <a:ea typeface="Tahoma" panose="020B0604030504040204" pitchFamily="34" charset="0"/>
                <a:cs typeface="Tahoma" panose="020B0604030504040204" pitchFamily="34" charset="0"/>
              </a:rPr>
              <a:t>your</a:t>
            </a:r>
            <a:r>
              <a:rPr sz="1800" spc="120" dirty="0">
                <a:latin typeface="Tahoma" panose="020B0604030504040204" pitchFamily="34" charset="0"/>
                <a:ea typeface="Tahoma" panose="020B0604030504040204" pitchFamily="34" charset="0"/>
                <a:cs typeface="Tahoma" panose="020B0604030504040204" pitchFamily="34" charset="0"/>
              </a:rPr>
              <a:t> </a:t>
            </a:r>
            <a:r>
              <a:rPr sz="1800" spc="35" dirty="0">
                <a:latin typeface="Tahoma" panose="020B0604030504040204" pitchFamily="34" charset="0"/>
                <a:ea typeface="Tahoma" panose="020B0604030504040204" pitchFamily="34" charset="0"/>
                <a:cs typeface="Tahoma" panose="020B0604030504040204" pitchFamily="34" charset="0"/>
              </a:rPr>
              <a:t>building.</a:t>
            </a:r>
            <a:r>
              <a:rPr sz="1800" spc="25" dirty="0">
                <a:latin typeface="Tahoma" panose="020B0604030504040204" pitchFamily="34" charset="0"/>
                <a:ea typeface="Tahoma" panose="020B0604030504040204" pitchFamily="34" charset="0"/>
                <a:cs typeface="Tahoma" panose="020B0604030504040204" pitchFamily="34" charset="0"/>
              </a:rPr>
              <a:t> </a:t>
            </a:r>
            <a:r>
              <a:rPr sz="1800" spc="50" dirty="0">
                <a:latin typeface="Tahoma" panose="020B0604030504040204" pitchFamily="34" charset="0"/>
                <a:ea typeface="Tahoma" panose="020B0604030504040204" pitchFamily="34" charset="0"/>
                <a:cs typeface="Tahoma" panose="020B0604030504040204" pitchFamily="34" charset="0"/>
              </a:rPr>
              <a:t>The</a:t>
            </a:r>
            <a:r>
              <a:rPr sz="1800" spc="15" dirty="0">
                <a:solidFill>
                  <a:srgbClr val="0562C1"/>
                </a:solidFill>
                <a:latin typeface="Tahoma" panose="020B0604030504040204" pitchFamily="34" charset="0"/>
                <a:ea typeface="Tahoma" panose="020B0604030504040204" pitchFamily="34" charset="0"/>
                <a:cs typeface="Tahoma" panose="020B0604030504040204" pitchFamily="34" charset="0"/>
              </a:rPr>
              <a:t> </a:t>
            </a:r>
            <a:r>
              <a:rPr u="sng" spc="50" dirty="0">
                <a:solidFill>
                  <a:srgbClr val="0562C1"/>
                </a:solidFill>
                <a:uFill>
                  <a:solidFill>
                    <a:srgbClr val="0562C1"/>
                  </a:solidFill>
                </a:uFill>
                <a:latin typeface="Tahoma" panose="020B0604030504040204" pitchFamily="34" charset="0"/>
                <a:ea typeface="Tahoma" panose="020B0604030504040204" pitchFamily="34" charset="0"/>
                <a:cs typeface="Tahoma" panose="020B0604030504040204" pitchFamily="34" charset="0"/>
              </a:rPr>
              <a:t>Housing</a:t>
            </a:r>
            <a:r>
              <a:rPr u="sng" spc="25" dirty="0">
                <a:solidFill>
                  <a:srgbClr val="0562C1"/>
                </a:solidFill>
                <a:uFill>
                  <a:solidFill>
                    <a:srgbClr val="0562C1"/>
                  </a:solidFill>
                </a:uFill>
                <a:latin typeface="Tahoma" panose="020B0604030504040204" pitchFamily="34" charset="0"/>
                <a:ea typeface="Tahoma" panose="020B0604030504040204" pitchFamily="34" charset="0"/>
                <a:cs typeface="Tahoma" panose="020B0604030504040204" pitchFamily="34" charset="0"/>
              </a:rPr>
              <a:t> </a:t>
            </a:r>
            <a:r>
              <a:rPr u="sng" spc="90" dirty="0">
                <a:solidFill>
                  <a:srgbClr val="0562C1"/>
                </a:solidFill>
                <a:uFill>
                  <a:solidFill>
                    <a:srgbClr val="0562C1"/>
                  </a:solidFill>
                </a:uFill>
                <a:latin typeface="Tahoma" panose="020B0604030504040204" pitchFamily="34" charset="0"/>
                <a:ea typeface="Tahoma" panose="020B0604030504040204" pitchFamily="34" charset="0"/>
                <a:cs typeface="Tahoma" panose="020B0604030504040204" pitchFamily="34" charset="0"/>
              </a:rPr>
              <a:t>Office</a:t>
            </a:r>
            <a:r>
              <a:rPr spc="35" dirty="0">
                <a:solidFill>
                  <a:srgbClr val="0562C1"/>
                </a:solidFill>
                <a:latin typeface="Tahoma" panose="020B0604030504040204" pitchFamily="34" charset="0"/>
                <a:ea typeface="Tahoma" panose="020B0604030504040204" pitchFamily="34" charset="0"/>
                <a:cs typeface="Tahoma" panose="020B0604030504040204" pitchFamily="34" charset="0"/>
              </a:rPr>
              <a:t> </a:t>
            </a:r>
            <a:r>
              <a:rPr sz="1800" spc="25" dirty="0">
                <a:latin typeface="Tahoma" panose="020B0604030504040204" pitchFamily="34" charset="0"/>
                <a:ea typeface="Tahoma" panose="020B0604030504040204" pitchFamily="34" charset="0"/>
                <a:cs typeface="Tahoma" panose="020B0604030504040204" pitchFamily="34" charset="0"/>
              </a:rPr>
              <a:t>will</a:t>
            </a:r>
            <a:r>
              <a:rPr sz="1800" spc="5" dirty="0">
                <a:latin typeface="Tahoma" panose="020B0604030504040204" pitchFamily="34" charset="0"/>
                <a:ea typeface="Tahoma" panose="020B0604030504040204" pitchFamily="34" charset="0"/>
                <a:cs typeface="Tahoma" panose="020B0604030504040204" pitchFamily="34" charset="0"/>
              </a:rPr>
              <a:t> </a:t>
            </a:r>
            <a:r>
              <a:rPr sz="1800" spc="100" dirty="0">
                <a:latin typeface="Tahoma" panose="020B0604030504040204" pitchFamily="34" charset="0"/>
                <a:ea typeface="Tahoma" panose="020B0604030504040204" pitchFamily="34" charset="0"/>
                <a:cs typeface="Tahoma" panose="020B0604030504040204" pitchFamily="34" charset="0"/>
              </a:rPr>
              <a:t>provide</a:t>
            </a:r>
            <a:r>
              <a:rPr sz="1800" spc="25" dirty="0">
                <a:latin typeface="Tahoma" panose="020B0604030504040204" pitchFamily="34" charset="0"/>
                <a:ea typeface="Tahoma" panose="020B0604030504040204" pitchFamily="34" charset="0"/>
                <a:cs typeface="Tahoma" panose="020B0604030504040204" pitchFamily="34" charset="0"/>
              </a:rPr>
              <a:t> </a:t>
            </a:r>
            <a:r>
              <a:rPr sz="1800" spc="80" dirty="0">
                <a:latin typeface="Tahoma" panose="020B0604030504040204" pitchFamily="34" charset="0"/>
                <a:ea typeface="Tahoma" panose="020B0604030504040204" pitchFamily="34" charset="0"/>
                <a:cs typeface="Tahoma" panose="020B0604030504040204" pitchFamily="34" charset="0"/>
              </a:rPr>
              <a:t>details</a:t>
            </a:r>
            <a:r>
              <a:rPr sz="1800" spc="20" dirty="0">
                <a:latin typeface="Tahoma" panose="020B0604030504040204" pitchFamily="34" charset="0"/>
                <a:ea typeface="Tahoma" panose="020B0604030504040204" pitchFamily="34" charset="0"/>
                <a:cs typeface="Tahoma" panose="020B0604030504040204" pitchFamily="34" charset="0"/>
              </a:rPr>
              <a:t> </a:t>
            </a:r>
            <a:r>
              <a:rPr sz="1800" spc="90" dirty="0">
                <a:latin typeface="Tahoma" panose="020B0604030504040204" pitchFamily="34" charset="0"/>
                <a:ea typeface="Tahoma" panose="020B0604030504040204" pitchFamily="34" charset="0"/>
                <a:cs typeface="Tahoma" panose="020B0604030504040204" pitchFamily="34" charset="0"/>
              </a:rPr>
              <a:t>on</a:t>
            </a:r>
            <a:r>
              <a:rPr sz="1800" spc="15" dirty="0">
                <a:latin typeface="Tahoma" panose="020B0604030504040204" pitchFamily="34" charset="0"/>
                <a:ea typeface="Tahoma" panose="020B0604030504040204" pitchFamily="34" charset="0"/>
                <a:cs typeface="Tahoma" panose="020B0604030504040204" pitchFamily="34" charset="0"/>
              </a:rPr>
              <a:t> </a:t>
            </a:r>
            <a:r>
              <a:rPr lang="en-US" sz="1800" spc="105" dirty="0">
                <a:latin typeface="Tahoma" panose="020B0604030504040204" pitchFamily="34" charset="0"/>
                <a:ea typeface="Tahoma" panose="020B0604030504040204" pitchFamily="34" charset="0"/>
                <a:cs typeface="Tahoma" panose="020B0604030504040204" pitchFamily="34" charset="0"/>
              </a:rPr>
              <a:t>submitting</a:t>
            </a:r>
            <a:r>
              <a:rPr sz="1800" spc="25" dirty="0">
                <a:latin typeface="Tahoma" panose="020B0604030504040204" pitchFamily="34" charset="0"/>
                <a:ea typeface="Tahoma" panose="020B0604030504040204" pitchFamily="34" charset="0"/>
                <a:cs typeface="Tahoma" panose="020B0604030504040204" pitchFamily="34" charset="0"/>
              </a:rPr>
              <a:t> </a:t>
            </a:r>
            <a:r>
              <a:rPr sz="1800" spc="95" dirty="0">
                <a:latin typeface="Tahoma" panose="020B0604030504040204" pitchFamily="34" charset="0"/>
                <a:ea typeface="Tahoma" panose="020B0604030504040204" pitchFamily="34" charset="0"/>
                <a:cs typeface="Tahoma" panose="020B0604030504040204" pitchFamily="34" charset="0"/>
              </a:rPr>
              <a:t>a</a:t>
            </a:r>
            <a:r>
              <a:rPr sz="1800" spc="10" dirty="0">
                <a:latin typeface="Tahoma" panose="020B0604030504040204" pitchFamily="34" charset="0"/>
                <a:ea typeface="Tahoma" panose="020B0604030504040204" pitchFamily="34" charset="0"/>
                <a:cs typeface="Tahoma" panose="020B0604030504040204" pitchFamily="34" charset="0"/>
              </a:rPr>
              <a:t> </a:t>
            </a:r>
            <a:r>
              <a:rPr sz="1800" spc="95" dirty="0">
                <a:latin typeface="Tahoma" panose="020B0604030504040204" pitchFamily="34" charset="0"/>
                <a:ea typeface="Tahoma" panose="020B0604030504040204" pitchFamily="34" charset="0"/>
                <a:cs typeface="Tahoma" panose="020B0604030504040204" pitchFamily="34" charset="0"/>
              </a:rPr>
              <a:t>Certificate</a:t>
            </a:r>
            <a:r>
              <a:rPr sz="1800" spc="45" dirty="0">
                <a:latin typeface="Tahoma" panose="020B0604030504040204" pitchFamily="34" charset="0"/>
                <a:ea typeface="Tahoma" panose="020B0604030504040204" pitchFamily="34" charset="0"/>
                <a:cs typeface="Tahoma" panose="020B0604030504040204" pitchFamily="34" charset="0"/>
              </a:rPr>
              <a:t> </a:t>
            </a:r>
            <a:r>
              <a:rPr sz="1800" spc="155" dirty="0">
                <a:latin typeface="Tahoma" panose="020B0604030504040204" pitchFamily="34" charset="0"/>
                <a:ea typeface="Tahoma" panose="020B0604030504040204" pitchFamily="34" charset="0"/>
                <a:cs typeface="Tahoma" panose="020B0604030504040204" pitchFamily="34" charset="0"/>
              </a:rPr>
              <a:t>of</a:t>
            </a:r>
            <a:r>
              <a:rPr sz="1800" spc="5" dirty="0">
                <a:latin typeface="Tahoma" panose="020B0604030504040204" pitchFamily="34" charset="0"/>
                <a:ea typeface="Tahoma" panose="020B0604030504040204" pitchFamily="34" charset="0"/>
                <a:cs typeface="Tahoma" panose="020B0604030504040204" pitchFamily="34" charset="0"/>
              </a:rPr>
              <a:t> </a:t>
            </a:r>
            <a:r>
              <a:rPr sz="1800" spc="65" dirty="0">
                <a:latin typeface="Tahoma" panose="020B0604030504040204" pitchFamily="34" charset="0"/>
                <a:ea typeface="Tahoma" panose="020B0604030504040204" pitchFamily="34" charset="0"/>
                <a:cs typeface="Tahoma" panose="020B0604030504040204" pitchFamily="34" charset="0"/>
              </a:rPr>
              <a:t>Insurance </a:t>
            </a:r>
            <a:r>
              <a:rPr sz="1800" spc="95" dirty="0">
                <a:latin typeface="Tahoma" panose="020B0604030504040204" pitchFamily="34" charset="0"/>
                <a:ea typeface="Tahoma" panose="020B0604030504040204" pitchFamily="34" charset="0"/>
                <a:cs typeface="Tahoma" panose="020B0604030504040204" pitchFamily="34" charset="0"/>
              </a:rPr>
              <a:t>if</a:t>
            </a:r>
            <a:r>
              <a:rPr sz="1800" spc="5" dirty="0">
                <a:latin typeface="Tahoma" panose="020B0604030504040204" pitchFamily="34" charset="0"/>
                <a:ea typeface="Tahoma" panose="020B0604030504040204" pitchFamily="34" charset="0"/>
                <a:cs typeface="Tahoma" panose="020B0604030504040204" pitchFamily="34" charset="0"/>
              </a:rPr>
              <a:t> </a:t>
            </a:r>
            <a:r>
              <a:rPr sz="1800" spc="110" dirty="0">
                <a:latin typeface="Tahoma" panose="020B0604030504040204" pitchFamily="34" charset="0"/>
                <a:ea typeface="Tahoma" panose="020B0604030504040204" pitchFamily="34" charset="0"/>
                <a:cs typeface="Tahoma" panose="020B0604030504040204" pitchFamily="34" charset="0"/>
              </a:rPr>
              <a:t>you </a:t>
            </a:r>
            <a:r>
              <a:rPr sz="1800" spc="100" dirty="0">
                <a:latin typeface="Tahoma" panose="020B0604030504040204" pitchFamily="34" charset="0"/>
                <a:ea typeface="Tahoma" panose="020B0604030504040204" pitchFamily="34" charset="0"/>
                <a:cs typeface="Tahoma" panose="020B0604030504040204" pitchFamily="34" charset="0"/>
              </a:rPr>
              <a:t>are</a:t>
            </a:r>
            <a:r>
              <a:rPr sz="1800" spc="5" dirty="0">
                <a:latin typeface="Tahoma" panose="020B0604030504040204" pitchFamily="34" charset="0"/>
                <a:ea typeface="Tahoma" panose="020B0604030504040204" pitchFamily="34" charset="0"/>
                <a:cs typeface="Tahoma" panose="020B0604030504040204" pitchFamily="34" charset="0"/>
              </a:rPr>
              <a:t> </a:t>
            </a:r>
            <a:r>
              <a:rPr sz="1800" spc="125" dirty="0">
                <a:latin typeface="Tahoma" panose="020B0604030504040204" pitchFamily="34" charset="0"/>
                <a:ea typeface="Tahoma" panose="020B0604030504040204" pitchFamily="34" charset="0"/>
                <a:cs typeface="Tahoma" panose="020B0604030504040204" pitchFamily="34" charset="0"/>
              </a:rPr>
              <a:t>offered</a:t>
            </a:r>
            <a:r>
              <a:rPr sz="1800" spc="45" dirty="0">
                <a:latin typeface="Tahoma" panose="020B0604030504040204" pitchFamily="34" charset="0"/>
                <a:ea typeface="Tahoma" panose="020B0604030504040204" pitchFamily="34" charset="0"/>
                <a:cs typeface="Tahoma" panose="020B0604030504040204" pitchFamily="34" charset="0"/>
              </a:rPr>
              <a:t> housing.</a:t>
            </a:r>
            <a:endParaRPr sz="1800" dirty="0">
              <a:latin typeface="Tahoma" panose="020B0604030504040204" pitchFamily="34" charset="0"/>
              <a:ea typeface="Tahoma" panose="020B0604030504040204" pitchFamily="34" charset="0"/>
              <a:cs typeface="Tahoma" panose="020B0604030504040204" pitchFamily="34" charset="0"/>
            </a:endParaRPr>
          </a:p>
        </p:txBody>
      </p:sp>
      <p:sp>
        <p:nvSpPr>
          <p:cNvPr id="3" name="object 3"/>
          <p:cNvSpPr txBox="1">
            <a:spLocks noGrp="1"/>
          </p:cNvSpPr>
          <p:nvPr>
            <p:ph type="title"/>
          </p:nvPr>
        </p:nvSpPr>
        <p:spPr>
          <a:xfrm>
            <a:off x="4802282" y="257464"/>
            <a:ext cx="2586990" cy="452120"/>
          </a:xfrm>
          <a:prstGeom prst="rect">
            <a:avLst/>
          </a:prstGeom>
        </p:spPr>
        <p:txBody>
          <a:bodyPr vert="horz" wrap="square" lIns="0" tIns="12065" rIns="0" bIns="0" rtlCol="0">
            <a:spAutoFit/>
          </a:bodyPr>
          <a:lstStyle/>
          <a:p>
            <a:pPr marL="12700">
              <a:lnSpc>
                <a:spcPct val="100000"/>
              </a:lnSpc>
              <a:spcBef>
                <a:spcPts val="95"/>
              </a:spcBef>
            </a:pPr>
            <a:r>
              <a:rPr spc="-60" dirty="0"/>
              <a:t>Housing</a:t>
            </a:r>
            <a:r>
              <a:rPr spc="-5" dirty="0"/>
              <a:t> </a:t>
            </a:r>
            <a:r>
              <a:rPr dirty="0"/>
              <a:t>Notes</a:t>
            </a:r>
          </a:p>
        </p:txBody>
      </p:sp>
      <p:pic>
        <p:nvPicPr>
          <p:cNvPr id="4" name="object 4"/>
          <p:cNvPicPr/>
          <p:nvPr/>
        </p:nvPicPr>
        <p:blipFill>
          <a:blip r:embed="rId4" cstate="print"/>
          <a:stretch>
            <a:fillRect/>
          </a:stretch>
        </p:blipFill>
        <p:spPr>
          <a:xfrm>
            <a:off x="9982200" y="6269735"/>
            <a:ext cx="2066543" cy="423671"/>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22148" y="152400"/>
            <a:ext cx="3438143" cy="1129283"/>
          </a:xfrm>
          <a:prstGeom prst="rect">
            <a:avLst/>
          </a:prstGeom>
        </p:spPr>
      </p:pic>
      <p:grpSp>
        <p:nvGrpSpPr>
          <p:cNvPr id="3" name="object 3"/>
          <p:cNvGrpSpPr/>
          <p:nvPr/>
        </p:nvGrpSpPr>
        <p:grpSpPr>
          <a:xfrm>
            <a:off x="787908" y="5856732"/>
            <a:ext cx="807720" cy="797560"/>
            <a:chOff x="787908" y="5856732"/>
            <a:chExt cx="807720" cy="797560"/>
          </a:xfrm>
        </p:grpSpPr>
        <p:pic>
          <p:nvPicPr>
            <p:cNvPr id="4" name="object 4"/>
            <p:cNvPicPr/>
            <p:nvPr/>
          </p:nvPicPr>
          <p:blipFill>
            <a:blip r:embed="rId3" cstate="print"/>
            <a:stretch>
              <a:fillRect/>
            </a:stretch>
          </p:blipFill>
          <p:spPr>
            <a:xfrm>
              <a:off x="874776" y="5856732"/>
              <a:ext cx="651186" cy="694651"/>
            </a:xfrm>
            <a:prstGeom prst="rect">
              <a:avLst/>
            </a:prstGeom>
          </p:spPr>
        </p:pic>
        <p:sp>
          <p:nvSpPr>
            <p:cNvPr id="5" name="object 5"/>
            <p:cNvSpPr/>
            <p:nvPr/>
          </p:nvSpPr>
          <p:spPr>
            <a:xfrm>
              <a:off x="787908" y="5940552"/>
              <a:ext cx="807720" cy="713740"/>
            </a:xfrm>
            <a:custGeom>
              <a:avLst/>
              <a:gdLst/>
              <a:ahLst/>
              <a:cxnLst/>
              <a:rect l="l" t="t" r="r" b="b"/>
              <a:pathLst>
                <a:path w="807719" h="713740">
                  <a:moveTo>
                    <a:pt x="807720" y="0"/>
                  </a:moveTo>
                  <a:lnTo>
                    <a:pt x="0" y="0"/>
                  </a:lnTo>
                  <a:lnTo>
                    <a:pt x="0" y="713232"/>
                  </a:lnTo>
                  <a:lnTo>
                    <a:pt x="807720" y="713232"/>
                  </a:lnTo>
                  <a:lnTo>
                    <a:pt x="807720" y="0"/>
                  </a:lnTo>
                  <a:close/>
                </a:path>
              </a:pathLst>
            </a:custGeom>
            <a:solidFill>
              <a:srgbClr val="EEEDEC"/>
            </a:solidFill>
          </p:spPr>
          <p:txBody>
            <a:bodyPr wrap="square" lIns="0" tIns="0" rIns="0" bIns="0" rtlCol="0"/>
            <a:lstStyle/>
            <a:p>
              <a:endParaRPr/>
            </a:p>
          </p:txBody>
        </p:sp>
      </p:grpSp>
      <p:sp>
        <p:nvSpPr>
          <p:cNvPr id="6" name="object 6"/>
          <p:cNvSpPr/>
          <p:nvPr/>
        </p:nvSpPr>
        <p:spPr>
          <a:xfrm>
            <a:off x="684276" y="303275"/>
            <a:ext cx="2971800" cy="867410"/>
          </a:xfrm>
          <a:custGeom>
            <a:avLst/>
            <a:gdLst/>
            <a:ahLst/>
            <a:cxnLst/>
            <a:rect l="l" t="t" r="r" b="b"/>
            <a:pathLst>
              <a:path w="2971800" h="867410">
                <a:moveTo>
                  <a:pt x="2971800" y="0"/>
                </a:moveTo>
                <a:lnTo>
                  <a:pt x="0" y="0"/>
                </a:lnTo>
                <a:lnTo>
                  <a:pt x="0" y="867155"/>
                </a:lnTo>
                <a:lnTo>
                  <a:pt x="2971800" y="867155"/>
                </a:lnTo>
                <a:lnTo>
                  <a:pt x="2971800" y="0"/>
                </a:lnTo>
                <a:close/>
              </a:path>
            </a:pathLst>
          </a:custGeom>
          <a:solidFill>
            <a:srgbClr val="EEEDEC"/>
          </a:solidFill>
        </p:spPr>
        <p:txBody>
          <a:bodyPr wrap="square" lIns="0" tIns="0" rIns="0" bIns="0" rtlCol="0"/>
          <a:lstStyle/>
          <a:p>
            <a:endParaRPr/>
          </a:p>
        </p:txBody>
      </p:sp>
      <p:sp>
        <p:nvSpPr>
          <p:cNvPr id="7" name="object 7"/>
          <p:cNvSpPr txBox="1">
            <a:spLocks noGrp="1"/>
          </p:cNvSpPr>
          <p:nvPr>
            <p:ph type="title"/>
          </p:nvPr>
        </p:nvSpPr>
        <p:spPr>
          <a:xfrm>
            <a:off x="762853" y="166556"/>
            <a:ext cx="2787015" cy="958215"/>
          </a:xfrm>
          <a:prstGeom prst="rect">
            <a:avLst/>
          </a:prstGeom>
        </p:spPr>
        <p:txBody>
          <a:bodyPr vert="horz" wrap="square" lIns="0" tIns="177165" rIns="0" bIns="0" rtlCol="0">
            <a:spAutoFit/>
          </a:bodyPr>
          <a:lstStyle/>
          <a:p>
            <a:pPr marL="12700" marR="5080">
              <a:lnSpc>
                <a:spcPct val="70000"/>
              </a:lnSpc>
              <a:spcBef>
                <a:spcPts val="1395"/>
              </a:spcBef>
            </a:pPr>
            <a:r>
              <a:rPr sz="3600" spc="-15" dirty="0">
                <a:latin typeface="Arial"/>
                <a:cs typeface="Arial"/>
              </a:rPr>
              <a:t>Weill</a:t>
            </a:r>
            <a:r>
              <a:rPr sz="3600" spc="-80" dirty="0">
                <a:latin typeface="Arial"/>
                <a:cs typeface="Arial"/>
              </a:rPr>
              <a:t> </a:t>
            </a:r>
            <a:r>
              <a:rPr sz="3600" spc="-5" dirty="0">
                <a:latin typeface="Arial"/>
                <a:cs typeface="Arial"/>
              </a:rPr>
              <a:t>Cornell </a:t>
            </a:r>
            <a:r>
              <a:rPr sz="3600" spc="-985" dirty="0">
                <a:latin typeface="Arial"/>
                <a:cs typeface="Arial"/>
              </a:rPr>
              <a:t> </a:t>
            </a:r>
            <a:r>
              <a:rPr sz="3600" spc="-5" dirty="0">
                <a:solidFill>
                  <a:srgbClr val="E87721"/>
                </a:solidFill>
                <a:latin typeface="Arial"/>
                <a:cs typeface="Arial"/>
              </a:rPr>
              <a:t>Medicine</a:t>
            </a:r>
            <a:endParaRPr sz="3600">
              <a:latin typeface="Arial"/>
              <a:cs typeface="Arial"/>
            </a:endParaRPr>
          </a:p>
        </p:txBody>
      </p:sp>
      <p:sp>
        <p:nvSpPr>
          <p:cNvPr id="8" name="object 8"/>
          <p:cNvSpPr txBox="1"/>
          <p:nvPr/>
        </p:nvSpPr>
        <p:spPr>
          <a:xfrm>
            <a:off x="114311" y="2606897"/>
            <a:ext cx="3844290" cy="1650364"/>
          </a:xfrm>
          <a:prstGeom prst="rect">
            <a:avLst/>
          </a:prstGeom>
        </p:spPr>
        <p:txBody>
          <a:bodyPr vert="horz" wrap="square" lIns="0" tIns="198120" rIns="0" bIns="0" rtlCol="0">
            <a:spAutoFit/>
          </a:bodyPr>
          <a:lstStyle/>
          <a:p>
            <a:pPr marL="12700">
              <a:lnSpc>
                <a:spcPct val="100000"/>
              </a:lnSpc>
              <a:spcBef>
                <a:spcPts val="1560"/>
              </a:spcBef>
            </a:pPr>
            <a:r>
              <a:rPr sz="6600" b="1" spc="-5" dirty="0">
                <a:solidFill>
                  <a:srgbClr val="A10714"/>
                </a:solidFill>
                <a:latin typeface="Arial"/>
                <a:cs typeface="Arial"/>
              </a:rPr>
              <a:t>Childcare</a:t>
            </a:r>
            <a:endParaRPr sz="6600">
              <a:latin typeface="Arial"/>
              <a:cs typeface="Arial"/>
            </a:endParaRPr>
          </a:p>
          <a:p>
            <a:pPr marL="12700">
              <a:lnSpc>
                <a:spcPct val="100000"/>
              </a:lnSpc>
              <a:spcBef>
                <a:spcPts val="535"/>
              </a:spcBef>
            </a:pPr>
            <a:r>
              <a:rPr sz="2400" spc="-5" dirty="0">
                <a:solidFill>
                  <a:srgbClr val="A10714"/>
                </a:solidFill>
                <a:latin typeface="Arial"/>
                <a:cs typeface="Arial"/>
              </a:rPr>
              <a:t>From</a:t>
            </a:r>
            <a:r>
              <a:rPr sz="2400" spc="-20" dirty="0">
                <a:solidFill>
                  <a:srgbClr val="A10714"/>
                </a:solidFill>
                <a:latin typeface="Arial"/>
                <a:cs typeface="Arial"/>
              </a:rPr>
              <a:t> </a:t>
            </a:r>
            <a:r>
              <a:rPr sz="2400" spc="-5" dirty="0">
                <a:solidFill>
                  <a:srgbClr val="A10714"/>
                </a:solidFill>
                <a:latin typeface="Arial"/>
                <a:cs typeface="Arial"/>
              </a:rPr>
              <a:t>infants</a:t>
            </a:r>
            <a:r>
              <a:rPr sz="2400" spc="-10" dirty="0">
                <a:solidFill>
                  <a:srgbClr val="A10714"/>
                </a:solidFill>
                <a:latin typeface="Arial"/>
                <a:cs typeface="Arial"/>
              </a:rPr>
              <a:t> </a:t>
            </a:r>
            <a:r>
              <a:rPr sz="2400" dirty="0">
                <a:solidFill>
                  <a:srgbClr val="A10714"/>
                </a:solidFill>
                <a:latin typeface="Arial"/>
                <a:cs typeface="Arial"/>
              </a:rPr>
              <a:t>to</a:t>
            </a:r>
            <a:r>
              <a:rPr sz="2400" spc="-25" dirty="0">
                <a:solidFill>
                  <a:srgbClr val="A10714"/>
                </a:solidFill>
                <a:latin typeface="Arial"/>
                <a:cs typeface="Arial"/>
              </a:rPr>
              <a:t> </a:t>
            </a:r>
            <a:r>
              <a:rPr sz="2400" spc="-5" dirty="0">
                <a:solidFill>
                  <a:srgbClr val="A10714"/>
                </a:solidFill>
                <a:latin typeface="Arial"/>
                <a:cs typeface="Arial"/>
              </a:rPr>
              <a:t>high school</a:t>
            </a:r>
            <a:endParaRPr sz="2400">
              <a:latin typeface="Arial"/>
              <a:cs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75006" y="257464"/>
            <a:ext cx="6240145" cy="452120"/>
          </a:xfrm>
          <a:prstGeom prst="rect">
            <a:avLst/>
          </a:prstGeom>
        </p:spPr>
        <p:txBody>
          <a:bodyPr vert="horz" wrap="square" lIns="0" tIns="12065" rIns="0" bIns="0" rtlCol="0">
            <a:spAutoFit/>
          </a:bodyPr>
          <a:lstStyle/>
          <a:p>
            <a:pPr marL="12700">
              <a:lnSpc>
                <a:spcPct val="100000"/>
              </a:lnSpc>
              <a:spcBef>
                <a:spcPts val="95"/>
              </a:spcBef>
            </a:pPr>
            <a:r>
              <a:rPr spc="-5" dirty="0"/>
              <a:t>Have</a:t>
            </a:r>
            <a:r>
              <a:rPr spc="10" dirty="0"/>
              <a:t> </a:t>
            </a:r>
            <a:r>
              <a:rPr spc="-45" dirty="0"/>
              <a:t>burgeoning</a:t>
            </a:r>
            <a:r>
              <a:rPr spc="50" dirty="0"/>
              <a:t> </a:t>
            </a:r>
            <a:r>
              <a:rPr spc="-35" dirty="0"/>
              <a:t>young</a:t>
            </a:r>
            <a:r>
              <a:rPr spc="15" dirty="0"/>
              <a:t> </a:t>
            </a:r>
            <a:r>
              <a:rPr spc="10" dirty="0"/>
              <a:t>scientists?</a:t>
            </a:r>
          </a:p>
        </p:txBody>
      </p:sp>
      <p:sp>
        <p:nvSpPr>
          <p:cNvPr id="3" name="object 3"/>
          <p:cNvSpPr txBox="1"/>
          <p:nvPr/>
        </p:nvSpPr>
        <p:spPr>
          <a:xfrm>
            <a:off x="2812924" y="1008208"/>
            <a:ext cx="6565900" cy="4653280"/>
          </a:xfrm>
          <a:prstGeom prst="rect">
            <a:avLst/>
          </a:prstGeom>
        </p:spPr>
        <p:txBody>
          <a:bodyPr vert="horz" wrap="square" lIns="0" tIns="12700" rIns="0" bIns="0" rtlCol="0">
            <a:spAutoFit/>
          </a:bodyPr>
          <a:lstStyle/>
          <a:p>
            <a:pPr algn="ctr">
              <a:lnSpc>
                <a:spcPct val="100000"/>
              </a:lnSpc>
              <a:spcBef>
                <a:spcPts val="100"/>
              </a:spcBef>
            </a:pPr>
            <a:r>
              <a:rPr sz="2400" b="1" spc="10" dirty="0">
                <a:solidFill>
                  <a:srgbClr val="CF451F"/>
                </a:solidFill>
                <a:latin typeface="Tahoma"/>
                <a:cs typeface="Tahoma"/>
              </a:rPr>
              <a:t>Childcare</a:t>
            </a:r>
            <a:r>
              <a:rPr sz="2400" b="1" spc="15" dirty="0">
                <a:solidFill>
                  <a:srgbClr val="CF451F"/>
                </a:solidFill>
                <a:latin typeface="Tahoma"/>
                <a:cs typeface="Tahoma"/>
              </a:rPr>
              <a:t> </a:t>
            </a:r>
            <a:r>
              <a:rPr sz="2400" b="1" spc="-5" dirty="0">
                <a:solidFill>
                  <a:srgbClr val="CF451F"/>
                </a:solidFill>
                <a:latin typeface="Tahoma"/>
                <a:cs typeface="Tahoma"/>
              </a:rPr>
              <a:t>options</a:t>
            </a:r>
            <a:r>
              <a:rPr sz="2400" b="1" spc="40" dirty="0">
                <a:solidFill>
                  <a:srgbClr val="CF451F"/>
                </a:solidFill>
                <a:latin typeface="Tahoma"/>
                <a:cs typeface="Tahoma"/>
              </a:rPr>
              <a:t> </a:t>
            </a:r>
            <a:r>
              <a:rPr sz="2400" b="1" spc="55" dirty="0">
                <a:solidFill>
                  <a:srgbClr val="CF451F"/>
                </a:solidFill>
                <a:latin typeface="Tahoma"/>
                <a:cs typeface="Tahoma"/>
              </a:rPr>
              <a:t>at</a:t>
            </a:r>
            <a:r>
              <a:rPr sz="2400" b="1" spc="25" dirty="0">
                <a:solidFill>
                  <a:srgbClr val="CF451F"/>
                </a:solidFill>
                <a:latin typeface="Tahoma"/>
                <a:cs typeface="Tahoma"/>
              </a:rPr>
              <a:t> </a:t>
            </a:r>
            <a:r>
              <a:rPr sz="2400" b="1" spc="-70" dirty="0">
                <a:solidFill>
                  <a:srgbClr val="CF451F"/>
                </a:solidFill>
                <a:latin typeface="Tahoma"/>
                <a:cs typeface="Tahoma"/>
              </a:rPr>
              <a:t>Weill</a:t>
            </a:r>
            <a:r>
              <a:rPr sz="2400" b="1" spc="20" dirty="0">
                <a:solidFill>
                  <a:srgbClr val="CF451F"/>
                </a:solidFill>
                <a:latin typeface="Tahoma"/>
                <a:cs typeface="Tahoma"/>
              </a:rPr>
              <a:t> </a:t>
            </a:r>
            <a:r>
              <a:rPr sz="2400" b="1" spc="-20" dirty="0">
                <a:solidFill>
                  <a:srgbClr val="CF451F"/>
                </a:solidFill>
                <a:latin typeface="Tahoma"/>
                <a:cs typeface="Tahoma"/>
              </a:rPr>
              <a:t>Cornell</a:t>
            </a:r>
            <a:r>
              <a:rPr sz="2400" b="1" spc="20" dirty="0">
                <a:solidFill>
                  <a:srgbClr val="CF451F"/>
                </a:solidFill>
                <a:latin typeface="Tahoma"/>
                <a:cs typeface="Tahoma"/>
              </a:rPr>
              <a:t> </a:t>
            </a:r>
            <a:r>
              <a:rPr sz="2400" b="1" spc="-25" dirty="0">
                <a:solidFill>
                  <a:srgbClr val="CF451F"/>
                </a:solidFill>
                <a:latin typeface="Tahoma"/>
                <a:cs typeface="Tahoma"/>
              </a:rPr>
              <a:t>Medicine</a:t>
            </a:r>
            <a:endParaRPr sz="2400">
              <a:latin typeface="Tahoma"/>
              <a:cs typeface="Tahoma"/>
            </a:endParaRPr>
          </a:p>
          <a:p>
            <a:pPr>
              <a:lnSpc>
                <a:spcPct val="100000"/>
              </a:lnSpc>
              <a:spcBef>
                <a:spcPts val="50"/>
              </a:spcBef>
            </a:pPr>
            <a:endParaRPr sz="3150">
              <a:latin typeface="Tahoma"/>
              <a:cs typeface="Tahoma"/>
            </a:endParaRPr>
          </a:p>
          <a:p>
            <a:pPr algn="ctr">
              <a:lnSpc>
                <a:spcPct val="100000"/>
              </a:lnSpc>
            </a:pPr>
            <a:r>
              <a:rPr sz="2000" b="1" u="sng" spc="-55" dirty="0">
                <a:solidFill>
                  <a:srgbClr val="0562C1"/>
                </a:solidFill>
                <a:uFill>
                  <a:solidFill>
                    <a:srgbClr val="0562C1"/>
                  </a:solidFill>
                </a:uFill>
                <a:latin typeface="Tahoma"/>
                <a:cs typeface="Tahoma"/>
                <a:hlinkClick r:id="rId2"/>
              </a:rPr>
              <a:t>Weill</a:t>
            </a:r>
            <a:r>
              <a:rPr sz="2000" b="1" u="sng" spc="-5" dirty="0">
                <a:solidFill>
                  <a:srgbClr val="0562C1"/>
                </a:solidFill>
                <a:uFill>
                  <a:solidFill>
                    <a:srgbClr val="0562C1"/>
                  </a:solidFill>
                </a:uFill>
                <a:latin typeface="Tahoma"/>
                <a:cs typeface="Tahoma"/>
                <a:hlinkClick r:id="rId2"/>
              </a:rPr>
              <a:t> </a:t>
            </a:r>
            <a:r>
              <a:rPr sz="2000" b="1" u="sng" spc="-15" dirty="0">
                <a:solidFill>
                  <a:srgbClr val="0562C1"/>
                </a:solidFill>
                <a:uFill>
                  <a:solidFill>
                    <a:srgbClr val="0562C1"/>
                  </a:solidFill>
                </a:uFill>
                <a:latin typeface="Tahoma"/>
                <a:cs typeface="Tahoma"/>
                <a:hlinkClick r:id="rId2"/>
              </a:rPr>
              <a:t>Cornell </a:t>
            </a:r>
            <a:r>
              <a:rPr sz="2000" b="1" u="sng" dirty="0">
                <a:solidFill>
                  <a:srgbClr val="0562C1"/>
                </a:solidFill>
                <a:uFill>
                  <a:solidFill>
                    <a:srgbClr val="0562C1"/>
                  </a:solidFill>
                </a:uFill>
                <a:latin typeface="Tahoma"/>
                <a:cs typeface="Tahoma"/>
                <a:hlinkClick r:id="rId2"/>
              </a:rPr>
              <a:t>Children’s</a:t>
            </a:r>
            <a:r>
              <a:rPr sz="2000" b="1" u="sng" spc="-5" dirty="0">
                <a:solidFill>
                  <a:srgbClr val="0562C1"/>
                </a:solidFill>
                <a:uFill>
                  <a:solidFill>
                    <a:srgbClr val="0562C1"/>
                  </a:solidFill>
                </a:uFill>
                <a:latin typeface="Tahoma"/>
                <a:cs typeface="Tahoma"/>
                <a:hlinkClick r:id="rId2"/>
              </a:rPr>
              <a:t> </a:t>
            </a:r>
            <a:r>
              <a:rPr sz="2000" b="1" u="sng" spc="20" dirty="0">
                <a:solidFill>
                  <a:srgbClr val="0562C1"/>
                </a:solidFill>
                <a:uFill>
                  <a:solidFill>
                    <a:srgbClr val="0562C1"/>
                  </a:solidFill>
                </a:uFill>
                <a:latin typeface="Tahoma"/>
                <a:cs typeface="Tahoma"/>
                <a:hlinkClick r:id="rId2"/>
              </a:rPr>
              <a:t>Center</a:t>
            </a:r>
            <a:r>
              <a:rPr sz="2000" b="1" u="sng" spc="10" dirty="0">
                <a:solidFill>
                  <a:srgbClr val="0562C1"/>
                </a:solidFill>
                <a:uFill>
                  <a:solidFill>
                    <a:srgbClr val="0562C1"/>
                  </a:solidFill>
                </a:uFill>
                <a:latin typeface="Tahoma"/>
                <a:cs typeface="Tahoma"/>
                <a:hlinkClick r:id="rId2"/>
              </a:rPr>
              <a:t> </a:t>
            </a:r>
            <a:r>
              <a:rPr sz="2000" b="1" u="sng" spc="-50" dirty="0">
                <a:solidFill>
                  <a:srgbClr val="0562C1"/>
                </a:solidFill>
                <a:uFill>
                  <a:solidFill>
                    <a:srgbClr val="0562C1"/>
                  </a:solidFill>
                </a:uFill>
                <a:latin typeface="Tahoma"/>
                <a:cs typeface="Tahoma"/>
                <a:hlinkClick r:id="rId2"/>
              </a:rPr>
              <a:t>(Bright</a:t>
            </a:r>
            <a:r>
              <a:rPr sz="2000" b="1" u="sng" spc="-30" dirty="0">
                <a:solidFill>
                  <a:srgbClr val="0562C1"/>
                </a:solidFill>
                <a:uFill>
                  <a:solidFill>
                    <a:srgbClr val="0562C1"/>
                  </a:solidFill>
                </a:uFill>
                <a:latin typeface="Tahoma"/>
                <a:cs typeface="Tahoma"/>
                <a:hlinkClick r:id="rId2"/>
              </a:rPr>
              <a:t> </a:t>
            </a:r>
            <a:r>
              <a:rPr sz="2000" b="1" u="sng" spc="-25" dirty="0">
                <a:solidFill>
                  <a:srgbClr val="0562C1"/>
                </a:solidFill>
                <a:uFill>
                  <a:solidFill>
                    <a:srgbClr val="0562C1"/>
                  </a:solidFill>
                </a:uFill>
                <a:latin typeface="Tahoma"/>
                <a:cs typeface="Tahoma"/>
                <a:hlinkClick r:id="rId2"/>
              </a:rPr>
              <a:t>Horizons)</a:t>
            </a:r>
            <a:endParaRPr sz="2000">
              <a:latin typeface="Tahoma"/>
              <a:cs typeface="Tahoma"/>
            </a:endParaRPr>
          </a:p>
          <a:p>
            <a:pPr marL="566420" marR="560705" algn="ctr">
              <a:lnSpc>
                <a:spcPct val="150000"/>
              </a:lnSpc>
              <a:spcBef>
                <a:spcPts val="2100"/>
              </a:spcBef>
            </a:pPr>
            <a:r>
              <a:rPr sz="2000" spc="165" dirty="0">
                <a:latin typeface="Arial"/>
                <a:cs typeface="Arial"/>
              </a:rPr>
              <a:t>409</a:t>
            </a:r>
            <a:r>
              <a:rPr sz="2000" spc="-15" dirty="0">
                <a:latin typeface="Arial"/>
                <a:cs typeface="Arial"/>
              </a:rPr>
              <a:t> </a:t>
            </a:r>
            <a:r>
              <a:rPr sz="2000" spc="75" dirty="0">
                <a:latin typeface="Arial"/>
                <a:cs typeface="Arial"/>
              </a:rPr>
              <a:t>East</a:t>
            </a:r>
            <a:r>
              <a:rPr sz="2000" spc="-25" dirty="0">
                <a:latin typeface="Arial"/>
                <a:cs typeface="Arial"/>
              </a:rPr>
              <a:t> </a:t>
            </a:r>
            <a:r>
              <a:rPr sz="2000" spc="145" dirty="0">
                <a:latin typeface="Arial"/>
                <a:cs typeface="Arial"/>
              </a:rPr>
              <a:t>60</a:t>
            </a:r>
            <a:r>
              <a:rPr sz="1950" spc="217" baseline="25641" dirty="0">
                <a:latin typeface="Arial"/>
                <a:cs typeface="Arial"/>
              </a:rPr>
              <a:t>th</a:t>
            </a:r>
            <a:r>
              <a:rPr sz="1950" spc="284" baseline="25641" dirty="0">
                <a:latin typeface="Arial"/>
                <a:cs typeface="Arial"/>
              </a:rPr>
              <a:t> </a:t>
            </a:r>
            <a:r>
              <a:rPr sz="2000" spc="120" dirty="0">
                <a:latin typeface="Arial"/>
                <a:cs typeface="Arial"/>
              </a:rPr>
              <a:t>Street</a:t>
            </a:r>
            <a:r>
              <a:rPr sz="2000" spc="-15" dirty="0">
                <a:latin typeface="Arial"/>
                <a:cs typeface="Arial"/>
              </a:rPr>
              <a:t> </a:t>
            </a:r>
            <a:r>
              <a:rPr sz="2000" spc="114" dirty="0">
                <a:latin typeface="Arial"/>
                <a:cs typeface="Arial"/>
              </a:rPr>
              <a:t>between</a:t>
            </a:r>
            <a:r>
              <a:rPr sz="2000" spc="-15" dirty="0">
                <a:latin typeface="Arial"/>
                <a:cs typeface="Arial"/>
              </a:rPr>
              <a:t> </a:t>
            </a:r>
            <a:r>
              <a:rPr sz="2000" spc="-55" dirty="0">
                <a:latin typeface="Arial"/>
                <a:cs typeface="Arial"/>
              </a:rPr>
              <a:t>1</a:t>
            </a:r>
            <a:r>
              <a:rPr sz="1950" spc="-82" baseline="25641" dirty="0">
                <a:latin typeface="Arial"/>
                <a:cs typeface="Arial"/>
              </a:rPr>
              <a:t>st</a:t>
            </a:r>
            <a:r>
              <a:rPr sz="1950" spc="300" baseline="25641" dirty="0">
                <a:latin typeface="Arial"/>
                <a:cs typeface="Arial"/>
              </a:rPr>
              <a:t> </a:t>
            </a:r>
            <a:r>
              <a:rPr sz="2000" spc="195" dirty="0">
                <a:latin typeface="Arial"/>
                <a:cs typeface="Arial"/>
              </a:rPr>
              <a:t>&amp;</a:t>
            </a:r>
            <a:r>
              <a:rPr sz="2000" spc="-10" dirty="0">
                <a:latin typeface="Arial"/>
                <a:cs typeface="Arial"/>
              </a:rPr>
              <a:t> </a:t>
            </a:r>
            <a:r>
              <a:rPr sz="2000" spc="95" dirty="0">
                <a:latin typeface="Arial"/>
                <a:cs typeface="Arial"/>
              </a:rPr>
              <a:t>York</a:t>
            </a:r>
            <a:r>
              <a:rPr sz="2000" spc="-15" dirty="0">
                <a:latin typeface="Arial"/>
                <a:cs typeface="Arial"/>
              </a:rPr>
              <a:t> </a:t>
            </a:r>
            <a:r>
              <a:rPr sz="2000" spc="114" dirty="0">
                <a:latin typeface="Arial"/>
                <a:cs typeface="Arial"/>
              </a:rPr>
              <a:t>Ave </a:t>
            </a:r>
            <a:r>
              <a:rPr sz="2000" spc="-540" dirty="0">
                <a:solidFill>
                  <a:srgbClr val="0562C1"/>
                </a:solidFill>
                <a:latin typeface="Arial"/>
                <a:cs typeface="Arial"/>
              </a:rPr>
              <a:t> </a:t>
            </a:r>
            <a:r>
              <a:rPr sz="2000" u="sng" spc="75" dirty="0">
                <a:solidFill>
                  <a:srgbClr val="0562C1"/>
                </a:solidFill>
                <a:uFill>
                  <a:solidFill>
                    <a:srgbClr val="0562C1"/>
                  </a:solidFill>
                </a:uFill>
                <a:latin typeface="Arial"/>
                <a:cs typeface="Arial"/>
                <a:hlinkClick r:id="rId3"/>
              </a:rPr>
              <a:t>weillcornell@brighthorizons.com</a:t>
            </a:r>
            <a:endParaRPr sz="2000">
              <a:latin typeface="Arial"/>
              <a:cs typeface="Arial"/>
            </a:endParaRPr>
          </a:p>
          <a:p>
            <a:pPr algn="ctr">
              <a:lnSpc>
                <a:spcPct val="100000"/>
              </a:lnSpc>
              <a:spcBef>
                <a:spcPts val="1200"/>
              </a:spcBef>
            </a:pPr>
            <a:r>
              <a:rPr sz="2000" spc="80" dirty="0">
                <a:latin typeface="Arial"/>
                <a:cs typeface="Arial"/>
              </a:rPr>
              <a:t>212-750-4534</a:t>
            </a:r>
            <a:endParaRPr sz="2000">
              <a:latin typeface="Arial"/>
              <a:cs typeface="Arial"/>
            </a:endParaRPr>
          </a:p>
          <a:p>
            <a:pPr algn="ctr">
              <a:lnSpc>
                <a:spcPct val="100000"/>
              </a:lnSpc>
              <a:spcBef>
                <a:spcPts val="1200"/>
              </a:spcBef>
            </a:pPr>
            <a:r>
              <a:rPr sz="2000" spc="195" dirty="0">
                <a:latin typeface="Arial"/>
                <a:cs typeface="Arial"/>
              </a:rPr>
              <a:t>&amp;</a:t>
            </a:r>
            <a:endParaRPr sz="2000">
              <a:latin typeface="Arial"/>
              <a:cs typeface="Arial"/>
            </a:endParaRPr>
          </a:p>
          <a:p>
            <a:pPr marL="706755" marR="700405" algn="ctr">
              <a:lnSpc>
                <a:spcPct val="150000"/>
              </a:lnSpc>
            </a:pPr>
            <a:r>
              <a:rPr sz="2000" spc="-75" dirty="0">
                <a:latin typeface="Arial"/>
                <a:cs typeface="Arial"/>
              </a:rPr>
              <a:t>315 </a:t>
            </a:r>
            <a:r>
              <a:rPr sz="2000" spc="75" dirty="0">
                <a:latin typeface="Arial"/>
                <a:cs typeface="Arial"/>
              </a:rPr>
              <a:t>East </a:t>
            </a:r>
            <a:r>
              <a:rPr sz="2000" spc="105" dirty="0">
                <a:latin typeface="Arial"/>
                <a:cs typeface="Arial"/>
              </a:rPr>
              <a:t>62</a:t>
            </a:r>
            <a:r>
              <a:rPr sz="1950" spc="157" baseline="25641" dirty="0">
                <a:latin typeface="Arial"/>
                <a:cs typeface="Arial"/>
              </a:rPr>
              <a:t>nd </a:t>
            </a:r>
            <a:r>
              <a:rPr sz="2000" spc="120" dirty="0">
                <a:latin typeface="Arial"/>
                <a:cs typeface="Arial"/>
              </a:rPr>
              <a:t>Street </a:t>
            </a:r>
            <a:r>
              <a:rPr sz="2000" spc="114" dirty="0">
                <a:latin typeface="Arial"/>
                <a:cs typeface="Arial"/>
              </a:rPr>
              <a:t>between </a:t>
            </a:r>
            <a:r>
              <a:rPr sz="2000" spc="-55" dirty="0">
                <a:latin typeface="Arial"/>
                <a:cs typeface="Arial"/>
              </a:rPr>
              <a:t>1</a:t>
            </a:r>
            <a:r>
              <a:rPr sz="1950" spc="-82" baseline="25641" dirty="0">
                <a:latin typeface="Arial"/>
                <a:cs typeface="Arial"/>
              </a:rPr>
              <a:t>st </a:t>
            </a:r>
            <a:r>
              <a:rPr sz="2000" spc="195" dirty="0">
                <a:latin typeface="Arial"/>
                <a:cs typeface="Arial"/>
              </a:rPr>
              <a:t>&amp; </a:t>
            </a:r>
            <a:r>
              <a:rPr sz="2000" spc="85" dirty="0">
                <a:latin typeface="Arial"/>
                <a:cs typeface="Arial"/>
              </a:rPr>
              <a:t>2</a:t>
            </a:r>
            <a:r>
              <a:rPr sz="1950" spc="127" baseline="25641" dirty="0">
                <a:latin typeface="Arial"/>
                <a:cs typeface="Arial"/>
              </a:rPr>
              <a:t>nd </a:t>
            </a:r>
            <a:r>
              <a:rPr sz="2000" spc="114" dirty="0">
                <a:latin typeface="Arial"/>
                <a:cs typeface="Arial"/>
              </a:rPr>
              <a:t>Ave </a:t>
            </a:r>
            <a:r>
              <a:rPr sz="2000" spc="-545" dirty="0">
                <a:solidFill>
                  <a:srgbClr val="0562C1"/>
                </a:solidFill>
                <a:latin typeface="Arial"/>
                <a:cs typeface="Arial"/>
              </a:rPr>
              <a:t> </a:t>
            </a:r>
            <a:r>
              <a:rPr sz="2000" u="sng" spc="80" dirty="0">
                <a:solidFill>
                  <a:srgbClr val="0562C1"/>
                </a:solidFill>
                <a:uFill>
                  <a:solidFill>
                    <a:srgbClr val="0562C1"/>
                  </a:solidFill>
                </a:uFill>
                <a:latin typeface="Arial"/>
                <a:cs typeface="Arial"/>
                <a:hlinkClick r:id="rId4"/>
              </a:rPr>
              <a:t>weillcornell62@brighthorizons.com</a:t>
            </a:r>
            <a:endParaRPr sz="2000">
              <a:latin typeface="Arial"/>
              <a:cs typeface="Arial"/>
            </a:endParaRPr>
          </a:p>
          <a:p>
            <a:pPr algn="ctr">
              <a:lnSpc>
                <a:spcPct val="100000"/>
              </a:lnSpc>
              <a:spcBef>
                <a:spcPts val="1200"/>
              </a:spcBef>
            </a:pPr>
            <a:r>
              <a:rPr sz="2000" spc="150" dirty="0">
                <a:latin typeface="Arial"/>
                <a:cs typeface="Arial"/>
              </a:rPr>
              <a:t>646-582-2966</a:t>
            </a:r>
            <a:endParaRPr sz="2000">
              <a:latin typeface="Arial"/>
              <a:cs typeface="Arial"/>
            </a:endParaRPr>
          </a:p>
        </p:txBody>
      </p:sp>
      <p:pic>
        <p:nvPicPr>
          <p:cNvPr id="4" name="object 4"/>
          <p:cNvPicPr/>
          <p:nvPr/>
        </p:nvPicPr>
        <p:blipFill>
          <a:blip r:embed="rId5" cstate="print"/>
          <a:stretch>
            <a:fillRect/>
          </a:stretch>
        </p:blipFill>
        <p:spPr>
          <a:xfrm>
            <a:off x="9982200" y="6269735"/>
            <a:ext cx="2066543" cy="423671"/>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75006" y="257464"/>
            <a:ext cx="6240145" cy="452120"/>
          </a:xfrm>
          <a:prstGeom prst="rect">
            <a:avLst/>
          </a:prstGeom>
        </p:spPr>
        <p:txBody>
          <a:bodyPr vert="horz" wrap="square" lIns="0" tIns="12065" rIns="0" bIns="0" rtlCol="0">
            <a:spAutoFit/>
          </a:bodyPr>
          <a:lstStyle/>
          <a:p>
            <a:pPr marL="12700">
              <a:lnSpc>
                <a:spcPct val="100000"/>
              </a:lnSpc>
              <a:spcBef>
                <a:spcPts val="95"/>
              </a:spcBef>
            </a:pPr>
            <a:r>
              <a:rPr spc="-5" dirty="0"/>
              <a:t>Have</a:t>
            </a:r>
            <a:r>
              <a:rPr spc="10" dirty="0"/>
              <a:t> </a:t>
            </a:r>
            <a:r>
              <a:rPr spc="-45" dirty="0"/>
              <a:t>burgeoning</a:t>
            </a:r>
            <a:r>
              <a:rPr spc="50" dirty="0"/>
              <a:t> </a:t>
            </a:r>
            <a:r>
              <a:rPr spc="-35" dirty="0"/>
              <a:t>young</a:t>
            </a:r>
            <a:r>
              <a:rPr spc="15" dirty="0"/>
              <a:t> </a:t>
            </a:r>
            <a:r>
              <a:rPr spc="10" dirty="0"/>
              <a:t>scientists?</a:t>
            </a:r>
          </a:p>
        </p:txBody>
      </p:sp>
      <p:sp>
        <p:nvSpPr>
          <p:cNvPr id="3" name="object 3"/>
          <p:cNvSpPr txBox="1"/>
          <p:nvPr/>
        </p:nvSpPr>
        <p:spPr>
          <a:xfrm>
            <a:off x="1262340" y="1008208"/>
            <a:ext cx="9470390" cy="4653280"/>
          </a:xfrm>
          <a:prstGeom prst="rect">
            <a:avLst/>
          </a:prstGeom>
        </p:spPr>
        <p:txBody>
          <a:bodyPr vert="horz" wrap="square" lIns="0" tIns="12700" rIns="0" bIns="0" rtlCol="0">
            <a:spAutoFit/>
          </a:bodyPr>
          <a:lstStyle/>
          <a:p>
            <a:pPr marL="196850" algn="ctr">
              <a:lnSpc>
                <a:spcPct val="100000"/>
              </a:lnSpc>
              <a:spcBef>
                <a:spcPts val="100"/>
              </a:spcBef>
            </a:pPr>
            <a:r>
              <a:rPr sz="2400" b="1" spc="10" dirty="0">
                <a:solidFill>
                  <a:srgbClr val="CF451F"/>
                </a:solidFill>
                <a:latin typeface="Tahoma"/>
                <a:cs typeface="Tahoma"/>
              </a:rPr>
              <a:t>Childcare</a:t>
            </a:r>
            <a:r>
              <a:rPr sz="2400" b="1" spc="15" dirty="0">
                <a:solidFill>
                  <a:srgbClr val="CF451F"/>
                </a:solidFill>
                <a:latin typeface="Tahoma"/>
                <a:cs typeface="Tahoma"/>
              </a:rPr>
              <a:t> </a:t>
            </a:r>
            <a:r>
              <a:rPr sz="2400" b="1" spc="-5" dirty="0">
                <a:solidFill>
                  <a:srgbClr val="CF451F"/>
                </a:solidFill>
                <a:latin typeface="Tahoma"/>
                <a:cs typeface="Tahoma"/>
              </a:rPr>
              <a:t>options</a:t>
            </a:r>
            <a:r>
              <a:rPr sz="2400" b="1" spc="40" dirty="0">
                <a:solidFill>
                  <a:srgbClr val="CF451F"/>
                </a:solidFill>
                <a:latin typeface="Tahoma"/>
                <a:cs typeface="Tahoma"/>
              </a:rPr>
              <a:t> </a:t>
            </a:r>
            <a:r>
              <a:rPr sz="2400" b="1" spc="55" dirty="0">
                <a:solidFill>
                  <a:srgbClr val="CF451F"/>
                </a:solidFill>
                <a:latin typeface="Tahoma"/>
                <a:cs typeface="Tahoma"/>
              </a:rPr>
              <a:t>at</a:t>
            </a:r>
            <a:r>
              <a:rPr sz="2400" b="1" spc="25" dirty="0">
                <a:solidFill>
                  <a:srgbClr val="CF451F"/>
                </a:solidFill>
                <a:latin typeface="Tahoma"/>
                <a:cs typeface="Tahoma"/>
              </a:rPr>
              <a:t> </a:t>
            </a:r>
            <a:r>
              <a:rPr sz="2400" b="1" spc="-70" dirty="0">
                <a:solidFill>
                  <a:srgbClr val="CF451F"/>
                </a:solidFill>
                <a:latin typeface="Tahoma"/>
                <a:cs typeface="Tahoma"/>
              </a:rPr>
              <a:t>Weill</a:t>
            </a:r>
            <a:r>
              <a:rPr sz="2400" b="1" spc="20" dirty="0">
                <a:solidFill>
                  <a:srgbClr val="CF451F"/>
                </a:solidFill>
                <a:latin typeface="Tahoma"/>
                <a:cs typeface="Tahoma"/>
              </a:rPr>
              <a:t> </a:t>
            </a:r>
            <a:r>
              <a:rPr sz="2400" b="1" spc="-20" dirty="0">
                <a:solidFill>
                  <a:srgbClr val="CF451F"/>
                </a:solidFill>
                <a:latin typeface="Tahoma"/>
                <a:cs typeface="Tahoma"/>
              </a:rPr>
              <a:t>Cornell</a:t>
            </a:r>
            <a:r>
              <a:rPr sz="2400" b="1" spc="20" dirty="0">
                <a:solidFill>
                  <a:srgbClr val="CF451F"/>
                </a:solidFill>
                <a:latin typeface="Tahoma"/>
                <a:cs typeface="Tahoma"/>
              </a:rPr>
              <a:t> </a:t>
            </a:r>
            <a:r>
              <a:rPr sz="2400" b="1" spc="-25" dirty="0">
                <a:solidFill>
                  <a:srgbClr val="CF451F"/>
                </a:solidFill>
                <a:latin typeface="Tahoma"/>
                <a:cs typeface="Tahoma"/>
              </a:rPr>
              <a:t>Medicine</a:t>
            </a:r>
            <a:endParaRPr sz="2400">
              <a:latin typeface="Tahoma"/>
              <a:cs typeface="Tahoma"/>
            </a:endParaRPr>
          </a:p>
          <a:p>
            <a:pPr>
              <a:lnSpc>
                <a:spcPct val="100000"/>
              </a:lnSpc>
              <a:spcBef>
                <a:spcPts val="50"/>
              </a:spcBef>
            </a:pPr>
            <a:endParaRPr sz="3150">
              <a:latin typeface="Tahoma"/>
              <a:cs typeface="Tahoma"/>
            </a:endParaRPr>
          </a:p>
          <a:p>
            <a:pPr marL="196215" algn="ctr">
              <a:lnSpc>
                <a:spcPct val="100000"/>
              </a:lnSpc>
            </a:pPr>
            <a:r>
              <a:rPr sz="2000" b="1" u="sng" spc="-55" dirty="0">
                <a:solidFill>
                  <a:srgbClr val="0562C1"/>
                </a:solidFill>
                <a:uFill>
                  <a:solidFill>
                    <a:srgbClr val="0562C1"/>
                  </a:solidFill>
                </a:uFill>
                <a:latin typeface="Tahoma"/>
                <a:cs typeface="Tahoma"/>
                <a:hlinkClick r:id="rId2"/>
              </a:rPr>
              <a:t>Weill</a:t>
            </a:r>
            <a:r>
              <a:rPr sz="2000" b="1" u="sng" spc="-5" dirty="0">
                <a:solidFill>
                  <a:srgbClr val="0562C1"/>
                </a:solidFill>
                <a:uFill>
                  <a:solidFill>
                    <a:srgbClr val="0562C1"/>
                  </a:solidFill>
                </a:uFill>
                <a:latin typeface="Tahoma"/>
                <a:cs typeface="Tahoma"/>
                <a:hlinkClick r:id="rId2"/>
              </a:rPr>
              <a:t> </a:t>
            </a:r>
            <a:r>
              <a:rPr sz="2000" b="1" u="sng" spc="-15" dirty="0">
                <a:solidFill>
                  <a:srgbClr val="0562C1"/>
                </a:solidFill>
                <a:uFill>
                  <a:solidFill>
                    <a:srgbClr val="0562C1"/>
                  </a:solidFill>
                </a:uFill>
                <a:latin typeface="Tahoma"/>
                <a:cs typeface="Tahoma"/>
                <a:hlinkClick r:id="rId2"/>
              </a:rPr>
              <a:t>Cornell </a:t>
            </a:r>
            <a:r>
              <a:rPr sz="2000" b="1" u="sng" dirty="0">
                <a:solidFill>
                  <a:srgbClr val="0562C1"/>
                </a:solidFill>
                <a:uFill>
                  <a:solidFill>
                    <a:srgbClr val="0562C1"/>
                  </a:solidFill>
                </a:uFill>
                <a:latin typeface="Tahoma"/>
                <a:cs typeface="Tahoma"/>
                <a:hlinkClick r:id="rId2"/>
              </a:rPr>
              <a:t>Children’s</a:t>
            </a:r>
            <a:r>
              <a:rPr sz="2000" b="1" u="sng" spc="-5" dirty="0">
                <a:solidFill>
                  <a:srgbClr val="0562C1"/>
                </a:solidFill>
                <a:uFill>
                  <a:solidFill>
                    <a:srgbClr val="0562C1"/>
                  </a:solidFill>
                </a:uFill>
                <a:latin typeface="Tahoma"/>
                <a:cs typeface="Tahoma"/>
                <a:hlinkClick r:id="rId2"/>
              </a:rPr>
              <a:t> </a:t>
            </a:r>
            <a:r>
              <a:rPr sz="2000" b="1" u="sng" spc="20" dirty="0">
                <a:solidFill>
                  <a:srgbClr val="0562C1"/>
                </a:solidFill>
                <a:uFill>
                  <a:solidFill>
                    <a:srgbClr val="0562C1"/>
                  </a:solidFill>
                </a:uFill>
                <a:latin typeface="Tahoma"/>
                <a:cs typeface="Tahoma"/>
                <a:hlinkClick r:id="rId2"/>
              </a:rPr>
              <a:t>Center</a:t>
            </a:r>
            <a:r>
              <a:rPr sz="2000" b="1" u="sng" spc="10" dirty="0">
                <a:solidFill>
                  <a:srgbClr val="0562C1"/>
                </a:solidFill>
                <a:uFill>
                  <a:solidFill>
                    <a:srgbClr val="0562C1"/>
                  </a:solidFill>
                </a:uFill>
                <a:latin typeface="Tahoma"/>
                <a:cs typeface="Tahoma"/>
                <a:hlinkClick r:id="rId2"/>
              </a:rPr>
              <a:t> </a:t>
            </a:r>
            <a:r>
              <a:rPr sz="2000" b="1" u="sng" spc="-50" dirty="0">
                <a:solidFill>
                  <a:srgbClr val="0562C1"/>
                </a:solidFill>
                <a:uFill>
                  <a:solidFill>
                    <a:srgbClr val="0562C1"/>
                  </a:solidFill>
                </a:uFill>
                <a:latin typeface="Tahoma"/>
                <a:cs typeface="Tahoma"/>
                <a:hlinkClick r:id="rId2"/>
              </a:rPr>
              <a:t>(Bright</a:t>
            </a:r>
            <a:r>
              <a:rPr sz="2000" b="1" u="sng" spc="-30" dirty="0">
                <a:solidFill>
                  <a:srgbClr val="0562C1"/>
                </a:solidFill>
                <a:uFill>
                  <a:solidFill>
                    <a:srgbClr val="0562C1"/>
                  </a:solidFill>
                </a:uFill>
                <a:latin typeface="Tahoma"/>
                <a:cs typeface="Tahoma"/>
                <a:hlinkClick r:id="rId2"/>
              </a:rPr>
              <a:t> </a:t>
            </a:r>
            <a:r>
              <a:rPr sz="2000" b="1" u="sng" spc="-25" dirty="0">
                <a:solidFill>
                  <a:srgbClr val="0562C1"/>
                </a:solidFill>
                <a:uFill>
                  <a:solidFill>
                    <a:srgbClr val="0562C1"/>
                  </a:solidFill>
                </a:uFill>
                <a:latin typeface="Tahoma"/>
                <a:cs typeface="Tahoma"/>
                <a:hlinkClick r:id="rId2"/>
              </a:rPr>
              <a:t>Horizons)</a:t>
            </a:r>
            <a:endParaRPr sz="2000">
              <a:latin typeface="Tahoma"/>
              <a:cs typeface="Tahoma"/>
            </a:endParaRPr>
          </a:p>
          <a:p>
            <a:pPr>
              <a:lnSpc>
                <a:spcPct val="100000"/>
              </a:lnSpc>
              <a:spcBef>
                <a:spcPts val="35"/>
              </a:spcBef>
            </a:pPr>
            <a:endParaRPr sz="3950">
              <a:latin typeface="Tahoma"/>
              <a:cs typeface="Tahoma"/>
            </a:endParaRPr>
          </a:p>
          <a:p>
            <a:pPr marL="12700">
              <a:lnSpc>
                <a:spcPct val="100000"/>
              </a:lnSpc>
            </a:pPr>
            <a:r>
              <a:rPr sz="2000" spc="75" dirty="0">
                <a:latin typeface="Arial"/>
                <a:cs typeface="Arial"/>
              </a:rPr>
              <a:t>Childcare</a:t>
            </a:r>
            <a:r>
              <a:rPr sz="2000" dirty="0">
                <a:latin typeface="Arial"/>
                <a:cs typeface="Arial"/>
              </a:rPr>
              <a:t> </a:t>
            </a:r>
            <a:r>
              <a:rPr sz="2000" spc="165" dirty="0">
                <a:latin typeface="Arial"/>
                <a:cs typeface="Arial"/>
              </a:rPr>
              <a:t>for</a:t>
            </a:r>
            <a:r>
              <a:rPr sz="2000" spc="5" dirty="0">
                <a:latin typeface="Arial"/>
                <a:cs typeface="Arial"/>
              </a:rPr>
              <a:t> </a:t>
            </a:r>
            <a:r>
              <a:rPr sz="2000" spc="130" dirty="0">
                <a:latin typeface="Arial"/>
                <a:cs typeface="Arial"/>
              </a:rPr>
              <a:t>the</a:t>
            </a:r>
            <a:r>
              <a:rPr sz="2000" spc="-10" dirty="0">
                <a:latin typeface="Arial"/>
                <a:cs typeface="Arial"/>
              </a:rPr>
              <a:t> </a:t>
            </a:r>
            <a:r>
              <a:rPr sz="2000" spc="80" dirty="0">
                <a:latin typeface="Arial"/>
                <a:cs typeface="Arial"/>
              </a:rPr>
              <a:t>children</a:t>
            </a:r>
            <a:r>
              <a:rPr sz="2000" spc="15" dirty="0">
                <a:latin typeface="Arial"/>
                <a:cs typeface="Arial"/>
              </a:rPr>
              <a:t> </a:t>
            </a:r>
            <a:r>
              <a:rPr sz="2000" spc="165" dirty="0">
                <a:latin typeface="Arial"/>
                <a:cs typeface="Arial"/>
              </a:rPr>
              <a:t>of</a:t>
            </a:r>
            <a:r>
              <a:rPr sz="2000" dirty="0">
                <a:latin typeface="Arial"/>
                <a:cs typeface="Arial"/>
              </a:rPr>
              <a:t> </a:t>
            </a:r>
            <a:r>
              <a:rPr sz="2000" spc="25" dirty="0">
                <a:latin typeface="Arial"/>
                <a:cs typeface="Arial"/>
              </a:rPr>
              <a:t>Weill</a:t>
            </a:r>
            <a:r>
              <a:rPr sz="2000" spc="15" dirty="0">
                <a:latin typeface="Arial"/>
                <a:cs typeface="Arial"/>
              </a:rPr>
              <a:t> </a:t>
            </a:r>
            <a:r>
              <a:rPr sz="2000" spc="60" dirty="0">
                <a:latin typeface="Arial"/>
                <a:cs typeface="Arial"/>
              </a:rPr>
              <a:t>Cornell</a:t>
            </a:r>
            <a:r>
              <a:rPr sz="2000" spc="-5" dirty="0">
                <a:latin typeface="Arial"/>
                <a:cs typeface="Arial"/>
              </a:rPr>
              <a:t> </a:t>
            </a:r>
            <a:r>
              <a:rPr sz="2000" spc="105" dirty="0">
                <a:latin typeface="Arial"/>
                <a:cs typeface="Arial"/>
              </a:rPr>
              <a:t>faculty,</a:t>
            </a:r>
            <a:r>
              <a:rPr sz="2000" spc="-10" dirty="0">
                <a:latin typeface="Arial"/>
                <a:cs typeface="Arial"/>
              </a:rPr>
              <a:t> </a:t>
            </a:r>
            <a:r>
              <a:rPr sz="2000" spc="135" dirty="0">
                <a:latin typeface="Arial"/>
                <a:cs typeface="Arial"/>
              </a:rPr>
              <a:t>staff,</a:t>
            </a:r>
            <a:r>
              <a:rPr sz="2000" spc="-5" dirty="0">
                <a:latin typeface="Arial"/>
                <a:cs typeface="Arial"/>
              </a:rPr>
              <a:t> </a:t>
            </a:r>
            <a:r>
              <a:rPr sz="2000" spc="110" dirty="0">
                <a:latin typeface="Arial"/>
                <a:cs typeface="Arial"/>
              </a:rPr>
              <a:t>postdocs,</a:t>
            </a:r>
            <a:r>
              <a:rPr sz="2000" spc="5" dirty="0">
                <a:latin typeface="Arial"/>
                <a:cs typeface="Arial"/>
              </a:rPr>
              <a:t> </a:t>
            </a:r>
            <a:r>
              <a:rPr sz="2000" spc="195" dirty="0">
                <a:latin typeface="Arial"/>
                <a:cs typeface="Arial"/>
              </a:rPr>
              <a:t>&amp;</a:t>
            </a:r>
            <a:r>
              <a:rPr sz="2000" spc="-5" dirty="0">
                <a:latin typeface="Arial"/>
                <a:cs typeface="Arial"/>
              </a:rPr>
              <a:t> </a:t>
            </a:r>
            <a:r>
              <a:rPr sz="2000" spc="125" dirty="0">
                <a:latin typeface="Arial"/>
                <a:cs typeface="Arial"/>
              </a:rPr>
              <a:t>students</a:t>
            </a:r>
            <a:endParaRPr sz="2000">
              <a:latin typeface="Arial"/>
              <a:cs typeface="Arial"/>
            </a:endParaRPr>
          </a:p>
          <a:p>
            <a:pPr>
              <a:lnSpc>
                <a:spcPct val="100000"/>
              </a:lnSpc>
              <a:spcBef>
                <a:spcPts val="20"/>
              </a:spcBef>
            </a:pPr>
            <a:endParaRPr sz="2850">
              <a:latin typeface="Arial"/>
              <a:cs typeface="Arial"/>
            </a:endParaRPr>
          </a:p>
          <a:p>
            <a:pPr marL="355600" indent="-342900">
              <a:lnSpc>
                <a:spcPct val="100000"/>
              </a:lnSpc>
              <a:buChar char="•"/>
              <a:tabLst>
                <a:tab pos="354965" algn="l"/>
                <a:tab pos="355600" algn="l"/>
              </a:tabLst>
            </a:pPr>
            <a:r>
              <a:rPr sz="2000" spc="105" dirty="0">
                <a:latin typeface="Arial"/>
                <a:cs typeface="Arial"/>
              </a:rPr>
              <a:t>Limited</a:t>
            </a:r>
            <a:r>
              <a:rPr sz="2000" spc="-5" dirty="0">
                <a:latin typeface="Arial"/>
                <a:cs typeface="Arial"/>
              </a:rPr>
              <a:t> </a:t>
            </a:r>
            <a:r>
              <a:rPr sz="2000" spc="100" dirty="0">
                <a:latin typeface="Arial"/>
                <a:cs typeface="Arial"/>
              </a:rPr>
              <a:t>spaces</a:t>
            </a:r>
            <a:r>
              <a:rPr sz="2000" spc="-30" dirty="0">
                <a:latin typeface="Arial"/>
                <a:cs typeface="Arial"/>
              </a:rPr>
              <a:t> </a:t>
            </a:r>
            <a:r>
              <a:rPr sz="2000" spc="70" dirty="0">
                <a:latin typeface="Arial"/>
                <a:cs typeface="Arial"/>
              </a:rPr>
              <a:t>available</a:t>
            </a:r>
            <a:endParaRPr sz="2000">
              <a:latin typeface="Arial"/>
              <a:cs typeface="Arial"/>
            </a:endParaRPr>
          </a:p>
          <a:p>
            <a:pPr marL="299085" indent="-287020">
              <a:lnSpc>
                <a:spcPct val="100000"/>
              </a:lnSpc>
              <a:spcBef>
                <a:spcPts val="1200"/>
              </a:spcBef>
              <a:buChar char="•"/>
              <a:tabLst>
                <a:tab pos="299085" algn="l"/>
                <a:tab pos="299720" algn="l"/>
              </a:tabLst>
            </a:pPr>
            <a:r>
              <a:rPr sz="2000" spc="15" dirty="0">
                <a:latin typeface="Arial"/>
                <a:cs typeface="Arial"/>
              </a:rPr>
              <a:t>Eligible</a:t>
            </a:r>
            <a:r>
              <a:rPr sz="2000" spc="10" dirty="0">
                <a:latin typeface="Arial"/>
                <a:cs typeface="Arial"/>
              </a:rPr>
              <a:t> </a:t>
            </a:r>
            <a:r>
              <a:rPr sz="2000" spc="55" dirty="0">
                <a:latin typeface="Arial"/>
                <a:cs typeface="Arial"/>
              </a:rPr>
              <a:t>children:</a:t>
            </a:r>
            <a:r>
              <a:rPr sz="2000" spc="5" dirty="0">
                <a:latin typeface="Arial"/>
                <a:cs typeface="Arial"/>
              </a:rPr>
              <a:t> </a:t>
            </a:r>
            <a:r>
              <a:rPr sz="2000" spc="170" dirty="0">
                <a:latin typeface="Arial"/>
                <a:cs typeface="Arial"/>
              </a:rPr>
              <a:t>6</a:t>
            </a:r>
            <a:r>
              <a:rPr sz="2000" spc="-5" dirty="0">
                <a:latin typeface="Arial"/>
                <a:cs typeface="Arial"/>
              </a:rPr>
              <a:t> </a:t>
            </a:r>
            <a:r>
              <a:rPr sz="2000" spc="90" dirty="0">
                <a:latin typeface="Arial"/>
                <a:cs typeface="Arial"/>
              </a:rPr>
              <a:t>weeks</a:t>
            </a:r>
            <a:r>
              <a:rPr sz="2000" spc="-20" dirty="0">
                <a:latin typeface="Arial"/>
                <a:cs typeface="Arial"/>
              </a:rPr>
              <a:t> </a:t>
            </a:r>
            <a:r>
              <a:rPr sz="2000" spc="180" dirty="0">
                <a:latin typeface="Arial"/>
                <a:cs typeface="Arial"/>
              </a:rPr>
              <a:t>to</a:t>
            </a:r>
            <a:r>
              <a:rPr sz="2000" spc="5" dirty="0">
                <a:latin typeface="Arial"/>
                <a:cs typeface="Arial"/>
              </a:rPr>
              <a:t> </a:t>
            </a:r>
            <a:r>
              <a:rPr sz="2000" spc="110" dirty="0">
                <a:latin typeface="Arial"/>
                <a:cs typeface="Arial"/>
              </a:rPr>
              <a:t>5</a:t>
            </a:r>
            <a:r>
              <a:rPr sz="2000" spc="5" dirty="0">
                <a:latin typeface="Arial"/>
                <a:cs typeface="Arial"/>
              </a:rPr>
              <a:t> </a:t>
            </a:r>
            <a:r>
              <a:rPr sz="2000" spc="110" dirty="0">
                <a:latin typeface="Arial"/>
                <a:cs typeface="Arial"/>
              </a:rPr>
              <a:t>years</a:t>
            </a:r>
            <a:r>
              <a:rPr sz="2000" spc="-10" dirty="0">
                <a:latin typeface="Arial"/>
                <a:cs typeface="Arial"/>
              </a:rPr>
              <a:t> </a:t>
            </a:r>
            <a:r>
              <a:rPr sz="2000" spc="80" dirty="0">
                <a:latin typeface="Arial"/>
                <a:cs typeface="Arial"/>
              </a:rPr>
              <a:t>old</a:t>
            </a:r>
            <a:endParaRPr sz="2000">
              <a:latin typeface="Arial"/>
              <a:cs typeface="Arial"/>
            </a:endParaRPr>
          </a:p>
          <a:p>
            <a:pPr marL="299085" indent="-287020">
              <a:lnSpc>
                <a:spcPct val="100000"/>
              </a:lnSpc>
              <a:spcBef>
                <a:spcPts val="1200"/>
              </a:spcBef>
              <a:buChar char="•"/>
              <a:tabLst>
                <a:tab pos="299085" algn="l"/>
                <a:tab pos="299720" algn="l"/>
              </a:tabLst>
            </a:pPr>
            <a:r>
              <a:rPr sz="2000" spc="65" dirty="0">
                <a:latin typeface="Arial"/>
                <a:cs typeface="Arial"/>
              </a:rPr>
              <a:t>You</a:t>
            </a:r>
            <a:r>
              <a:rPr sz="2000" spc="-15" dirty="0">
                <a:latin typeface="Arial"/>
                <a:cs typeface="Arial"/>
              </a:rPr>
              <a:t> </a:t>
            </a:r>
            <a:r>
              <a:rPr sz="2000" spc="170" dirty="0">
                <a:latin typeface="Arial"/>
                <a:cs typeface="Arial"/>
              </a:rPr>
              <a:t>may</a:t>
            </a:r>
            <a:r>
              <a:rPr sz="2000" spc="15" dirty="0">
                <a:latin typeface="Arial"/>
                <a:cs typeface="Arial"/>
              </a:rPr>
              <a:t> </a:t>
            </a:r>
            <a:r>
              <a:rPr sz="2000" spc="105" dirty="0">
                <a:latin typeface="Arial"/>
                <a:cs typeface="Arial"/>
              </a:rPr>
              <a:t>apply</a:t>
            </a:r>
            <a:r>
              <a:rPr sz="2000" spc="-5" dirty="0">
                <a:latin typeface="Arial"/>
                <a:cs typeface="Arial"/>
              </a:rPr>
              <a:t> </a:t>
            </a:r>
            <a:r>
              <a:rPr sz="2000" spc="160" dirty="0">
                <a:latin typeface="Arial"/>
                <a:cs typeface="Arial"/>
              </a:rPr>
              <a:t>after</a:t>
            </a:r>
            <a:r>
              <a:rPr sz="2000" spc="-10" dirty="0">
                <a:latin typeface="Arial"/>
                <a:cs typeface="Arial"/>
              </a:rPr>
              <a:t> </a:t>
            </a:r>
            <a:r>
              <a:rPr sz="2000" spc="114" dirty="0">
                <a:latin typeface="Arial"/>
                <a:cs typeface="Arial"/>
              </a:rPr>
              <a:t>you</a:t>
            </a:r>
            <a:r>
              <a:rPr sz="2000" spc="-5" dirty="0">
                <a:latin typeface="Arial"/>
                <a:cs typeface="Arial"/>
              </a:rPr>
              <a:t> </a:t>
            </a:r>
            <a:r>
              <a:rPr sz="2000" spc="105" dirty="0">
                <a:latin typeface="Arial"/>
                <a:cs typeface="Arial"/>
              </a:rPr>
              <a:t>have</a:t>
            </a:r>
            <a:r>
              <a:rPr sz="2000" dirty="0">
                <a:latin typeface="Arial"/>
                <a:cs typeface="Arial"/>
              </a:rPr>
              <a:t> </a:t>
            </a:r>
            <a:r>
              <a:rPr sz="2000" spc="95" dirty="0">
                <a:latin typeface="Arial"/>
                <a:cs typeface="Arial"/>
              </a:rPr>
              <a:t>received</a:t>
            </a:r>
            <a:r>
              <a:rPr sz="2000" spc="-5" dirty="0">
                <a:latin typeface="Arial"/>
                <a:cs typeface="Arial"/>
              </a:rPr>
              <a:t> </a:t>
            </a:r>
            <a:r>
              <a:rPr sz="2000" spc="130" dirty="0">
                <a:latin typeface="Arial"/>
                <a:cs typeface="Arial"/>
              </a:rPr>
              <a:t>your</a:t>
            </a:r>
            <a:r>
              <a:rPr sz="2000" spc="-15" dirty="0">
                <a:latin typeface="Arial"/>
                <a:cs typeface="Arial"/>
              </a:rPr>
              <a:t> </a:t>
            </a:r>
            <a:r>
              <a:rPr sz="2000" spc="135" dirty="0">
                <a:latin typeface="Arial"/>
                <a:cs typeface="Arial"/>
              </a:rPr>
              <a:t>Appointment</a:t>
            </a:r>
            <a:r>
              <a:rPr sz="2000" spc="-20" dirty="0">
                <a:latin typeface="Arial"/>
                <a:cs typeface="Arial"/>
              </a:rPr>
              <a:t> </a:t>
            </a:r>
            <a:r>
              <a:rPr sz="2000" spc="140" dirty="0">
                <a:latin typeface="Arial"/>
                <a:cs typeface="Arial"/>
              </a:rPr>
              <a:t>Letter</a:t>
            </a:r>
            <a:endParaRPr sz="2000">
              <a:latin typeface="Arial"/>
              <a:cs typeface="Arial"/>
            </a:endParaRPr>
          </a:p>
          <a:p>
            <a:pPr marL="299085" indent="-287020">
              <a:lnSpc>
                <a:spcPct val="100000"/>
              </a:lnSpc>
              <a:spcBef>
                <a:spcPts val="1200"/>
              </a:spcBef>
              <a:buChar char="•"/>
              <a:tabLst>
                <a:tab pos="299085" algn="l"/>
                <a:tab pos="299720" algn="l"/>
              </a:tabLst>
            </a:pPr>
            <a:r>
              <a:rPr sz="2000" spc="65" dirty="0">
                <a:latin typeface="Arial"/>
                <a:cs typeface="Arial"/>
              </a:rPr>
              <a:t>You</a:t>
            </a:r>
            <a:r>
              <a:rPr sz="2000" spc="-10" dirty="0">
                <a:latin typeface="Arial"/>
                <a:cs typeface="Arial"/>
              </a:rPr>
              <a:t> </a:t>
            </a:r>
            <a:r>
              <a:rPr sz="2000" spc="170" dirty="0">
                <a:latin typeface="Arial"/>
                <a:cs typeface="Arial"/>
              </a:rPr>
              <a:t>may</a:t>
            </a:r>
            <a:r>
              <a:rPr sz="2000" spc="20" dirty="0">
                <a:latin typeface="Arial"/>
                <a:cs typeface="Arial"/>
              </a:rPr>
              <a:t> </a:t>
            </a:r>
            <a:r>
              <a:rPr sz="2000" spc="70" dirty="0">
                <a:latin typeface="Arial"/>
                <a:cs typeface="Arial"/>
              </a:rPr>
              <a:t>also</a:t>
            </a:r>
            <a:r>
              <a:rPr sz="2000" spc="5" dirty="0">
                <a:latin typeface="Arial"/>
                <a:cs typeface="Arial"/>
              </a:rPr>
              <a:t> </a:t>
            </a:r>
            <a:r>
              <a:rPr sz="2000" spc="105" dirty="0">
                <a:latin typeface="Arial"/>
                <a:cs typeface="Arial"/>
              </a:rPr>
              <a:t>apply</a:t>
            </a:r>
            <a:r>
              <a:rPr sz="2000" spc="5" dirty="0">
                <a:latin typeface="Arial"/>
                <a:cs typeface="Arial"/>
              </a:rPr>
              <a:t> </a:t>
            </a:r>
            <a:r>
              <a:rPr sz="2000" spc="180" dirty="0">
                <a:latin typeface="Arial"/>
                <a:cs typeface="Arial"/>
              </a:rPr>
              <a:t>to</a:t>
            </a:r>
            <a:r>
              <a:rPr sz="2000" spc="5" dirty="0">
                <a:latin typeface="Arial"/>
                <a:cs typeface="Arial"/>
              </a:rPr>
              <a:t> </a:t>
            </a:r>
            <a:r>
              <a:rPr sz="2000" spc="145" dirty="0">
                <a:latin typeface="Arial"/>
                <a:cs typeface="Arial"/>
              </a:rPr>
              <a:t>get</a:t>
            </a:r>
            <a:r>
              <a:rPr sz="2000" spc="10" dirty="0">
                <a:latin typeface="Arial"/>
                <a:cs typeface="Arial"/>
              </a:rPr>
              <a:t> </a:t>
            </a:r>
            <a:r>
              <a:rPr sz="2000" spc="100" dirty="0">
                <a:latin typeface="Arial"/>
                <a:cs typeface="Arial"/>
              </a:rPr>
              <a:t>on</a:t>
            </a:r>
            <a:r>
              <a:rPr sz="2000" spc="5" dirty="0">
                <a:latin typeface="Arial"/>
                <a:cs typeface="Arial"/>
              </a:rPr>
              <a:t> </a:t>
            </a:r>
            <a:r>
              <a:rPr sz="2000" spc="130" dirty="0">
                <a:latin typeface="Arial"/>
                <a:cs typeface="Arial"/>
              </a:rPr>
              <a:t>the</a:t>
            </a:r>
            <a:r>
              <a:rPr sz="2000" spc="-10" dirty="0">
                <a:latin typeface="Arial"/>
                <a:cs typeface="Arial"/>
              </a:rPr>
              <a:t> </a:t>
            </a:r>
            <a:r>
              <a:rPr sz="2000" spc="120" dirty="0">
                <a:latin typeface="Arial"/>
                <a:cs typeface="Arial"/>
              </a:rPr>
              <a:t>wait</a:t>
            </a:r>
            <a:r>
              <a:rPr sz="2000" spc="-5" dirty="0">
                <a:latin typeface="Arial"/>
                <a:cs typeface="Arial"/>
              </a:rPr>
              <a:t> </a:t>
            </a:r>
            <a:r>
              <a:rPr sz="2000" spc="70" dirty="0">
                <a:latin typeface="Arial"/>
                <a:cs typeface="Arial"/>
              </a:rPr>
              <a:t>list</a:t>
            </a:r>
            <a:r>
              <a:rPr sz="2000" spc="15" dirty="0">
                <a:latin typeface="Arial"/>
                <a:cs typeface="Arial"/>
              </a:rPr>
              <a:t> </a:t>
            </a:r>
            <a:r>
              <a:rPr sz="2000" spc="125" dirty="0">
                <a:latin typeface="Arial"/>
                <a:cs typeface="Arial"/>
              </a:rPr>
              <a:t>before</a:t>
            </a:r>
            <a:r>
              <a:rPr sz="2000" spc="-5" dirty="0">
                <a:latin typeface="Arial"/>
                <a:cs typeface="Arial"/>
              </a:rPr>
              <a:t> </a:t>
            </a:r>
            <a:r>
              <a:rPr sz="2000" spc="130" dirty="0">
                <a:latin typeface="Arial"/>
                <a:cs typeface="Arial"/>
              </a:rPr>
              <a:t>your</a:t>
            </a:r>
            <a:r>
              <a:rPr sz="2000" spc="-20" dirty="0">
                <a:latin typeface="Arial"/>
                <a:cs typeface="Arial"/>
              </a:rPr>
              <a:t> </a:t>
            </a:r>
            <a:r>
              <a:rPr sz="2000" spc="65" dirty="0">
                <a:latin typeface="Arial"/>
                <a:cs typeface="Arial"/>
              </a:rPr>
              <a:t>child</a:t>
            </a:r>
            <a:r>
              <a:rPr sz="2000" spc="20" dirty="0">
                <a:latin typeface="Arial"/>
                <a:cs typeface="Arial"/>
              </a:rPr>
              <a:t> </a:t>
            </a:r>
            <a:r>
              <a:rPr sz="2000" spc="30" dirty="0">
                <a:latin typeface="Arial"/>
                <a:cs typeface="Arial"/>
              </a:rPr>
              <a:t>is</a:t>
            </a:r>
            <a:r>
              <a:rPr sz="2000" spc="10" dirty="0">
                <a:latin typeface="Arial"/>
                <a:cs typeface="Arial"/>
              </a:rPr>
              <a:t> </a:t>
            </a:r>
            <a:r>
              <a:rPr sz="2000" spc="125" dirty="0">
                <a:latin typeface="Arial"/>
                <a:cs typeface="Arial"/>
              </a:rPr>
              <a:t>born</a:t>
            </a:r>
            <a:endParaRPr sz="2000">
              <a:latin typeface="Arial"/>
              <a:cs typeface="Arial"/>
            </a:endParaRPr>
          </a:p>
          <a:p>
            <a:pPr marL="299085" indent="-287020">
              <a:lnSpc>
                <a:spcPct val="100000"/>
              </a:lnSpc>
              <a:spcBef>
                <a:spcPts val="1200"/>
              </a:spcBef>
              <a:buChar char="•"/>
              <a:tabLst>
                <a:tab pos="299085" algn="l"/>
                <a:tab pos="299720" algn="l"/>
              </a:tabLst>
            </a:pPr>
            <a:r>
              <a:rPr sz="2000" spc="75" dirty="0">
                <a:latin typeface="Arial"/>
                <a:cs typeface="Arial"/>
              </a:rPr>
              <a:t>Tuition</a:t>
            </a:r>
            <a:r>
              <a:rPr sz="2000" spc="-5" dirty="0">
                <a:latin typeface="Arial"/>
                <a:cs typeface="Arial"/>
              </a:rPr>
              <a:t> </a:t>
            </a:r>
            <a:r>
              <a:rPr sz="2000" spc="105" dirty="0">
                <a:latin typeface="Arial"/>
                <a:cs typeface="Arial"/>
              </a:rPr>
              <a:t>based</a:t>
            </a:r>
            <a:r>
              <a:rPr sz="2000" spc="5" dirty="0">
                <a:latin typeface="Arial"/>
                <a:cs typeface="Arial"/>
              </a:rPr>
              <a:t> </a:t>
            </a:r>
            <a:r>
              <a:rPr sz="2000" spc="100" dirty="0">
                <a:latin typeface="Arial"/>
                <a:cs typeface="Arial"/>
              </a:rPr>
              <a:t>on</a:t>
            </a:r>
            <a:r>
              <a:rPr sz="2000" dirty="0">
                <a:latin typeface="Arial"/>
                <a:cs typeface="Arial"/>
              </a:rPr>
              <a:t> </a:t>
            </a:r>
            <a:r>
              <a:rPr sz="2000" spc="95" dirty="0">
                <a:latin typeface="Arial"/>
                <a:cs typeface="Arial"/>
              </a:rPr>
              <a:t>age</a:t>
            </a:r>
            <a:r>
              <a:rPr sz="2000" dirty="0">
                <a:latin typeface="Arial"/>
                <a:cs typeface="Arial"/>
              </a:rPr>
              <a:t> </a:t>
            </a:r>
            <a:r>
              <a:rPr sz="2000" spc="165" dirty="0">
                <a:latin typeface="Arial"/>
                <a:cs typeface="Arial"/>
              </a:rPr>
              <a:t>of</a:t>
            </a:r>
            <a:r>
              <a:rPr sz="2000" spc="-5" dirty="0">
                <a:latin typeface="Arial"/>
                <a:cs typeface="Arial"/>
              </a:rPr>
              <a:t> </a:t>
            </a:r>
            <a:r>
              <a:rPr sz="2000" spc="65" dirty="0">
                <a:latin typeface="Arial"/>
                <a:cs typeface="Arial"/>
              </a:rPr>
              <a:t>child</a:t>
            </a:r>
            <a:r>
              <a:rPr sz="2000" spc="15" dirty="0">
                <a:latin typeface="Arial"/>
                <a:cs typeface="Arial"/>
              </a:rPr>
              <a:t> </a:t>
            </a:r>
            <a:r>
              <a:rPr sz="2000" spc="195" dirty="0">
                <a:latin typeface="Arial"/>
                <a:cs typeface="Arial"/>
              </a:rPr>
              <a:t>&amp;</a:t>
            </a:r>
            <a:r>
              <a:rPr sz="2000" spc="-10" dirty="0">
                <a:latin typeface="Arial"/>
                <a:cs typeface="Arial"/>
              </a:rPr>
              <a:t> </a:t>
            </a:r>
            <a:r>
              <a:rPr sz="2000" spc="114" dirty="0">
                <a:latin typeface="Arial"/>
                <a:cs typeface="Arial"/>
              </a:rPr>
              <a:t>family</a:t>
            </a:r>
            <a:r>
              <a:rPr sz="2000" spc="15" dirty="0">
                <a:latin typeface="Arial"/>
                <a:cs typeface="Arial"/>
              </a:rPr>
              <a:t> </a:t>
            </a:r>
            <a:r>
              <a:rPr sz="2000" spc="105" dirty="0">
                <a:latin typeface="Arial"/>
                <a:cs typeface="Arial"/>
              </a:rPr>
              <a:t>income</a:t>
            </a:r>
            <a:endParaRPr sz="2000">
              <a:latin typeface="Arial"/>
              <a:cs typeface="Arial"/>
            </a:endParaRPr>
          </a:p>
        </p:txBody>
      </p:sp>
      <p:pic>
        <p:nvPicPr>
          <p:cNvPr id="4" name="object 4"/>
          <p:cNvPicPr/>
          <p:nvPr/>
        </p:nvPicPr>
        <p:blipFill>
          <a:blip r:embed="rId3" cstate="print"/>
          <a:stretch>
            <a:fillRect/>
          </a:stretch>
        </p:blipFill>
        <p:spPr>
          <a:xfrm>
            <a:off x="9982200" y="6269735"/>
            <a:ext cx="2066543" cy="423671"/>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75006" y="257464"/>
            <a:ext cx="6240145" cy="452120"/>
          </a:xfrm>
          <a:prstGeom prst="rect">
            <a:avLst/>
          </a:prstGeom>
        </p:spPr>
        <p:txBody>
          <a:bodyPr vert="horz" wrap="square" lIns="0" tIns="12065" rIns="0" bIns="0" rtlCol="0">
            <a:spAutoFit/>
          </a:bodyPr>
          <a:lstStyle/>
          <a:p>
            <a:pPr marL="12700">
              <a:lnSpc>
                <a:spcPct val="100000"/>
              </a:lnSpc>
              <a:spcBef>
                <a:spcPts val="95"/>
              </a:spcBef>
            </a:pPr>
            <a:r>
              <a:rPr spc="-5" dirty="0"/>
              <a:t>Have</a:t>
            </a:r>
            <a:r>
              <a:rPr spc="10" dirty="0"/>
              <a:t> </a:t>
            </a:r>
            <a:r>
              <a:rPr spc="-45" dirty="0"/>
              <a:t>burgeoning</a:t>
            </a:r>
            <a:r>
              <a:rPr spc="50" dirty="0"/>
              <a:t> </a:t>
            </a:r>
            <a:r>
              <a:rPr spc="-35" dirty="0"/>
              <a:t>young</a:t>
            </a:r>
            <a:r>
              <a:rPr spc="15" dirty="0"/>
              <a:t> </a:t>
            </a:r>
            <a:r>
              <a:rPr spc="10" dirty="0"/>
              <a:t>scientists?</a:t>
            </a:r>
          </a:p>
        </p:txBody>
      </p:sp>
      <p:sp>
        <p:nvSpPr>
          <p:cNvPr id="3" name="object 3"/>
          <p:cNvSpPr txBox="1"/>
          <p:nvPr/>
        </p:nvSpPr>
        <p:spPr>
          <a:xfrm>
            <a:off x="730092" y="1008208"/>
            <a:ext cx="10330815" cy="5438140"/>
          </a:xfrm>
          <a:prstGeom prst="rect">
            <a:avLst/>
          </a:prstGeom>
        </p:spPr>
        <p:txBody>
          <a:bodyPr vert="horz" wrap="square" lIns="0" tIns="12700" rIns="0" bIns="0" rtlCol="0">
            <a:spAutoFit/>
          </a:bodyPr>
          <a:lstStyle/>
          <a:p>
            <a:pPr marL="399415" algn="ctr">
              <a:lnSpc>
                <a:spcPct val="100000"/>
              </a:lnSpc>
              <a:spcBef>
                <a:spcPts val="100"/>
              </a:spcBef>
            </a:pPr>
            <a:r>
              <a:rPr sz="2400" b="1" spc="10" dirty="0">
                <a:solidFill>
                  <a:srgbClr val="CF451F"/>
                </a:solidFill>
                <a:latin typeface="Tahoma"/>
                <a:cs typeface="Tahoma"/>
              </a:rPr>
              <a:t>Childcare</a:t>
            </a:r>
            <a:r>
              <a:rPr sz="2400" b="1" spc="15" dirty="0">
                <a:solidFill>
                  <a:srgbClr val="CF451F"/>
                </a:solidFill>
                <a:latin typeface="Tahoma"/>
                <a:cs typeface="Tahoma"/>
              </a:rPr>
              <a:t> </a:t>
            </a:r>
            <a:r>
              <a:rPr sz="2400" b="1" spc="-5" dirty="0">
                <a:solidFill>
                  <a:srgbClr val="CF451F"/>
                </a:solidFill>
                <a:latin typeface="Tahoma"/>
                <a:cs typeface="Tahoma"/>
              </a:rPr>
              <a:t>options</a:t>
            </a:r>
            <a:r>
              <a:rPr sz="2400" b="1" spc="40" dirty="0">
                <a:solidFill>
                  <a:srgbClr val="CF451F"/>
                </a:solidFill>
                <a:latin typeface="Tahoma"/>
                <a:cs typeface="Tahoma"/>
              </a:rPr>
              <a:t> </a:t>
            </a:r>
            <a:r>
              <a:rPr sz="2400" b="1" spc="55" dirty="0">
                <a:solidFill>
                  <a:srgbClr val="CF451F"/>
                </a:solidFill>
                <a:latin typeface="Tahoma"/>
                <a:cs typeface="Tahoma"/>
              </a:rPr>
              <a:t>at</a:t>
            </a:r>
            <a:r>
              <a:rPr sz="2400" b="1" spc="25" dirty="0">
                <a:solidFill>
                  <a:srgbClr val="CF451F"/>
                </a:solidFill>
                <a:latin typeface="Tahoma"/>
                <a:cs typeface="Tahoma"/>
              </a:rPr>
              <a:t> </a:t>
            </a:r>
            <a:r>
              <a:rPr sz="2400" b="1" spc="-70" dirty="0">
                <a:solidFill>
                  <a:srgbClr val="CF451F"/>
                </a:solidFill>
                <a:latin typeface="Tahoma"/>
                <a:cs typeface="Tahoma"/>
              </a:rPr>
              <a:t>Weill</a:t>
            </a:r>
            <a:r>
              <a:rPr sz="2400" b="1" spc="20" dirty="0">
                <a:solidFill>
                  <a:srgbClr val="CF451F"/>
                </a:solidFill>
                <a:latin typeface="Tahoma"/>
                <a:cs typeface="Tahoma"/>
              </a:rPr>
              <a:t> </a:t>
            </a:r>
            <a:r>
              <a:rPr sz="2400" b="1" spc="-20" dirty="0">
                <a:solidFill>
                  <a:srgbClr val="CF451F"/>
                </a:solidFill>
                <a:latin typeface="Tahoma"/>
                <a:cs typeface="Tahoma"/>
              </a:rPr>
              <a:t>Cornell</a:t>
            </a:r>
            <a:r>
              <a:rPr sz="2400" b="1" spc="20" dirty="0">
                <a:solidFill>
                  <a:srgbClr val="CF451F"/>
                </a:solidFill>
                <a:latin typeface="Tahoma"/>
                <a:cs typeface="Tahoma"/>
              </a:rPr>
              <a:t> </a:t>
            </a:r>
            <a:r>
              <a:rPr sz="2400" b="1" spc="-25" dirty="0">
                <a:solidFill>
                  <a:srgbClr val="CF451F"/>
                </a:solidFill>
                <a:latin typeface="Tahoma"/>
                <a:cs typeface="Tahoma"/>
              </a:rPr>
              <a:t>Medicine</a:t>
            </a:r>
            <a:endParaRPr sz="2400">
              <a:latin typeface="Tahoma"/>
              <a:cs typeface="Tahoma"/>
            </a:endParaRPr>
          </a:p>
          <a:p>
            <a:pPr>
              <a:lnSpc>
                <a:spcPct val="100000"/>
              </a:lnSpc>
              <a:spcBef>
                <a:spcPts val="50"/>
              </a:spcBef>
            </a:pPr>
            <a:endParaRPr sz="3050">
              <a:latin typeface="Tahoma"/>
              <a:cs typeface="Tahoma"/>
            </a:endParaRPr>
          </a:p>
          <a:p>
            <a:pPr marL="407034" algn="ctr">
              <a:lnSpc>
                <a:spcPct val="100000"/>
              </a:lnSpc>
            </a:pPr>
            <a:r>
              <a:rPr sz="2000" b="1" u="sng" dirty="0">
                <a:solidFill>
                  <a:srgbClr val="0562C1"/>
                </a:solidFill>
                <a:uFill>
                  <a:solidFill>
                    <a:srgbClr val="0562C1"/>
                  </a:solidFill>
                </a:uFill>
                <a:latin typeface="Tahoma"/>
                <a:cs typeface="Tahoma"/>
                <a:hlinkClick r:id="rId2"/>
              </a:rPr>
              <a:t>Roosevelt</a:t>
            </a:r>
            <a:r>
              <a:rPr sz="2000" b="1" u="sng" spc="-35" dirty="0">
                <a:solidFill>
                  <a:srgbClr val="0562C1"/>
                </a:solidFill>
                <a:uFill>
                  <a:solidFill>
                    <a:srgbClr val="0562C1"/>
                  </a:solidFill>
                </a:uFill>
                <a:latin typeface="Tahoma"/>
                <a:cs typeface="Tahoma"/>
                <a:hlinkClick r:id="rId2"/>
              </a:rPr>
              <a:t> </a:t>
            </a:r>
            <a:r>
              <a:rPr sz="2000" b="1" u="sng" spc="-75" dirty="0">
                <a:solidFill>
                  <a:srgbClr val="0562C1"/>
                </a:solidFill>
                <a:uFill>
                  <a:solidFill>
                    <a:srgbClr val="0562C1"/>
                  </a:solidFill>
                </a:uFill>
                <a:latin typeface="Tahoma"/>
                <a:cs typeface="Tahoma"/>
                <a:hlinkClick r:id="rId2"/>
              </a:rPr>
              <a:t>Island</a:t>
            </a:r>
            <a:r>
              <a:rPr sz="2000" b="1" u="sng" spc="-10" dirty="0">
                <a:solidFill>
                  <a:srgbClr val="0562C1"/>
                </a:solidFill>
                <a:uFill>
                  <a:solidFill>
                    <a:srgbClr val="0562C1"/>
                  </a:solidFill>
                </a:uFill>
                <a:latin typeface="Tahoma"/>
                <a:cs typeface="Tahoma"/>
                <a:hlinkClick r:id="rId2"/>
              </a:rPr>
              <a:t> </a:t>
            </a:r>
            <a:r>
              <a:rPr sz="2000" b="1" u="sng" spc="10" dirty="0">
                <a:solidFill>
                  <a:srgbClr val="0562C1"/>
                </a:solidFill>
                <a:uFill>
                  <a:solidFill>
                    <a:srgbClr val="0562C1"/>
                  </a:solidFill>
                </a:uFill>
                <a:latin typeface="Tahoma"/>
                <a:cs typeface="Tahoma"/>
                <a:hlinkClick r:id="rId2"/>
              </a:rPr>
              <a:t>Day</a:t>
            </a:r>
            <a:r>
              <a:rPr sz="2000" b="1" u="sng" spc="-15" dirty="0">
                <a:solidFill>
                  <a:srgbClr val="0562C1"/>
                </a:solidFill>
                <a:uFill>
                  <a:solidFill>
                    <a:srgbClr val="0562C1"/>
                  </a:solidFill>
                </a:uFill>
                <a:latin typeface="Tahoma"/>
                <a:cs typeface="Tahoma"/>
                <a:hlinkClick r:id="rId2"/>
              </a:rPr>
              <a:t> </a:t>
            </a:r>
            <a:r>
              <a:rPr sz="2000" b="1" u="sng" spc="-5" dirty="0">
                <a:solidFill>
                  <a:srgbClr val="0562C1"/>
                </a:solidFill>
                <a:uFill>
                  <a:solidFill>
                    <a:srgbClr val="0562C1"/>
                  </a:solidFill>
                </a:uFill>
                <a:latin typeface="Tahoma"/>
                <a:cs typeface="Tahoma"/>
                <a:hlinkClick r:id="rId2"/>
              </a:rPr>
              <a:t>Nursery</a:t>
            </a:r>
            <a:endParaRPr sz="2000">
              <a:latin typeface="Tahoma"/>
              <a:cs typeface="Tahoma"/>
            </a:endParaRPr>
          </a:p>
          <a:p>
            <a:pPr marL="299085" indent="-287020">
              <a:lnSpc>
                <a:spcPct val="100000"/>
              </a:lnSpc>
              <a:spcBef>
                <a:spcPts val="2400"/>
              </a:spcBef>
              <a:buChar char="•"/>
              <a:tabLst>
                <a:tab pos="299085" algn="l"/>
                <a:tab pos="299720" algn="l"/>
              </a:tabLst>
            </a:pPr>
            <a:r>
              <a:rPr sz="2000" spc="105" dirty="0">
                <a:latin typeface="Arial"/>
                <a:cs typeface="Arial"/>
              </a:rPr>
              <a:t>Infant/Toddler</a:t>
            </a:r>
            <a:r>
              <a:rPr sz="2000" spc="-15" dirty="0">
                <a:latin typeface="Arial"/>
                <a:cs typeface="Arial"/>
              </a:rPr>
              <a:t> </a:t>
            </a:r>
            <a:r>
              <a:rPr sz="2000" spc="105" dirty="0">
                <a:latin typeface="Arial"/>
                <a:cs typeface="Arial"/>
              </a:rPr>
              <a:t>Center</a:t>
            </a:r>
            <a:r>
              <a:rPr sz="2000" spc="-15" dirty="0">
                <a:latin typeface="Arial"/>
                <a:cs typeface="Arial"/>
              </a:rPr>
              <a:t> </a:t>
            </a:r>
            <a:r>
              <a:rPr sz="2000" spc="175" dirty="0">
                <a:latin typeface="Arial"/>
                <a:cs typeface="Arial"/>
              </a:rPr>
              <a:t>at</a:t>
            </a:r>
            <a:r>
              <a:rPr sz="2000" spc="15" dirty="0">
                <a:latin typeface="Arial"/>
                <a:cs typeface="Arial"/>
              </a:rPr>
              <a:t> </a:t>
            </a:r>
            <a:r>
              <a:rPr sz="2000" spc="145" dirty="0">
                <a:latin typeface="Arial"/>
                <a:cs typeface="Arial"/>
              </a:rPr>
              <a:t>405</a:t>
            </a:r>
            <a:r>
              <a:rPr sz="2000" spc="-5" dirty="0">
                <a:latin typeface="Arial"/>
                <a:cs typeface="Arial"/>
              </a:rPr>
              <a:t> </a:t>
            </a:r>
            <a:r>
              <a:rPr sz="2000" spc="40" dirty="0">
                <a:latin typeface="Arial"/>
                <a:cs typeface="Arial"/>
              </a:rPr>
              <a:t>Main</a:t>
            </a:r>
            <a:r>
              <a:rPr sz="2000" spc="5" dirty="0">
                <a:latin typeface="Arial"/>
                <a:cs typeface="Arial"/>
              </a:rPr>
              <a:t> </a:t>
            </a:r>
            <a:r>
              <a:rPr sz="2000" spc="120" dirty="0">
                <a:latin typeface="Arial"/>
                <a:cs typeface="Arial"/>
              </a:rPr>
              <a:t>Street</a:t>
            </a:r>
            <a:r>
              <a:rPr sz="2000" dirty="0">
                <a:latin typeface="Arial"/>
                <a:cs typeface="Arial"/>
              </a:rPr>
              <a:t> </a:t>
            </a:r>
            <a:r>
              <a:rPr sz="2000" spc="60" dirty="0">
                <a:latin typeface="Arial"/>
                <a:cs typeface="Arial"/>
              </a:rPr>
              <a:t>(Riverwalk</a:t>
            </a:r>
            <a:r>
              <a:rPr sz="2000" spc="-5" dirty="0">
                <a:latin typeface="Arial"/>
                <a:cs typeface="Arial"/>
              </a:rPr>
              <a:t> </a:t>
            </a:r>
            <a:r>
              <a:rPr sz="2000" spc="55" dirty="0">
                <a:latin typeface="Arial"/>
                <a:cs typeface="Arial"/>
              </a:rPr>
              <a:t>Crossing),</a:t>
            </a:r>
            <a:r>
              <a:rPr sz="2000" spc="-5" dirty="0">
                <a:latin typeface="Arial"/>
                <a:cs typeface="Arial"/>
              </a:rPr>
              <a:t> </a:t>
            </a:r>
            <a:r>
              <a:rPr sz="2000" spc="80" dirty="0">
                <a:latin typeface="Arial"/>
                <a:cs typeface="Arial"/>
              </a:rPr>
              <a:t>Roosevelt</a:t>
            </a:r>
            <a:r>
              <a:rPr sz="2000" spc="15" dirty="0">
                <a:latin typeface="Arial"/>
                <a:cs typeface="Arial"/>
              </a:rPr>
              <a:t> </a:t>
            </a:r>
            <a:r>
              <a:rPr sz="2000" spc="50" dirty="0">
                <a:latin typeface="Arial"/>
                <a:cs typeface="Arial"/>
              </a:rPr>
              <a:t>Island</a:t>
            </a:r>
            <a:endParaRPr sz="2000">
              <a:latin typeface="Arial"/>
              <a:cs typeface="Arial"/>
            </a:endParaRPr>
          </a:p>
          <a:p>
            <a:pPr marL="756285" lvl="1" indent="-287020">
              <a:lnSpc>
                <a:spcPct val="100000"/>
              </a:lnSpc>
              <a:buChar char="•"/>
              <a:tabLst>
                <a:tab pos="756285" algn="l"/>
                <a:tab pos="756920" algn="l"/>
              </a:tabLst>
            </a:pPr>
            <a:r>
              <a:rPr sz="2000" spc="75" dirty="0">
                <a:latin typeface="Arial"/>
                <a:cs typeface="Arial"/>
              </a:rPr>
              <a:t>For</a:t>
            </a:r>
            <a:r>
              <a:rPr sz="2000" spc="-5" dirty="0">
                <a:latin typeface="Arial"/>
                <a:cs typeface="Arial"/>
              </a:rPr>
              <a:t> </a:t>
            </a:r>
            <a:r>
              <a:rPr sz="2000" spc="80" dirty="0">
                <a:latin typeface="Arial"/>
                <a:cs typeface="Arial"/>
              </a:rPr>
              <a:t>children</a:t>
            </a:r>
            <a:r>
              <a:rPr sz="2000" spc="-5" dirty="0">
                <a:latin typeface="Arial"/>
                <a:cs typeface="Arial"/>
              </a:rPr>
              <a:t> </a:t>
            </a:r>
            <a:r>
              <a:rPr sz="2000" spc="110" dirty="0">
                <a:latin typeface="Arial"/>
                <a:cs typeface="Arial"/>
              </a:rPr>
              <a:t>turning</a:t>
            </a:r>
            <a:r>
              <a:rPr sz="2000" spc="-30" dirty="0">
                <a:latin typeface="Arial"/>
                <a:cs typeface="Arial"/>
              </a:rPr>
              <a:t> </a:t>
            </a:r>
            <a:r>
              <a:rPr sz="2000" spc="75" dirty="0">
                <a:latin typeface="Arial"/>
                <a:cs typeface="Arial"/>
              </a:rPr>
              <a:t>3</a:t>
            </a:r>
            <a:r>
              <a:rPr sz="2000" dirty="0">
                <a:latin typeface="Arial"/>
                <a:cs typeface="Arial"/>
              </a:rPr>
              <a:t> </a:t>
            </a:r>
            <a:r>
              <a:rPr sz="2000" spc="140" dirty="0">
                <a:latin typeface="Arial"/>
                <a:cs typeface="Arial"/>
              </a:rPr>
              <a:t>months</a:t>
            </a:r>
            <a:r>
              <a:rPr sz="2000" spc="-20" dirty="0">
                <a:latin typeface="Arial"/>
                <a:cs typeface="Arial"/>
              </a:rPr>
              <a:t> </a:t>
            </a:r>
            <a:r>
              <a:rPr sz="2000" spc="180" dirty="0">
                <a:latin typeface="Arial"/>
                <a:cs typeface="Arial"/>
              </a:rPr>
              <a:t>to</a:t>
            </a:r>
            <a:r>
              <a:rPr sz="2000" dirty="0">
                <a:latin typeface="Arial"/>
                <a:cs typeface="Arial"/>
              </a:rPr>
              <a:t> </a:t>
            </a:r>
            <a:r>
              <a:rPr sz="2000" spc="35" dirty="0">
                <a:latin typeface="Arial"/>
                <a:cs typeface="Arial"/>
              </a:rPr>
              <a:t>2.6</a:t>
            </a:r>
            <a:r>
              <a:rPr sz="2000" spc="-15" dirty="0">
                <a:latin typeface="Arial"/>
                <a:cs typeface="Arial"/>
              </a:rPr>
              <a:t> </a:t>
            </a:r>
            <a:r>
              <a:rPr sz="2000" spc="150" dirty="0">
                <a:latin typeface="Arial"/>
                <a:cs typeface="Arial"/>
              </a:rPr>
              <a:t>by</a:t>
            </a:r>
            <a:r>
              <a:rPr sz="2000" spc="-5" dirty="0">
                <a:latin typeface="Arial"/>
                <a:cs typeface="Arial"/>
              </a:rPr>
              <a:t> </a:t>
            </a:r>
            <a:r>
              <a:rPr sz="2000" spc="100" dirty="0">
                <a:latin typeface="Arial"/>
                <a:cs typeface="Arial"/>
              </a:rPr>
              <a:t>Sept</a:t>
            </a:r>
            <a:r>
              <a:rPr sz="2000" spc="5" dirty="0">
                <a:latin typeface="Arial"/>
                <a:cs typeface="Arial"/>
              </a:rPr>
              <a:t> </a:t>
            </a:r>
            <a:r>
              <a:rPr sz="2000" spc="-405" dirty="0">
                <a:latin typeface="Arial"/>
                <a:cs typeface="Arial"/>
              </a:rPr>
              <a:t>1</a:t>
            </a:r>
            <a:endParaRPr sz="2000">
              <a:latin typeface="Arial"/>
              <a:cs typeface="Arial"/>
            </a:endParaRPr>
          </a:p>
          <a:p>
            <a:pPr marL="299085" indent="-287020">
              <a:lnSpc>
                <a:spcPct val="100000"/>
              </a:lnSpc>
              <a:spcBef>
                <a:spcPts val="2400"/>
              </a:spcBef>
              <a:buChar char="•"/>
              <a:tabLst>
                <a:tab pos="299085" algn="l"/>
                <a:tab pos="299720" algn="l"/>
              </a:tabLst>
            </a:pPr>
            <a:r>
              <a:rPr sz="2000" spc="85" dirty="0">
                <a:latin typeface="Arial"/>
                <a:cs typeface="Arial"/>
              </a:rPr>
              <a:t>Preschool</a:t>
            </a:r>
            <a:r>
              <a:rPr sz="2000" spc="-15" dirty="0">
                <a:latin typeface="Arial"/>
                <a:cs typeface="Arial"/>
              </a:rPr>
              <a:t> </a:t>
            </a:r>
            <a:r>
              <a:rPr sz="2000" spc="175" dirty="0">
                <a:latin typeface="Arial"/>
                <a:cs typeface="Arial"/>
              </a:rPr>
              <a:t>at</a:t>
            </a:r>
            <a:r>
              <a:rPr sz="2000" spc="5" dirty="0">
                <a:latin typeface="Arial"/>
                <a:cs typeface="Arial"/>
              </a:rPr>
              <a:t> </a:t>
            </a:r>
            <a:r>
              <a:rPr sz="2000" spc="165" dirty="0">
                <a:latin typeface="Arial"/>
                <a:cs typeface="Arial"/>
              </a:rPr>
              <a:t>4</a:t>
            </a:r>
            <a:r>
              <a:rPr sz="2000" spc="-10" dirty="0">
                <a:latin typeface="Arial"/>
                <a:cs typeface="Arial"/>
              </a:rPr>
              <a:t> </a:t>
            </a:r>
            <a:r>
              <a:rPr sz="2000" spc="55" dirty="0">
                <a:latin typeface="Arial"/>
                <a:cs typeface="Arial"/>
              </a:rPr>
              <a:t>River</a:t>
            </a:r>
            <a:r>
              <a:rPr sz="2000" spc="-10" dirty="0">
                <a:latin typeface="Arial"/>
                <a:cs typeface="Arial"/>
              </a:rPr>
              <a:t> </a:t>
            </a:r>
            <a:r>
              <a:rPr sz="2000" spc="45" dirty="0">
                <a:latin typeface="Arial"/>
                <a:cs typeface="Arial"/>
              </a:rPr>
              <a:t>Road,</a:t>
            </a:r>
            <a:r>
              <a:rPr sz="2000" spc="10" dirty="0">
                <a:latin typeface="Arial"/>
                <a:cs typeface="Arial"/>
              </a:rPr>
              <a:t> </a:t>
            </a:r>
            <a:r>
              <a:rPr sz="2000" spc="80" dirty="0">
                <a:latin typeface="Arial"/>
                <a:cs typeface="Arial"/>
              </a:rPr>
              <a:t>Roosevelt</a:t>
            </a:r>
            <a:r>
              <a:rPr sz="2000" spc="-10" dirty="0">
                <a:latin typeface="Arial"/>
                <a:cs typeface="Arial"/>
              </a:rPr>
              <a:t> </a:t>
            </a:r>
            <a:r>
              <a:rPr sz="2000" spc="50" dirty="0">
                <a:latin typeface="Arial"/>
                <a:cs typeface="Arial"/>
              </a:rPr>
              <a:t>Island</a:t>
            </a:r>
            <a:endParaRPr sz="2000">
              <a:latin typeface="Arial"/>
              <a:cs typeface="Arial"/>
            </a:endParaRPr>
          </a:p>
          <a:p>
            <a:pPr marL="756285" lvl="1" indent="-287020">
              <a:lnSpc>
                <a:spcPct val="100000"/>
              </a:lnSpc>
              <a:buChar char="•"/>
              <a:tabLst>
                <a:tab pos="756285" algn="l"/>
                <a:tab pos="756920" algn="l"/>
              </a:tabLst>
            </a:pPr>
            <a:r>
              <a:rPr sz="2000" spc="75" dirty="0">
                <a:latin typeface="Arial"/>
                <a:cs typeface="Arial"/>
              </a:rPr>
              <a:t>For</a:t>
            </a:r>
            <a:r>
              <a:rPr sz="2000" spc="-10" dirty="0">
                <a:latin typeface="Arial"/>
                <a:cs typeface="Arial"/>
              </a:rPr>
              <a:t> </a:t>
            </a:r>
            <a:r>
              <a:rPr sz="2000" spc="80" dirty="0">
                <a:latin typeface="Arial"/>
                <a:cs typeface="Arial"/>
              </a:rPr>
              <a:t>children</a:t>
            </a:r>
            <a:r>
              <a:rPr sz="2000" spc="-10" dirty="0">
                <a:latin typeface="Arial"/>
                <a:cs typeface="Arial"/>
              </a:rPr>
              <a:t> </a:t>
            </a:r>
            <a:r>
              <a:rPr sz="2000" spc="110" dirty="0">
                <a:latin typeface="Arial"/>
                <a:cs typeface="Arial"/>
              </a:rPr>
              <a:t>turning</a:t>
            </a:r>
            <a:r>
              <a:rPr sz="2000" spc="-40" dirty="0">
                <a:latin typeface="Arial"/>
                <a:cs typeface="Arial"/>
              </a:rPr>
              <a:t> </a:t>
            </a:r>
            <a:r>
              <a:rPr sz="2000" spc="35" dirty="0">
                <a:latin typeface="Arial"/>
                <a:cs typeface="Arial"/>
              </a:rPr>
              <a:t>2.9</a:t>
            </a:r>
            <a:r>
              <a:rPr sz="2000" spc="-20" dirty="0">
                <a:latin typeface="Arial"/>
                <a:cs typeface="Arial"/>
              </a:rPr>
              <a:t> </a:t>
            </a:r>
            <a:r>
              <a:rPr sz="2000" spc="150" dirty="0">
                <a:latin typeface="Arial"/>
                <a:cs typeface="Arial"/>
              </a:rPr>
              <a:t>by</a:t>
            </a:r>
            <a:r>
              <a:rPr sz="2000" spc="-10" dirty="0">
                <a:latin typeface="Arial"/>
                <a:cs typeface="Arial"/>
              </a:rPr>
              <a:t> </a:t>
            </a:r>
            <a:r>
              <a:rPr sz="2000" spc="100" dirty="0">
                <a:latin typeface="Arial"/>
                <a:cs typeface="Arial"/>
              </a:rPr>
              <a:t>Sept</a:t>
            </a:r>
            <a:r>
              <a:rPr sz="2000" spc="-5" dirty="0">
                <a:latin typeface="Arial"/>
                <a:cs typeface="Arial"/>
              </a:rPr>
              <a:t> </a:t>
            </a:r>
            <a:r>
              <a:rPr sz="2000" spc="-405" dirty="0">
                <a:latin typeface="Arial"/>
                <a:cs typeface="Arial"/>
              </a:rPr>
              <a:t>1</a:t>
            </a:r>
            <a:endParaRPr sz="2000">
              <a:latin typeface="Arial"/>
              <a:cs typeface="Arial"/>
            </a:endParaRPr>
          </a:p>
          <a:p>
            <a:pPr marL="299085" indent="-287020">
              <a:lnSpc>
                <a:spcPct val="100000"/>
              </a:lnSpc>
              <a:spcBef>
                <a:spcPts val="2400"/>
              </a:spcBef>
              <a:buChar char="•"/>
              <a:tabLst>
                <a:tab pos="299085" algn="l"/>
                <a:tab pos="299720" algn="l"/>
              </a:tabLst>
            </a:pPr>
            <a:r>
              <a:rPr sz="2000" spc="75" dirty="0">
                <a:latin typeface="Arial"/>
                <a:cs typeface="Arial"/>
              </a:rPr>
              <a:t>Childcare</a:t>
            </a:r>
            <a:r>
              <a:rPr sz="2000" dirty="0">
                <a:latin typeface="Arial"/>
                <a:cs typeface="Arial"/>
              </a:rPr>
              <a:t> </a:t>
            </a:r>
            <a:r>
              <a:rPr sz="2000" spc="165" dirty="0">
                <a:latin typeface="Arial"/>
                <a:cs typeface="Arial"/>
              </a:rPr>
              <a:t>for</a:t>
            </a:r>
            <a:r>
              <a:rPr sz="2000" dirty="0">
                <a:latin typeface="Arial"/>
                <a:cs typeface="Arial"/>
              </a:rPr>
              <a:t> </a:t>
            </a:r>
            <a:r>
              <a:rPr sz="2000" spc="130" dirty="0">
                <a:latin typeface="Arial"/>
                <a:cs typeface="Arial"/>
              </a:rPr>
              <a:t>postdoctoral</a:t>
            </a:r>
            <a:r>
              <a:rPr sz="2000" spc="-10" dirty="0">
                <a:latin typeface="Arial"/>
                <a:cs typeface="Arial"/>
              </a:rPr>
              <a:t> </a:t>
            </a:r>
            <a:r>
              <a:rPr sz="2000" spc="90" dirty="0">
                <a:latin typeface="Arial"/>
                <a:cs typeface="Arial"/>
              </a:rPr>
              <a:t>scholars</a:t>
            </a:r>
            <a:endParaRPr sz="2000">
              <a:latin typeface="Arial"/>
              <a:cs typeface="Arial"/>
            </a:endParaRPr>
          </a:p>
          <a:p>
            <a:pPr marL="299085" indent="-287020">
              <a:lnSpc>
                <a:spcPct val="100000"/>
              </a:lnSpc>
              <a:spcBef>
                <a:spcPts val="2400"/>
              </a:spcBef>
              <a:buChar char="•"/>
              <a:tabLst>
                <a:tab pos="299085" algn="l"/>
                <a:tab pos="299720" algn="l"/>
              </a:tabLst>
            </a:pPr>
            <a:r>
              <a:rPr sz="2000" spc="105" dirty="0">
                <a:latin typeface="Arial"/>
                <a:cs typeface="Arial"/>
              </a:rPr>
              <a:t>Limited</a:t>
            </a:r>
            <a:r>
              <a:rPr sz="2000" spc="-5" dirty="0">
                <a:latin typeface="Arial"/>
                <a:cs typeface="Arial"/>
              </a:rPr>
              <a:t> </a:t>
            </a:r>
            <a:r>
              <a:rPr sz="2000" spc="100" dirty="0">
                <a:latin typeface="Arial"/>
                <a:cs typeface="Arial"/>
              </a:rPr>
              <a:t>spaces</a:t>
            </a:r>
            <a:r>
              <a:rPr sz="2000" spc="-30" dirty="0">
                <a:latin typeface="Arial"/>
                <a:cs typeface="Arial"/>
              </a:rPr>
              <a:t> </a:t>
            </a:r>
            <a:r>
              <a:rPr sz="2000" spc="70" dirty="0">
                <a:latin typeface="Arial"/>
                <a:cs typeface="Arial"/>
              </a:rPr>
              <a:t>available</a:t>
            </a:r>
            <a:endParaRPr sz="2000">
              <a:latin typeface="Arial"/>
              <a:cs typeface="Arial"/>
            </a:endParaRPr>
          </a:p>
          <a:p>
            <a:pPr marL="299085" marR="5080" indent="-287020">
              <a:lnSpc>
                <a:spcPct val="100000"/>
              </a:lnSpc>
              <a:spcBef>
                <a:spcPts val="2400"/>
              </a:spcBef>
              <a:buChar char="•"/>
              <a:tabLst>
                <a:tab pos="299085" algn="l"/>
                <a:tab pos="299720" algn="l"/>
              </a:tabLst>
            </a:pPr>
            <a:r>
              <a:rPr sz="2000" spc="100" dirty="0">
                <a:latin typeface="Arial"/>
                <a:cs typeface="Arial"/>
              </a:rPr>
              <a:t>Pre-registering</a:t>
            </a:r>
            <a:r>
              <a:rPr sz="2000" spc="-15" dirty="0">
                <a:latin typeface="Arial"/>
                <a:cs typeface="Arial"/>
              </a:rPr>
              <a:t> </a:t>
            </a:r>
            <a:r>
              <a:rPr sz="2000" spc="165" dirty="0">
                <a:latin typeface="Arial"/>
                <a:cs typeface="Arial"/>
              </a:rPr>
              <a:t>for</a:t>
            </a:r>
            <a:r>
              <a:rPr sz="2000" spc="-5" dirty="0">
                <a:latin typeface="Arial"/>
                <a:cs typeface="Arial"/>
              </a:rPr>
              <a:t> </a:t>
            </a:r>
            <a:r>
              <a:rPr sz="2000" spc="130" dirty="0">
                <a:latin typeface="Arial"/>
                <a:cs typeface="Arial"/>
              </a:rPr>
              <a:t>the</a:t>
            </a:r>
            <a:r>
              <a:rPr sz="2000" spc="10" dirty="0">
                <a:solidFill>
                  <a:srgbClr val="0562C1"/>
                </a:solidFill>
                <a:latin typeface="Arial"/>
                <a:cs typeface="Arial"/>
              </a:rPr>
              <a:t> </a:t>
            </a:r>
            <a:r>
              <a:rPr sz="2000" u="sng" spc="25" dirty="0">
                <a:solidFill>
                  <a:srgbClr val="0562C1"/>
                </a:solidFill>
                <a:uFill>
                  <a:solidFill>
                    <a:srgbClr val="0562C1"/>
                  </a:solidFill>
                </a:uFill>
                <a:latin typeface="Arial"/>
                <a:cs typeface="Arial"/>
                <a:hlinkClick r:id="rId3"/>
              </a:rPr>
              <a:t>Weill</a:t>
            </a:r>
            <a:r>
              <a:rPr sz="2000" u="sng" spc="10" dirty="0">
                <a:solidFill>
                  <a:srgbClr val="0562C1"/>
                </a:solidFill>
                <a:uFill>
                  <a:solidFill>
                    <a:srgbClr val="0562C1"/>
                  </a:solidFill>
                </a:uFill>
                <a:latin typeface="Arial"/>
                <a:cs typeface="Arial"/>
                <a:hlinkClick r:id="rId3"/>
              </a:rPr>
              <a:t> </a:t>
            </a:r>
            <a:r>
              <a:rPr sz="2000" u="sng" spc="60" dirty="0">
                <a:solidFill>
                  <a:srgbClr val="0562C1"/>
                </a:solidFill>
                <a:uFill>
                  <a:solidFill>
                    <a:srgbClr val="0562C1"/>
                  </a:solidFill>
                </a:uFill>
                <a:latin typeface="Arial"/>
                <a:cs typeface="Arial"/>
                <a:hlinkClick r:id="rId3"/>
              </a:rPr>
              <a:t>Cornell</a:t>
            </a:r>
            <a:r>
              <a:rPr sz="2000" u="sng" spc="10" dirty="0">
                <a:solidFill>
                  <a:srgbClr val="0562C1"/>
                </a:solidFill>
                <a:uFill>
                  <a:solidFill>
                    <a:srgbClr val="0562C1"/>
                  </a:solidFill>
                </a:uFill>
                <a:latin typeface="Arial"/>
                <a:cs typeface="Arial"/>
                <a:hlinkClick r:id="rId3"/>
              </a:rPr>
              <a:t> </a:t>
            </a:r>
            <a:r>
              <a:rPr sz="2000" u="sng" spc="65" dirty="0">
                <a:solidFill>
                  <a:srgbClr val="0562C1"/>
                </a:solidFill>
                <a:uFill>
                  <a:solidFill>
                    <a:srgbClr val="0562C1"/>
                  </a:solidFill>
                </a:uFill>
                <a:latin typeface="Arial"/>
                <a:cs typeface="Arial"/>
                <a:hlinkClick r:id="rId3"/>
              </a:rPr>
              <a:t>Children’s</a:t>
            </a:r>
            <a:r>
              <a:rPr sz="2000" u="sng" spc="10" dirty="0">
                <a:solidFill>
                  <a:srgbClr val="0562C1"/>
                </a:solidFill>
                <a:uFill>
                  <a:solidFill>
                    <a:srgbClr val="0562C1"/>
                  </a:solidFill>
                </a:uFill>
                <a:latin typeface="Arial"/>
                <a:cs typeface="Arial"/>
                <a:hlinkClick r:id="rId3"/>
              </a:rPr>
              <a:t> </a:t>
            </a:r>
            <a:r>
              <a:rPr sz="2000" u="sng" spc="105" dirty="0">
                <a:solidFill>
                  <a:srgbClr val="0562C1"/>
                </a:solidFill>
                <a:uFill>
                  <a:solidFill>
                    <a:srgbClr val="0562C1"/>
                  </a:solidFill>
                </a:uFill>
                <a:latin typeface="Arial"/>
                <a:cs typeface="Arial"/>
                <a:hlinkClick r:id="rId3"/>
              </a:rPr>
              <a:t>Center</a:t>
            </a:r>
            <a:r>
              <a:rPr sz="2000" spc="-20" dirty="0">
                <a:solidFill>
                  <a:srgbClr val="0562C1"/>
                </a:solidFill>
                <a:latin typeface="Arial"/>
                <a:cs typeface="Arial"/>
                <a:hlinkClick r:id="rId3"/>
              </a:rPr>
              <a:t> </a:t>
            </a:r>
            <a:r>
              <a:rPr sz="2000" spc="25" dirty="0">
                <a:latin typeface="Arial"/>
                <a:cs typeface="Arial"/>
              </a:rPr>
              <a:t>will</a:t>
            </a:r>
            <a:r>
              <a:rPr sz="2000" spc="5" dirty="0">
                <a:latin typeface="Arial"/>
                <a:cs typeface="Arial"/>
              </a:rPr>
              <a:t> </a:t>
            </a:r>
            <a:r>
              <a:rPr sz="2000" spc="70" dirty="0">
                <a:latin typeface="Arial"/>
                <a:cs typeface="Arial"/>
              </a:rPr>
              <a:t>also</a:t>
            </a:r>
            <a:r>
              <a:rPr sz="2000" spc="10" dirty="0">
                <a:latin typeface="Arial"/>
                <a:cs typeface="Arial"/>
              </a:rPr>
              <a:t> </a:t>
            </a:r>
            <a:r>
              <a:rPr sz="2000" spc="130" dirty="0">
                <a:latin typeface="Arial"/>
                <a:cs typeface="Arial"/>
              </a:rPr>
              <a:t>add</a:t>
            </a:r>
            <a:r>
              <a:rPr sz="2000" spc="20" dirty="0">
                <a:latin typeface="Arial"/>
                <a:cs typeface="Arial"/>
              </a:rPr>
              <a:t> </a:t>
            </a:r>
            <a:r>
              <a:rPr sz="2000" spc="114" dirty="0">
                <a:latin typeface="Arial"/>
                <a:cs typeface="Arial"/>
              </a:rPr>
              <a:t>you</a:t>
            </a:r>
            <a:r>
              <a:rPr sz="2000" spc="-5" dirty="0">
                <a:latin typeface="Arial"/>
                <a:cs typeface="Arial"/>
              </a:rPr>
              <a:t> </a:t>
            </a:r>
            <a:r>
              <a:rPr sz="2000" spc="180" dirty="0">
                <a:latin typeface="Arial"/>
                <a:cs typeface="Arial"/>
              </a:rPr>
              <a:t>to</a:t>
            </a:r>
            <a:r>
              <a:rPr sz="2000" spc="10" dirty="0">
                <a:latin typeface="Arial"/>
                <a:cs typeface="Arial"/>
              </a:rPr>
              <a:t> </a:t>
            </a:r>
            <a:r>
              <a:rPr sz="2000" spc="130" dirty="0">
                <a:latin typeface="Arial"/>
                <a:cs typeface="Arial"/>
              </a:rPr>
              <a:t>the</a:t>
            </a:r>
            <a:r>
              <a:rPr sz="2000" spc="-10" dirty="0">
                <a:latin typeface="Arial"/>
                <a:cs typeface="Arial"/>
              </a:rPr>
              <a:t> </a:t>
            </a:r>
            <a:r>
              <a:rPr sz="2000" spc="120" dirty="0">
                <a:latin typeface="Arial"/>
                <a:cs typeface="Arial"/>
              </a:rPr>
              <a:t>wait </a:t>
            </a:r>
            <a:r>
              <a:rPr sz="2000" spc="-540" dirty="0">
                <a:latin typeface="Arial"/>
                <a:cs typeface="Arial"/>
              </a:rPr>
              <a:t> </a:t>
            </a:r>
            <a:r>
              <a:rPr sz="2000" spc="70" dirty="0">
                <a:latin typeface="Arial"/>
                <a:cs typeface="Arial"/>
              </a:rPr>
              <a:t>list </a:t>
            </a:r>
            <a:r>
              <a:rPr sz="2000" spc="165" dirty="0">
                <a:latin typeface="Arial"/>
                <a:cs typeface="Arial"/>
              </a:rPr>
              <a:t>for </a:t>
            </a:r>
            <a:r>
              <a:rPr sz="2000" spc="130" dirty="0">
                <a:latin typeface="Arial"/>
                <a:cs typeface="Arial"/>
              </a:rPr>
              <a:t>the </a:t>
            </a:r>
            <a:r>
              <a:rPr sz="2000" spc="80" dirty="0">
                <a:latin typeface="Arial"/>
                <a:cs typeface="Arial"/>
              </a:rPr>
              <a:t>Roosevelt </a:t>
            </a:r>
            <a:r>
              <a:rPr sz="2000" spc="50" dirty="0">
                <a:latin typeface="Arial"/>
                <a:cs typeface="Arial"/>
              </a:rPr>
              <a:t>Island </a:t>
            </a:r>
            <a:r>
              <a:rPr sz="2000" spc="80" dirty="0">
                <a:latin typeface="Arial"/>
                <a:cs typeface="Arial"/>
              </a:rPr>
              <a:t>Day </a:t>
            </a:r>
            <a:r>
              <a:rPr sz="2000" spc="65" dirty="0">
                <a:latin typeface="Arial"/>
                <a:cs typeface="Arial"/>
              </a:rPr>
              <a:t>Nursery. </a:t>
            </a:r>
            <a:r>
              <a:rPr sz="2000" spc="55" dirty="0">
                <a:latin typeface="Arial"/>
                <a:cs typeface="Arial"/>
              </a:rPr>
              <a:t>If </a:t>
            </a:r>
            <a:r>
              <a:rPr sz="2000" spc="114" dirty="0">
                <a:latin typeface="Arial"/>
                <a:cs typeface="Arial"/>
              </a:rPr>
              <a:t>you </a:t>
            </a:r>
            <a:r>
              <a:rPr sz="2000" spc="110" dirty="0">
                <a:latin typeface="Arial"/>
                <a:cs typeface="Arial"/>
              </a:rPr>
              <a:t>are </a:t>
            </a:r>
            <a:r>
              <a:rPr sz="2000" spc="100" dirty="0">
                <a:latin typeface="Arial"/>
                <a:cs typeface="Arial"/>
              </a:rPr>
              <a:t>on </a:t>
            </a:r>
            <a:r>
              <a:rPr sz="2000" spc="130" dirty="0">
                <a:latin typeface="Arial"/>
                <a:cs typeface="Arial"/>
              </a:rPr>
              <a:t>the </a:t>
            </a:r>
            <a:r>
              <a:rPr sz="2000" spc="80" dirty="0">
                <a:latin typeface="Arial"/>
                <a:cs typeface="Arial"/>
              </a:rPr>
              <a:t>waitlist, </a:t>
            </a:r>
            <a:r>
              <a:rPr sz="2000" spc="114" dirty="0">
                <a:latin typeface="Arial"/>
                <a:cs typeface="Arial"/>
              </a:rPr>
              <a:t>you </a:t>
            </a:r>
            <a:r>
              <a:rPr sz="2000" spc="25" dirty="0">
                <a:latin typeface="Arial"/>
                <a:cs typeface="Arial"/>
              </a:rPr>
              <a:t>will </a:t>
            </a:r>
            <a:r>
              <a:rPr sz="2000" spc="105" dirty="0">
                <a:latin typeface="Arial"/>
                <a:cs typeface="Arial"/>
              </a:rPr>
              <a:t>be </a:t>
            </a:r>
            <a:r>
              <a:rPr sz="2000" spc="110" dirty="0">
                <a:latin typeface="Arial"/>
                <a:cs typeface="Arial"/>
              </a:rPr>
              <a:t> </a:t>
            </a:r>
            <a:r>
              <a:rPr sz="2000" spc="140" dirty="0">
                <a:latin typeface="Arial"/>
                <a:cs typeface="Arial"/>
              </a:rPr>
              <a:t>contacted</a:t>
            </a:r>
            <a:r>
              <a:rPr sz="2000" spc="-25" dirty="0">
                <a:latin typeface="Arial"/>
                <a:cs typeface="Arial"/>
              </a:rPr>
              <a:t> </a:t>
            </a:r>
            <a:r>
              <a:rPr sz="2000" spc="100" dirty="0">
                <a:latin typeface="Arial"/>
                <a:cs typeface="Arial"/>
              </a:rPr>
              <a:t>if</a:t>
            </a:r>
            <a:r>
              <a:rPr sz="2000" spc="10" dirty="0">
                <a:latin typeface="Arial"/>
                <a:cs typeface="Arial"/>
              </a:rPr>
              <a:t> </a:t>
            </a:r>
            <a:r>
              <a:rPr sz="2000" spc="105" dirty="0">
                <a:latin typeface="Arial"/>
                <a:cs typeface="Arial"/>
              </a:rPr>
              <a:t>space</a:t>
            </a:r>
            <a:r>
              <a:rPr sz="2000" spc="-10" dirty="0">
                <a:latin typeface="Arial"/>
                <a:cs typeface="Arial"/>
              </a:rPr>
              <a:t> </a:t>
            </a:r>
            <a:r>
              <a:rPr sz="2000" spc="120" dirty="0">
                <a:latin typeface="Arial"/>
                <a:cs typeface="Arial"/>
              </a:rPr>
              <a:t>becomes</a:t>
            </a:r>
            <a:r>
              <a:rPr sz="2000" spc="5" dirty="0">
                <a:latin typeface="Arial"/>
                <a:cs typeface="Arial"/>
              </a:rPr>
              <a:t> </a:t>
            </a:r>
            <a:r>
              <a:rPr sz="2000" spc="50" dirty="0">
                <a:latin typeface="Arial"/>
                <a:cs typeface="Arial"/>
              </a:rPr>
              <a:t>available.</a:t>
            </a:r>
            <a:endParaRPr sz="2000">
              <a:latin typeface="Arial"/>
              <a:cs typeface="Arial"/>
            </a:endParaRPr>
          </a:p>
        </p:txBody>
      </p:sp>
      <p:pic>
        <p:nvPicPr>
          <p:cNvPr id="4" name="object 4"/>
          <p:cNvPicPr/>
          <p:nvPr/>
        </p:nvPicPr>
        <p:blipFill>
          <a:blip r:embed="rId4" cstate="print"/>
          <a:stretch>
            <a:fillRect/>
          </a:stretch>
        </p:blipFill>
        <p:spPr>
          <a:xfrm>
            <a:off x="9982200" y="6269735"/>
            <a:ext cx="2066543" cy="423671"/>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75006" y="257464"/>
            <a:ext cx="6240145" cy="452120"/>
          </a:xfrm>
          <a:prstGeom prst="rect">
            <a:avLst/>
          </a:prstGeom>
        </p:spPr>
        <p:txBody>
          <a:bodyPr vert="horz" wrap="square" lIns="0" tIns="12065" rIns="0" bIns="0" rtlCol="0">
            <a:spAutoFit/>
          </a:bodyPr>
          <a:lstStyle/>
          <a:p>
            <a:pPr marL="12700">
              <a:lnSpc>
                <a:spcPct val="100000"/>
              </a:lnSpc>
              <a:spcBef>
                <a:spcPts val="95"/>
              </a:spcBef>
            </a:pPr>
            <a:r>
              <a:rPr spc="-5" dirty="0"/>
              <a:t>Have</a:t>
            </a:r>
            <a:r>
              <a:rPr spc="10" dirty="0"/>
              <a:t> </a:t>
            </a:r>
            <a:r>
              <a:rPr spc="-45" dirty="0"/>
              <a:t>burgeoning</a:t>
            </a:r>
            <a:r>
              <a:rPr spc="50" dirty="0"/>
              <a:t> </a:t>
            </a:r>
            <a:r>
              <a:rPr spc="-35" dirty="0"/>
              <a:t>young</a:t>
            </a:r>
            <a:r>
              <a:rPr spc="15" dirty="0"/>
              <a:t> </a:t>
            </a:r>
            <a:r>
              <a:rPr spc="10" dirty="0"/>
              <a:t>scientists?</a:t>
            </a:r>
          </a:p>
        </p:txBody>
      </p:sp>
      <p:sp>
        <p:nvSpPr>
          <p:cNvPr id="3" name="object 3"/>
          <p:cNvSpPr txBox="1"/>
          <p:nvPr/>
        </p:nvSpPr>
        <p:spPr>
          <a:xfrm>
            <a:off x="3705001" y="1008208"/>
            <a:ext cx="4782820" cy="391160"/>
          </a:xfrm>
          <a:prstGeom prst="rect">
            <a:avLst/>
          </a:prstGeom>
        </p:spPr>
        <p:txBody>
          <a:bodyPr vert="horz" wrap="square" lIns="0" tIns="12700" rIns="0" bIns="0" rtlCol="0">
            <a:spAutoFit/>
          </a:bodyPr>
          <a:lstStyle/>
          <a:p>
            <a:pPr marL="12700">
              <a:lnSpc>
                <a:spcPct val="100000"/>
              </a:lnSpc>
              <a:spcBef>
                <a:spcPts val="100"/>
              </a:spcBef>
            </a:pPr>
            <a:r>
              <a:rPr sz="2400" b="1" spc="35" dirty="0">
                <a:solidFill>
                  <a:srgbClr val="CF451F"/>
                </a:solidFill>
                <a:latin typeface="Tahoma"/>
                <a:cs typeface="Tahoma"/>
              </a:rPr>
              <a:t>NYC</a:t>
            </a:r>
            <a:r>
              <a:rPr sz="2400" b="1" spc="-20" dirty="0">
                <a:solidFill>
                  <a:srgbClr val="CF451F"/>
                </a:solidFill>
                <a:latin typeface="Tahoma"/>
                <a:cs typeface="Tahoma"/>
              </a:rPr>
              <a:t> Universal</a:t>
            </a:r>
            <a:r>
              <a:rPr sz="2400" b="1" spc="-35" dirty="0">
                <a:solidFill>
                  <a:srgbClr val="CF451F"/>
                </a:solidFill>
                <a:latin typeface="Tahoma"/>
                <a:cs typeface="Tahoma"/>
              </a:rPr>
              <a:t> </a:t>
            </a:r>
            <a:r>
              <a:rPr sz="2400" b="1" spc="-15" dirty="0">
                <a:solidFill>
                  <a:srgbClr val="CF451F"/>
                </a:solidFill>
                <a:latin typeface="Tahoma"/>
                <a:cs typeface="Tahoma"/>
              </a:rPr>
              <a:t>PreKindergarten</a:t>
            </a:r>
            <a:endParaRPr sz="2400">
              <a:latin typeface="Tahoma"/>
              <a:cs typeface="Tahoma"/>
            </a:endParaRPr>
          </a:p>
        </p:txBody>
      </p:sp>
      <p:pic>
        <p:nvPicPr>
          <p:cNvPr id="4" name="object 4"/>
          <p:cNvPicPr/>
          <p:nvPr/>
        </p:nvPicPr>
        <p:blipFill>
          <a:blip r:embed="rId2" cstate="print"/>
          <a:stretch>
            <a:fillRect/>
          </a:stretch>
        </p:blipFill>
        <p:spPr>
          <a:xfrm>
            <a:off x="9982200" y="6269735"/>
            <a:ext cx="2066543" cy="423671"/>
          </a:xfrm>
          <a:prstGeom prst="rect">
            <a:avLst/>
          </a:prstGeom>
        </p:spPr>
      </p:pic>
      <p:sp>
        <p:nvSpPr>
          <p:cNvPr id="5" name="object 5"/>
          <p:cNvSpPr txBox="1"/>
          <p:nvPr/>
        </p:nvSpPr>
        <p:spPr>
          <a:xfrm>
            <a:off x="66038" y="2156354"/>
            <a:ext cx="11934825" cy="3175000"/>
          </a:xfrm>
          <a:prstGeom prst="rect">
            <a:avLst/>
          </a:prstGeom>
        </p:spPr>
        <p:txBody>
          <a:bodyPr vert="horz" wrap="square" lIns="0" tIns="13335" rIns="0" bIns="0" rtlCol="0">
            <a:spAutoFit/>
          </a:bodyPr>
          <a:lstStyle/>
          <a:p>
            <a:pPr marL="175260">
              <a:lnSpc>
                <a:spcPct val="100000"/>
              </a:lnSpc>
              <a:spcBef>
                <a:spcPts val="105"/>
              </a:spcBef>
            </a:pPr>
            <a:r>
              <a:rPr sz="2000" spc="-5" dirty="0">
                <a:latin typeface="Arial"/>
                <a:cs typeface="Arial"/>
              </a:rPr>
              <a:t>NYC</a:t>
            </a:r>
            <a:r>
              <a:rPr sz="2000" dirty="0">
                <a:latin typeface="Arial"/>
                <a:cs typeface="Arial"/>
              </a:rPr>
              <a:t> </a:t>
            </a:r>
            <a:r>
              <a:rPr sz="2000" spc="140" dirty="0">
                <a:latin typeface="Arial"/>
                <a:cs typeface="Arial"/>
              </a:rPr>
              <a:t>offers</a:t>
            </a:r>
            <a:r>
              <a:rPr sz="2000" spc="-10" dirty="0">
                <a:latin typeface="Arial"/>
                <a:cs typeface="Arial"/>
              </a:rPr>
              <a:t> </a:t>
            </a:r>
            <a:r>
              <a:rPr sz="2000" u="sng" spc="125" dirty="0">
                <a:uFill>
                  <a:solidFill>
                    <a:srgbClr val="000000"/>
                  </a:solidFill>
                </a:uFill>
                <a:latin typeface="Arial"/>
                <a:cs typeface="Arial"/>
              </a:rPr>
              <a:t>free</a:t>
            </a:r>
            <a:r>
              <a:rPr sz="2000" spc="5" dirty="0">
                <a:latin typeface="Arial"/>
                <a:cs typeface="Arial"/>
              </a:rPr>
              <a:t> </a:t>
            </a:r>
            <a:r>
              <a:rPr sz="2000" spc="100" dirty="0">
                <a:latin typeface="Arial"/>
                <a:cs typeface="Arial"/>
              </a:rPr>
              <a:t>Prekindergarten</a:t>
            </a:r>
            <a:r>
              <a:rPr sz="2000" spc="-15" dirty="0">
                <a:latin typeface="Arial"/>
                <a:cs typeface="Arial"/>
              </a:rPr>
              <a:t> </a:t>
            </a:r>
            <a:r>
              <a:rPr sz="2000" spc="165" dirty="0">
                <a:latin typeface="Arial"/>
                <a:cs typeface="Arial"/>
              </a:rPr>
              <a:t>for</a:t>
            </a:r>
            <a:r>
              <a:rPr sz="2000" spc="-5" dirty="0">
                <a:latin typeface="Arial"/>
                <a:cs typeface="Arial"/>
              </a:rPr>
              <a:t> </a:t>
            </a:r>
            <a:r>
              <a:rPr sz="2000" spc="80" dirty="0">
                <a:latin typeface="Arial"/>
                <a:cs typeface="Arial"/>
              </a:rPr>
              <a:t>children</a:t>
            </a:r>
            <a:r>
              <a:rPr sz="2000" spc="20" dirty="0">
                <a:latin typeface="Arial"/>
                <a:cs typeface="Arial"/>
              </a:rPr>
              <a:t> </a:t>
            </a:r>
            <a:r>
              <a:rPr sz="2000" spc="114" dirty="0">
                <a:latin typeface="Arial"/>
                <a:cs typeface="Arial"/>
              </a:rPr>
              <a:t>who</a:t>
            </a:r>
            <a:r>
              <a:rPr sz="2000" dirty="0">
                <a:latin typeface="Arial"/>
                <a:cs typeface="Arial"/>
              </a:rPr>
              <a:t> </a:t>
            </a:r>
            <a:r>
              <a:rPr sz="2000" spc="140" dirty="0">
                <a:latin typeface="Arial"/>
                <a:cs typeface="Arial"/>
              </a:rPr>
              <a:t>turn</a:t>
            </a:r>
            <a:r>
              <a:rPr sz="2000" spc="-15" dirty="0">
                <a:latin typeface="Arial"/>
                <a:cs typeface="Arial"/>
              </a:rPr>
              <a:t> </a:t>
            </a:r>
            <a:r>
              <a:rPr sz="2000" spc="145" dirty="0">
                <a:latin typeface="Arial"/>
                <a:cs typeface="Arial"/>
              </a:rPr>
              <a:t>four</a:t>
            </a:r>
            <a:r>
              <a:rPr sz="2000" spc="-10" dirty="0">
                <a:latin typeface="Arial"/>
                <a:cs typeface="Arial"/>
              </a:rPr>
              <a:t> </a:t>
            </a:r>
            <a:r>
              <a:rPr sz="2000" spc="110" dirty="0">
                <a:latin typeface="Arial"/>
                <a:cs typeface="Arial"/>
              </a:rPr>
              <a:t>years</a:t>
            </a:r>
            <a:r>
              <a:rPr sz="2000" spc="-5" dirty="0">
                <a:latin typeface="Arial"/>
                <a:cs typeface="Arial"/>
              </a:rPr>
              <a:t> </a:t>
            </a:r>
            <a:r>
              <a:rPr sz="2000" spc="80" dirty="0">
                <a:latin typeface="Arial"/>
                <a:cs typeface="Arial"/>
              </a:rPr>
              <a:t>old</a:t>
            </a:r>
            <a:r>
              <a:rPr sz="2000" spc="25" dirty="0">
                <a:latin typeface="Arial"/>
                <a:cs typeface="Arial"/>
              </a:rPr>
              <a:t> </a:t>
            </a:r>
            <a:r>
              <a:rPr sz="2000" spc="100" dirty="0">
                <a:latin typeface="Arial"/>
                <a:cs typeface="Arial"/>
              </a:rPr>
              <a:t>on</a:t>
            </a:r>
            <a:r>
              <a:rPr sz="2000" spc="10" dirty="0">
                <a:latin typeface="Arial"/>
                <a:cs typeface="Arial"/>
              </a:rPr>
              <a:t> </a:t>
            </a:r>
            <a:r>
              <a:rPr sz="2000" spc="140" dirty="0">
                <a:latin typeface="Arial"/>
                <a:cs typeface="Arial"/>
              </a:rPr>
              <a:t>or</a:t>
            </a:r>
            <a:r>
              <a:rPr sz="2000" spc="10" dirty="0">
                <a:latin typeface="Arial"/>
                <a:cs typeface="Arial"/>
              </a:rPr>
              <a:t> </a:t>
            </a:r>
            <a:r>
              <a:rPr sz="2000" spc="125" dirty="0">
                <a:latin typeface="Arial"/>
                <a:cs typeface="Arial"/>
              </a:rPr>
              <a:t>before</a:t>
            </a:r>
            <a:r>
              <a:rPr sz="2000" dirty="0">
                <a:latin typeface="Arial"/>
                <a:cs typeface="Arial"/>
              </a:rPr>
              <a:t> </a:t>
            </a:r>
            <a:r>
              <a:rPr sz="2000" spc="105" dirty="0">
                <a:latin typeface="Arial"/>
                <a:cs typeface="Arial"/>
              </a:rPr>
              <a:t>December</a:t>
            </a:r>
            <a:r>
              <a:rPr sz="2000" spc="10" dirty="0">
                <a:latin typeface="Arial"/>
                <a:cs typeface="Arial"/>
              </a:rPr>
              <a:t> </a:t>
            </a:r>
            <a:r>
              <a:rPr sz="2000" spc="-55" dirty="0">
                <a:latin typeface="Arial"/>
                <a:cs typeface="Arial"/>
              </a:rPr>
              <a:t>1</a:t>
            </a:r>
            <a:r>
              <a:rPr sz="1950" spc="-82" baseline="25641" dirty="0">
                <a:latin typeface="Arial"/>
                <a:cs typeface="Arial"/>
              </a:rPr>
              <a:t>st</a:t>
            </a:r>
            <a:endParaRPr sz="1950" baseline="25641">
              <a:latin typeface="Arial"/>
              <a:cs typeface="Arial"/>
            </a:endParaRPr>
          </a:p>
          <a:p>
            <a:pPr>
              <a:lnSpc>
                <a:spcPct val="100000"/>
              </a:lnSpc>
            </a:pPr>
            <a:endParaRPr sz="2700">
              <a:latin typeface="Arial"/>
              <a:cs typeface="Arial"/>
            </a:endParaRPr>
          </a:p>
          <a:p>
            <a:pPr marL="311785" marR="617855" indent="-287020">
              <a:lnSpc>
                <a:spcPct val="100600"/>
              </a:lnSpc>
              <a:spcBef>
                <a:spcPts val="1989"/>
              </a:spcBef>
              <a:buChar char="•"/>
              <a:tabLst>
                <a:tab pos="311785" algn="l"/>
                <a:tab pos="312420" algn="l"/>
              </a:tabLst>
            </a:pPr>
            <a:r>
              <a:rPr sz="1800" spc="85" dirty="0">
                <a:latin typeface="Arial"/>
                <a:cs typeface="Arial"/>
                <a:hlinkClick r:id="rId3"/>
              </a:rPr>
              <a:t>Learn</a:t>
            </a:r>
            <a:r>
              <a:rPr sz="1800" spc="25" dirty="0">
                <a:latin typeface="Arial"/>
                <a:cs typeface="Arial"/>
                <a:hlinkClick r:id="rId3"/>
              </a:rPr>
              <a:t> </a:t>
            </a:r>
            <a:r>
              <a:rPr sz="1800" spc="135" dirty="0">
                <a:latin typeface="Arial"/>
                <a:cs typeface="Arial"/>
                <a:hlinkClick r:id="rId3"/>
              </a:rPr>
              <a:t>more</a:t>
            </a:r>
            <a:r>
              <a:rPr sz="1800" spc="15" dirty="0">
                <a:latin typeface="Arial"/>
                <a:cs typeface="Arial"/>
                <a:hlinkClick r:id="rId3"/>
              </a:rPr>
              <a:t> </a:t>
            </a:r>
            <a:r>
              <a:rPr sz="1800" spc="125" dirty="0">
                <a:latin typeface="Arial"/>
                <a:cs typeface="Arial"/>
                <a:hlinkClick r:id="rId3"/>
              </a:rPr>
              <a:t>about</a:t>
            </a:r>
            <a:r>
              <a:rPr sz="1800" spc="30" dirty="0">
                <a:latin typeface="Arial"/>
                <a:cs typeface="Arial"/>
                <a:hlinkClick r:id="rId3"/>
              </a:rPr>
              <a:t> </a:t>
            </a:r>
            <a:r>
              <a:rPr sz="1800" spc="114" dirty="0">
                <a:latin typeface="Arial"/>
                <a:cs typeface="Arial"/>
                <a:hlinkClick r:id="rId3"/>
              </a:rPr>
              <a:t>the</a:t>
            </a:r>
            <a:r>
              <a:rPr sz="1800" spc="15" dirty="0">
                <a:latin typeface="Arial"/>
                <a:cs typeface="Arial"/>
                <a:hlinkClick r:id="rId3"/>
              </a:rPr>
              <a:t> </a:t>
            </a:r>
            <a:r>
              <a:rPr sz="1800" spc="85" dirty="0">
                <a:latin typeface="Arial"/>
                <a:cs typeface="Arial"/>
                <a:hlinkClick r:id="rId3"/>
              </a:rPr>
              <a:t>application</a:t>
            </a:r>
            <a:r>
              <a:rPr sz="1800" spc="20" dirty="0">
                <a:latin typeface="Arial"/>
                <a:cs typeface="Arial"/>
                <a:hlinkClick r:id="rId3"/>
              </a:rPr>
              <a:t> </a:t>
            </a:r>
            <a:r>
              <a:rPr sz="1800" spc="95" dirty="0">
                <a:latin typeface="Arial"/>
                <a:cs typeface="Arial"/>
                <a:hlinkClick r:id="rId3"/>
              </a:rPr>
              <a:t>process</a:t>
            </a:r>
            <a:r>
              <a:rPr sz="1800" spc="40" dirty="0">
                <a:latin typeface="Arial"/>
                <a:cs typeface="Arial"/>
                <a:hlinkClick r:id="rId3"/>
              </a:rPr>
              <a:t> </a:t>
            </a:r>
            <a:r>
              <a:rPr sz="1800" spc="95" dirty="0">
                <a:latin typeface="Arial"/>
                <a:cs typeface="Arial"/>
                <a:hlinkClick r:id="rId3"/>
              </a:rPr>
              <a:t>and</a:t>
            </a:r>
            <a:r>
              <a:rPr sz="1800" spc="20" dirty="0">
                <a:latin typeface="Arial"/>
                <a:cs typeface="Arial"/>
                <a:hlinkClick r:id="rId3"/>
              </a:rPr>
              <a:t> </a:t>
            </a:r>
            <a:r>
              <a:rPr sz="1800" spc="55" dirty="0">
                <a:latin typeface="Arial"/>
                <a:cs typeface="Arial"/>
                <a:hlinkClick r:id="rId3"/>
              </a:rPr>
              <a:t>eligibility</a:t>
            </a:r>
            <a:r>
              <a:rPr sz="1800" dirty="0">
                <a:latin typeface="Arial"/>
                <a:cs typeface="Arial"/>
                <a:hlinkClick r:id="rId3"/>
              </a:rPr>
              <a:t> </a:t>
            </a:r>
            <a:r>
              <a:rPr sz="1800" spc="50" dirty="0">
                <a:latin typeface="Arial"/>
                <a:cs typeface="Arial"/>
                <a:hlinkClick r:id="rId3"/>
              </a:rPr>
              <a:t>guidelines</a:t>
            </a:r>
            <a:r>
              <a:rPr sz="1800" spc="30" dirty="0">
                <a:latin typeface="Arial"/>
                <a:cs typeface="Arial"/>
                <a:hlinkClick r:id="rId3"/>
              </a:rPr>
              <a:t> </a:t>
            </a:r>
            <a:r>
              <a:rPr sz="1800" spc="90" dirty="0">
                <a:latin typeface="Arial"/>
                <a:cs typeface="Arial"/>
                <a:hlinkClick r:id="rId3"/>
              </a:rPr>
              <a:t>on</a:t>
            </a:r>
            <a:r>
              <a:rPr sz="1800" spc="20" dirty="0">
                <a:latin typeface="Arial"/>
                <a:cs typeface="Arial"/>
                <a:hlinkClick r:id="rId3"/>
              </a:rPr>
              <a:t> </a:t>
            </a:r>
            <a:r>
              <a:rPr sz="1800" spc="114" dirty="0">
                <a:latin typeface="Arial"/>
                <a:cs typeface="Arial"/>
                <a:hlinkClick r:id="rId3"/>
              </a:rPr>
              <a:t>the</a:t>
            </a:r>
            <a:r>
              <a:rPr sz="1800" spc="15" dirty="0">
                <a:solidFill>
                  <a:srgbClr val="0562C1"/>
                </a:solidFill>
                <a:latin typeface="Arial"/>
                <a:cs typeface="Arial"/>
                <a:hlinkClick r:id="rId3"/>
              </a:rPr>
              <a:t> </a:t>
            </a:r>
            <a:r>
              <a:rPr sz="1800" u="sng" spc="114" dirty="0">
                <a:solidFill>
                  <a:srgbClr val="0562C1"/>
                </a:solidFill>
                <a:uFill>
                  <a:solidFill>
                    <a:srgbClr val="0562C1"/>
                  </a:solidFill>
                </a:uFill>
                <a:latin typeface="Arial"/>
                <a:cs typeface="Arial"/>
                <a:hlinkClick r:id="rId3"/>
              </a:rPr>
              <a:t>Department</a:t>
            </a:r>
            <a:r>
              <a:rPr sz="1800" u="sng" spc="55" dirty="0">
                <a:solidFill>
                  <a:srgbClr val="0562C1"/>
                </a:solidFill>
                <a:uFill>
                  <a:solidFill>
                    <a:srgbClr val="0562C1"/>
                  </a:solidFill>
                </a:uFill>
                <a:latin typeface="Arial"/>
                <a:cs typeface="Arial"/>
                <a:hlinkClick r:id="rId3"/>
              </a:rPr>
              <a:t> </a:t>
            </a:r>
            <a:r>
              <a:rPr sz="1800" u="sng" spc="155" dirty="0">
                <a:solidFill>
                  <a:srgbClr val="0562C1"/>
                </a:solidFill>
                <a:uFill>
                  <a:solidFill>
                    <a:srgbClr val="0562C1"/>
                  </a:solidFill>
                </a:uFill>
                <a:latin typeface="Arial"/>
                <a:cs typeface="Arial"/>
                <a:hlinkClick r:id="rId3"/>
              </a:rPr>
              <a:t>of</a:t>
            </a:r>
            <a:r>
              <a:rPr sz="1800" u="sng" spc="20" dirty="0">
                <a:solidFill>
                  <a:srgbClr val="0562C1"/>
                </a:solidFill>
                <a:uFill>
                  <a:solidFill>
                    <a:srgbClr val="0562C1"/>
                  </a:solidFill>
                </a:uFill>
                <a:latin typeface="Arial"/>
                <a:cs typeface="Arial"/>
                <a:hlinkClick r:id="rId3"/>
              </a:rPr>
              <a:t> </a:t>
            </a:r>
            <a:r>
              <a:rPr sz="1800" u="sng" spc="75" dirty="0">
                <a:solidFill>
                  <a:srgbClr val="0562C1"/>
                </a:solidFill>
                <a:uFill>
                  <a:solidFill>
                    <a:srgbClr val="0562C1"/>
                  </a:solidFill>
                </a:uFill>
                <a:latin typeface="Arial"/>
                <a:cs typeface="Arial"/>
                <a:hlinkClick r:id="rId3"/>
              </a:rPr>
              <a:t>Education </a:t>
            </a:r>
            <a:r>
              <a:rPr sz="1800" spc="-484" dirty="0">
                <a:solidFill>
                  <a:srgbClr val="0562C1"/>
                </a:solidFill>
                <a:latin typeface="Arial"/>
                <a:cs typeface="Arial"/>
                <a:hlinkClick r:id="rId3"/>
              </a:rPr>
              <a:t> </a:t>
            </a:r>
            <a:r>
              <a:rPr sz="1800" u="sng" spc="90" dirty="0">
                <a:solidFill>
                  <a:srgbClr val="0562C1"/>
                </a:solidFill>
                <a:uFill>
                  <a:solidFill>
                    <a:srgbClr val="0562C1"/>
                  </a:solidFill>
                </a:uFill>
                <a:latin typeface="Arial"/>
                <a:cs typeface="Arial"/>
                <a:hlinkClick r:id="rId3"/>
              </a:rPr>
              <a:t>website</a:t>
            </a:r>
            <a:endParaRPr sz="1800">
              <a:latin typeface="Arial"/>
              <a:cs typeface="Arial"/>
            </a:endParaRPr>
          </a:p>
          <a:p>
            <a:pPr marL="311785" indent="-287020">
              <a:lnSpc>
                <a:spcPct val="100000"/>
              </a:lnSpc>
              <a:spcBef>
                <a:spcPts val="2150"/>
              </a:spcBef>
              <a:buChar char="•"/>
              <a:tabLst>
                <a:tab pos="311785" algn="l"/>
                <a:tab pos="312420" algn="l"/>
              </a:tabLst>
            </a:pPr>
            <a:r>
              <a:rPr sz="1800" spc="35" dirty="0">
                <a:latin typeface="Arial"/>
                <a:cs typeface="Arial"/>
              </a:rPr>
              <a:t>PreK</a:t>
            </a:r>
            <a:r>
              <a:rPr sz="1800" spc="-10" dirty="0">
                <a:latin typeface="Arial"/>
                <a:cs typeface="Arial"/>
              </a:rPr>
              <a:t> </a:t>
            </a:r>
            <a:r>
              <a:rPr sz="1800" spc="60" dirty="0">
                <a:latin typeface="Arial"/>
                <a:cs typeface="Arial"/>
              </a:rPr>
              <a:t>School</a:t>
            </a:r>
            <a:r>
              <a:rPr sz="1800" spc="-25" dirty="0">
                <a:solidFill>
                  <a:srgbClr val="0562C1"/>
                </a:solidFill>
                <a:latin typeface="Arial"/>
                <a:cs typeface="Arial"/>
              </a:rPr>
              <a:t> </a:t>
            </a:r>
            <a:r>
              <a:rPr sz="1800" u="sng" spc="55" dirty="0">
                <a:solidFill>
                  <a:srgbClr val="0562C1"/>
                </a:solidFill>
                <a:uFill>
                  <a:solidFill>
                    <a:srgbClr val="0562C1"/>
                  </a:solidFill>
                </a:uFill>
                <a:latin typeface="Arial"/>
                <a:cs typeface="Arial"/>
                <a:hlinkClick r:id="rId4"/>
              </a:rPr>
              <a:t>Finder</a:t>
            </a:r>
            <a:endParaRPr sz="1800">
              <a:latin typeface="Arial"/>
              <a:cs typeface="Arial"/>
            </a:endParaRPr>
          </a:p>
          <a:p>
            <a:pPr marL="311785" indent="-287020">
              <a:lnSpc>
                <a:spcPct val="100000"/>
              </a:lnSpc>
              <a:spcBef>
                <a:spcPts val="2160"/>
              </a:spcBef>
              <a:buChar char="•"/>
              <a:tabLst>
                <a:tab pos="311785" algn="l"/>
                <a:tab pos="312420" algn="l"/>
              </a:tabLst>
            </a:pPr>
            <a:r>
              <a:rPr sz="1800" spc="75" dirty="0">
                <a:latin typeface="Arial"/>
                <a:cs typeface="Arial"/>
              </a:rPr>
              <a:t>Roosevelt</a:t>
            </a:r>
            <a:r>
              <a:rPr sz="1800" spc="20" dirty="0">
                <a:latin typeface="Arial"/>
                <a:cs typeface="Arial"/>
              </a:rPr>
              <a:t> </a:t>
            </a:r>
            <a:r>
              <a:rPr sz="1800" spc="40" dirty="0">
                <a:latin typeface="Arial"/>
                <a:cs typeface="Arial"/>
              </a:rPr>
              <a:t>Island</a:t>
            </a:r>
            <a:r>
              <a:rPr sz="1800" spc="10" dirty="0">
                <a:latin typeface="Arial"/>
                <a:cs typeface="Arial"/>
              </a:rPr>
              <a:t> </a:t>
            </a:r>
            <a:r>
              <a:rPr sz="1800" spc="70" dirty="0">
                <a:latin typeface="Arial"/>
                <a:cs typeface="Arial"/>
              </a:rPr>
              <a:t>Day</a:t>
            </a:r>
            <a:r>
              <a:rPr sz="1800" spc="20" dirty="0">
                <a:latin typeface="Arial"/>
                <a:cs typeface="Arial"/>
              </a:rPr>
              <a:t> </a:t>
            </a:r>
            <a:r>
              <a:rPr sz="1800" spc="80" dirty="0">
                <a:latin typeface="Arial"/>
                <a:cs typeface="Arial"/>
              </a:rPr>
              <a:t>Nursery</a:t>
            </a:r>
            <a:r>
              <a:rPr sz="1800" spc="30" dirty="0">
                <a:latin typeface="Arial"/>
                <a:cs typeface="Arial"/>
              </a:rPr>
              <a:t> </a:t>
            </a:r>
            <a:r>
              <a:rPr sz="1800" spc="125" dirty="0">
                <a:latin typeface="Arial"/>
                <a:cs typeface="Arial"/>
              </a:rPr>
              <a:t>offers</a:t>
            </a:r>
            <a:r>
              <a:rPr sz="1800" spc="35" dirty="0">
                <a:latin typeface="Arial"/>
                <a:cs typeface="Arial"/>
              </a:rPr>
              <a:t> </a:t>
            </a:r>
            <a:r>
              <a:rPr sz="1800" spc="110" dirty="0">
                <a:latin typeface="Arial"/>
                <a:cs typeface="Arial"/>
              </a:rPr>
              <a:t>free</a:t>
            </a:r>
            <a:r>
              <a:rPr sz="1800" spc="20" dirty="0">
                <a:solidFill>
                  <a:srgbClr val="0562C1"/>
                </a:solidFill>
                <a:latin typeface="Arial"/>
                <a:cs typeface="Arial"/>
              </a:rPr>
              <a:t> </a:t>
            </a:r>
            <a:r>
              <a:rPr sz="1800" u="sng" spc="35" dirty="0">
                <a:solidFill>
                  <a:srgbClr val="0562C1"/>
                </a:solidFill>
                <a:uFill>
                  <a:solidFill>
                    <a:srgbClr val="0562C1"/>
                  </a:solidFill>
                </a:uFill>
                <a:latin typeface="Arial"/>
                <a:cs typeface="Arial"/>
                <a:hlinkClick r:id="rId5"/>
              </a:rPr>
              <a:t>PreK</a:t>
            </a:r>
            <a:endParaRPr sz="1800">
              <a:latin typeface="Arial"/>
              <a:cs typeface="Arial"/>
            </a:endParaRPr>
          </a:p>
          <a:p>
            <a:pPr marL="311785" indent="-287020">
              <a:lnSpc>
                <a:spcPct val="100000"/>
              </a:lnSpc>
              <a:spcBef>
                <a:spcPts val="2160"/>
              </a:spcBef>
              <a:buChar char="•"/>
              <a:tabLst>
                <a:tab pos="311785" algn="l"/>
                <a:tab pos="312420" algn="l"/>
              </a:tabLst>
            </a:pPr>
            <a:r>
              <a:rPr sz="1800" spc="-55" dirty="0">
                <a:latin typeface="Arial"/>
                <a:cs typeface="Arial"/>
              </a:rPr>
              <a:t>P.S./I.S.</a:t>
            </a:r>
            <a:r>
              <a:rPr sz="1800" spc="-30" dirty="0">
                <a:latin typeface="Arial"/>
                <a:cs typeface="Arial"/>
              </a:rPr>
              <a:t> </a:t>
            </a:r>
            <a:r>
              <a:rPr sz="1800" spc="-110" dirty="0">
                <a:latin typeface="Arial"/>
                <a:cs typeface="Arial"/>
              </a:rPr>
              <a:t>217</a:t>
            </a:r>
            <a:r>
              <a:rPr sz="1800" spc="25" dirty="0">
                <a:latin typeface="Arial"/>
                <a:cs typeface="Arial"/>
              </a:rPr>
              <a:t> </a:t>
            </a:r>
            <a:r>
              <a:rPr sz="1800" spc="75" dirty="0">
                <a:latin typeface="Arial"/>
                <a:cs typeface="Arial"/>
              </a:rPr>
              <a:t>Roosevelt</a:t>
            </a:r>
            <a:r>
              <a:rPr sz="1800" spc="25" dirty="0">
                <a:latin typeface="Arial"/>
                <a:cs typeface="Arial"/>
              </a:rPr>
              <a:t> </a:t>
            </a:r>
            <a:r>
              <a:rPr sz="1800" spc="40" dirty="0">
                <a:latin typeface="Arial"/>
                <a:cs typeface="Arial"/>
              </a:rPr>
              <a:t>Island</a:t>
            </a:r>
            <a:r>
              <a:rPr sz="1800" spc="10" dirty="0">
                <a:latin typeface="Arial"/>
                <a:cs typeface="Arial"/>
              </a:rPr>
              <a:t> </a:t>
            </a:r>
            <a:r>
              <a:rPr sz="1800" spc="60" dirty="0">
                <a:latin typeface="Arial"/>
                <a:cs typeface="Arial"/>
              </a:rPr>
              <a:t>School</a:t>
            </a:r>
            <a:r>
              <a:rPr sz="1800" dirty="0">
                <a:latin typeface="Arial"/>
                <a:cs typeface="Arial"/>
              </a:rPr>
              <a:t> </a:t>
            </a:r>
            <a:r>
              <a:rPr sz="1800" spc="100" dirty="0">
                <a:latin typeface="Arial"/>
                <a:cs typeface="Arial"/>
              </a:rPr>
              <a:t>(645</a:t>
            </a:r>
            <a:r>
              <a:rPr sz="1800" spc="20" dirty="0">
                <a:latin typeface="Arial"/>
                <a:cs typeface="Arial"/>
              </a:rPr>
              <a:t> </a:t>
            </a:r>
            <a:r>
              <a:rPr sz="1800" spc="35" dirty="0">
                <a:latin typeface="Arial"/>
                <a:cs typeface="Arial"/>
              </a:rPr>
              <a:t>Main</a:t>
            </a:r>
            <a:r>
              <a:rPr sz="1800" spc="15" dirty="0">
                <a:latin typeface="Arial"/>
                <a:cs typeface="Arial"/>
              </a:rPr>
              <a:t> </a:t>
            </a:r>
            <a:r>
              <a:rPr sz="1800" spc="90" dirty="0">
                <a:latin typeface="Arial"/>
                <a:cs typeface="Arial"/>
              </a:rPr>
              <a:t>Street)</a:t>
            </a:r>
            <a:r>
              <a:rPr sz="1800" spc="40" dirty="0">
                <a:latin typeface="Arial"/>
                <a:cs typeface="Arial"/>
              </a:rPr>
              <a:t> </a:t>
            </a:r>
            <a:r>
              <a:rPr sz="1800" spc="125" dirty="0">
                <a:latin typeface="Arial"/>
                <a:cs typeface="Arial"/>
              </a:rPr>
              <a:t>offers</a:t>
            </a:r>
            <a:r>
              <a:rPr sz="1800" spc="30" dirty="0">
                <a:latin typeface="Arial"/>
                <a:cs typeface="Arial"/>
              </a:rPr>
              <a:t> </a:t>
            </a:r>
            <a:r>
              <a:rPr sz="1800" spc="110" dirty="0">
                <a:latin typeface="Arial"/>
                <a:cs typeface="Arial"/>
              </a:rPr>
              <a:t>free</a:t>
            </a:r>
            <a:r>
              <a:rPr sz="1800" spc="35" dirty="0">
                <a:solidFill>
                  <a:srgbClr val="0562C1"/>
                </a:solidFill>
                <a:latin typeface="Arial"/>
                <a:cs typeface="Arial"/>
              </a:rPr>
              <a:t> </a:t>
            </a:r>
            <a:r>
              <a:rPr sz="1800" u="sng" spc="35" dirty="0">
                <a:solidFill>
                  <a:srgbClr val="0562C1"/>
                </a:solidFill>
                <a:uFill>
                  <a:solidFill>
                    <a:srgbClr val="0562C1"/>
                  </a:solidFill>
                </a:uFill>
                <a:latin typeface="Arial"/>
                <a:cs typeface="Arial"/>
                <a:hlinkClick r:id="rId6"/>
              </a:rPr>
              <a:t>PreK</a:t>
            </a:r>
            <a:endParaRPr sz="1800">
              <a:latin typeface="Arial"/>
              <a:cs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75006" y="257464"/>
            <a:ext cx="6240145" cy="452120"/>
          </a:xfrm>
          <a:prstGeom prst="rect">
            <a:avLst/>
          </a:prstGeom>
        </p:spPr>
        <p:txBody>
          <a:bodyPr vert="horz" wrap="square" lIns="0" tIns="12065" rIns="0" bIns="0" rtlCol="0">
            <a:spAutoFit/>
          </a:bodyPr>
          <a:lstStyle/>
          <a:p>
            <a:pPr marL="12700">
              <a:lnSpc>
                <a:spcPct val="100000"/>
              </a:lnSpc>
              <a:spcBef>
                <a:spcPts val="95"/>
              </a:spcBef>
            </a:pPr>
            <a:r>
              <a:rPr spc="-5" dirty="0"/>
              <a:t>Have</a:t>
            </a:r>
            <a:r>
              <a:rPr spc="10" dirty="0"/>
              <a:t> </a:t>
            </a:r>
            <a:r>
              <a:rPr spc="-45" dirty="0"/>
              <a:t>burgeoning</a:t>
            </a:r>
            <a:r>
              <a:rPr spc="50" dirty="0"/>
              <a:t> </a:t>
            </a:r>
            <a:r>
              <a:rPr spc="-35" dirty="0"/>
              <a:t>young</a:t>
            </a:r>
            <a:r>
              <a:rPr spc="15" dirty="0"/>
              <a:t> </a:t>
            </a:r>
            <a:r>
              <a:rPr spc="10" dirty="0"/>
              <a:t>scientists?</a:t>
            </a:r>
          </a:p>
        </p:txBody>
      </p:sp>
      <p:sp>
        <p:nvSpPr>
          <p:cNvPr id="3" name="object 3"/>
          <p:cNvSpPr txBox="1"/>
          <p:nvPr/>
        </p:nvSpPr>
        <p:spPr>
          <a:xfrm>
            <a:off x="5012561" y="1008208"/>
            <a:ext cx="2167255" cy="391160"/>
          </a:xfrm>
          <a:prstGeom prst="rect">
            <a:avLst/>
          </a:prstGeom>
        </p:spPr>
        <p:txBody>
          <a:bodyPr vert="horz" wrap="square" lIns="0" tIns="12700" rIns="0" bIns="0" rtlCol="0">
            <a:spAutoFit/>
          </a:bodyPr>
          <a:lstStyle/>
          <a:p>
            <a:pPr marL="12700">
              <a:lnSpc>
                <a:spcPct val="100000"/>
              </a:lnSpc>
              <a:spcBef>
                <a:spcPts val="100"/>
              </a:spcBef>
            </a:pPr>
            <a:r>
              <a:rPr sz="2400" b="1" spc="-15" dirty="0">
                <a:solidFill>
                  <a:srgbClr val="CF451F"/>
                </a:solidFill>
                <a:latin typeface="Tahoma"/>
                <a:cs typeface="Tahoma"/>
              </a:rPr>
              <a:t>3-K</a:t>
            </a:r>
            <a:r>
              <a:rPr sz="2400" b="1" spc="-60" dirty="0">
                <a:solidFill>
                  <a:srgbClr val="CF451F"/>
                </a:solidFill>
                <a:latin typeface="Tahoma"/>
                <a:cs typeface="Tahoma"/>
              </a:rPr>
              <a:t> </a:t>
            </a:r>
            <a:r>
              <a:rPr sz="2400" b="1" spc="-5" dirty="0">
                <a:solidFill>
                  <a:srgbClr val="CF451F"/>
                </a:solidFill>
                <a:latin typeface="Tahoma"/>
                <a:cs typeface="Tahoma"/>
              </a:rPr>
              <a:t>Education</a:t>
            </a:r>
            <a:endParaRPr sz="2400">
              <a:latin typeface="Tahoma"/>
              <a:cs typeface="Tahoma"/>
            </a:endParaRPr>
          </a:p>
        </p:txBody>
      </p:sp>
      <p:pic>
        <p:nvPicPr>
          <p:cNvPr id="4" name="object 4"/>
          <p:cNvPicPr/>
          <p:nvPr/>
        </p:nvPicPr>
        <p:blipFill>
          <a:blip r:embed="rId2" cstate="print"/>
          <a:stretch>
            <a:fillRect/>
          </a:stretch>
        </p:blipFill>
        <p:spPr>
          <a:xfrm>
            <a:off x="9982200" y="6269735"/>
            <a:ext cx="2066543" cy="423671"/>
          </a:xfrm>
          <a:prstGeom prst="rect">
            <a:avLst/>
          </a:prstGeom>
        </p:spPr>
      </p:pic>
      <p:sp>
        <p:nvSpPr>
          <p:cNvPr id="5" name="object 5"/>
          <p:cNvSpPr txBox="1"/>
          <p:nvPr/>
        </p:nvSpPr>
        <p:spPr>
          <a:xfrm>
            <a:off x="78739" y="2293492"/>
            <a:ext cx="11747500" cy="1947545"/>
          </a:xfrm>
          <a:prstGeom prst="rect">
            <a:avLst/>
          </a:prstGeom>
        </p:spPr>
        <p:txBody>
          <a:bodyPr vert="horz" wrap="square" lIns="0" tIns="12700" rIns="0" bIns="0" rtlCol="0">
            <a:spAutoFit/>
          </a:bodyPr>
          <a:lstStyle/>
          <a:p>
            <a:pPr marL="299085" indent="-287020">
              <a:lnSpc>
                <a:spcPct val="100000"/>
              </a:lnSpc>
              <a:spcBef>
                <a:spcPts val="100"/>
              </a:spcBef>
              <a:buChar char="•"/>
              <a:tabLst>
                <a:tab pos="299085" algn="l"/>
                <a:tab pos="299720" algn="l"/>
              </a:tabLst>
            </a:pPr>
            <a:r>
              <a:rPr sz="1800" spc="50" dirty="0">
                <a:latin typeface="Arial"/>
                <a:cs typeface="Arial"/>
              </a:rPr>
              <a:t>New</a:t>
            </a:r>
            <a:r>
              <a:rPr sz="1800" spc="5" dirty="0">
                <a:latin typeface="Arial"/>
                <a:cs typeface="Arial"/>
              </a:rPr>
              <a:t> </a:t>
            </a:r>
            <a:r>
              <a:rPr sz="1800" spc="85" dirty="0">
                <a:latin typeface="Arial"/>
                <a:cs typeface="Arial"/>
              </a:rPr>
              <a:t>York</a:t>
            </a:r>
            <a:r>
              <a:rPr sz="1800" spc="5" dirty="0">
                <a:latin typeface="Arial"/>
                <a:cs typeface="Arial"/>
              </a:rPr>
              <a:t> </a:t>
            </a:r>
            <a:r>
              <a:rPr sz="1800" spc="90" dirty="0">
                <a:latin typeface="Arial"/>
                <a:cs typeface="Arial"/>
              </a:rPr>
              <a:t>City</a:t>
            </a:r>
            <a:r>
              <a:rPr sz="1800" spc="15" dirty="0">
                <a:latin typeface="Arial"/>
                <a:cs typeface="Arial"/>
              </a:rPr>
              <a:t> </a:t>
            </a:r>
            <a:r>
              <a:rPr sz="1800" spc="30" dirty="0">
                <a:latin typeface="Arial"/>
                <a:cs typeface="Arial"/>
              </a:rPr>
              <a:t>is</a:t>
            </a:r>
            <a:r>
              <a:rPr sz="1800" dirty="0">
                <a:latin typeface="Arial"/>
                <a:cs typeface="Arial"/>
              </a:rPr>
              <a:t> </a:t>
            </a:r>
            <a:r>
              <a:rPr sz="1800" spc="60" dirty="0">
                <a:latin typeface="Arial"/>
                <a:cs typeface="Arial"/>
              </a:rPr>
              <a:t>beginning</a:t>
            </a:r>
            <a:r>
              <a:rPr sz="1800" spc="45" dirty="0">
                <a:latin typeface="Arial"/>
                <a:cs typeface="Arial"/>
              </a:rPr>
              <a:t> </a:t>
            </a:r>
            <a:r>
              <a:rPr sz="1800" spc="110" dirty="0">
                <a:latin typeface="Arial"/>
                <a:cs typeface="Arial"/>
              </a:rPr>
              <a:t>free</a:t>
            </a:r>
            <a:r>
              <a:rPr sz="1800" spc="15" dirty="0">
                <a:latin typeface="Arial"/>
                <a:cs typeface="Arial"/>
              </a:rPr>
              <a:t> </a:t>
            </a:r>
            <a:r>
              <a:rPr sz="1800" spc="70" dirty="0">
                <a:latin typeface="Arial"/>
                <a:cs typeface="Arial"/>
              </a:rPr>
              <a:t>3-K</a:t>
            </a:r>
            <a:r>
              <a:rPr sz="1800" spc="10" dirty="0">
                <a:latin typeface="Arial"/>
                <a:cs typeface="Arial"/>
              </a:rPr>
              <a:t> </a:t>
            </a:r>
            <a:r>
              <a:rPr sz="1800" spc="95" dirty="0">
                <a:latin typeface="Arial"/>
                <a:cs typeface="Arial"/>
              </a:rPr>
              <a:t>education</a:t>
            </a:r>
            <a:endParaRPr sz="1800">
              <a:latin typeface="Arial"/>
              <a:cs typeface="Arial"/>
            </a:endParaRPr>
          </a:p>
          <a:p>
            <a:pPr>
              <a:lnSpc>
                <a:spcPct val="100000"/>
              </a:lnSpc>
              <a:spcBef>
                <a:spcPts val="30"/>
              </a:spcBef>
              <a:buFont typeface="Arial"/>
              <a:buChar char="•"/>
            </a:pPr>
            <a:endParaRPr sz="1850">
              <a:latin typeface="Arial"/>
              <a:cs typeface="Arial"/>
            </a:endParaRPr>
          </a:p>
          <a:p>
            <a:pPr marL="299085" marR="5080" indent="-287020">
              <a:lnSpc>
                <a:spcPct val="100000"/>
              </a:lnSpc>
              <a:buChar char="•"/>
              <a:tabLst>
                <a:tab pos="299085" algn="l"/>
                <a:tab pos="299720" algn="l"/>
              </a:tabLst>
            </a:pPr>
            <a:r>
              <a:rPr sz="1800" spc="90" dirty="0">
                <a:latin typeface="Arial"/>
                <a:cs typeface="Arial"/>
              </a:rPr>
              <a:t>Currently</a:t>
            </a:r>
            <a:r>
              <a:rPr sz="1800" spc="50" dirty="0">
                <a:latin typeface="Arial"/>
                <a:cs typeface="Arial"/>
              </a:rPr>
              <a:t> </a:t>
            </a:r>
            <a:r>
              <a:rPr sz="1800" spc="75" dirty="0">
                <a:latin typeface="Arial"/>
                <a:cs typeface="Arial"/>
              </a:rPr>
              <a:t>Roosevelt</a:t>
            </a:r>
            <a:r>
              <a:rPr sz="1800" spc="20" dirty="0">
                <a:latin typeface="Arial"/>
                <a:cs typeface="Arial"/>
              </a:rPr>
              <a:t> </a:t>
            </a:r>
            <a:r>
              <a:rPr sz="1800" spc="40" dirty="0">
                <a:latin typeface="Arial"/>
                <a:cs typeface="Arial"/>
              </a:rPr>
              <a:t>Island</a:t>
            </a:r>
            <a:r>
              <a:rPr sz="1800" spc="15" dirty="0">
                <a:latin typeface="Arial"/>
                <a:cs typeface="Arial"/>
              </a:rPr>
              <a:t> </a:t>
            </a:r>
            <a:r>
              <a:rPr sz="1800" spc="80" dirty="0">
                <a:latin typeface="Arial"/>
                <a:cs typeface="Arial"/>
              </a:rPr>
              <a:t>schools</a:t>
            </a:r>
            <a:r>
              <a:rPr sz="1800" spc="5" dirty="0">
                <a:latin typeface="Arial"/>
                <a:cs typeface="Arial"/>
              </a:rPr>
              <a:t> </a:t>
            </a:r>
            <a:r>
              <a:rPr sz="1800" spc="70" dirty="0">
                <a:latin typeface="Arial"/>
                <a:cs typeface="Arial"/>
              </a:rPr>
              <a:t>(school</a:t>
            </a:r>
            <a:r>
              <a:rPr sz="1800" spc="10" dirty="0">
                <a:latin typeface="Arial"/>
                <a:cs typeface="Arial"/>
              </a:rPr>
              <a:t> </a:t>
            </a:r>
            <a:r>
              <a:rPr sz="1800" spc="110" dirty="0">
                <a:latin typeface="Arial"/>
                <a:cs typeface="Arial"/>
              </a:rPr>
              <a:t>district</a:t>
            </a:r>
            <a:r>
              <a:rPr sz="1800" spc="30" dirty="0">
                <a:latin typeface="Arial"/>
                <a:cs typeface="Arial"/>
              </a:rPr>
              <a:t> 2)</a:t>
            </a:r>
            <a:r>
              <a:rPr sz="1800" spc="25" dirty="0">
                <a:latin typeface="Arial"/>
                <a:cs typeface="Arial"/>
              </a:rPr>
              <a:t> </a:t>
            </a:r>
            <a:r>
              <a:rPr sz="1800" spc="100" dirty="0">
                <a:latin typeface="Arial"/>
                <a:cs typeface="Arial"/>
              </a:rPr>
              <a:t>are</a:t>
            </a:r>
            <a:r>
              <a:rPr sz="1800" spc="25" dirty="0">
                <a:latin typeface="Arial"/>
                <a:cs typeface="Arial"/>
              </a:rPr>
              <a:t> </a:t>
            </a:r>
            <a:r>
              <a:rPr sz="1800" spc="130" dirty="0">
                <a:latin typeface="Arial"/>
                <a:cs typeface="Arial"/>
              </a:rPr>
              <a:t>not</a:t>
            </a:r>
            <a:r>
              <a:rPr sz="1800" spc="15" dirty="0">
                <a:latin typeface="Arial"/>
                <a:cs typeface="Arial"/>
              </a:rPr>
              <a:t> </a:t>
            </a:r>
            <a:r>
              <a:rPr sz="1800" spc="30" dirty="0">
                <a:latin typeface="Arial"/>
                <a:cs typeface="Arial"/>
              </a:rPr>
              <a:t>in</a:t>
            </a:r>
            <a:r>
              <a:rPr sz="1800" spc="15" dirty="0">
                <a:latin typeface="Arial"/>
                <a:cs typeface="Arial"/>
              </a:rPr>
              <a:t> </a:t>
            </a:r>
            <a:r>
              <a:rPr sz="1800" spc="95" dirty="0">
                <a:latin typeface="Arial"/>
                <a:cs typeface="Arial"/>
              </a:rPr>
              <a:t>a</a:t>
            </a:r>
            <a:r>
              <a:rPr sz="1800" spc="10" dirty="0">
                <a:latin typeface="Arial"/>
                <a:cs typeface="Arial"/>
              </a:rPr>
              <a:t> </a:t>
            </a:r>
            <a:r>
              <a:rPr sz="1800" spc="80" dirty="0">
                <a:latin typeface="Arial"/>
                <a:cs typeface="Arial"/>
              </a:rPr>
              <a:t>school</a:t>
            </a:r>
            <a:r>
              <a:rPr sz="1800" spc="10" dirty="0">
                <a:solidFill>
                  <a:srgbClr val="0562C1"/>
                </a:solidFill>
                <a:latin typeface="Arial"/>
                <a:cs typeface="Arial"/>
              </a:rPr>
              <a:t> </a:t>
            </a:r>
            <a:r>
              <a:rPr sz="1800" u="sng" spc="110" dirty="0">
                <a:solidFill>
                  <a:srgbClr val="0562C1"/>
                </a:solidFill>
                <a:uFill>
                  <a:solidFill>
                    <a:srgbClr val="0562C1"/>
                  </a:solidFill>
                </a:uFill>
                <a:latin typeface="Arial"/>
                <a:cs typeface="Arial"/>
                <a:hlinkClick r:id="rId3"/>
              </a:rPr>
              <a:t>district</a:t>
            </a:r>
            <a:r>
              <a:rPr sz="1800" spc="25" dirty="0">
                <a:solidFill>
                  <a:srgbClr val="0562C1"/>
                </a:solidFill>
                <a:latin typeface="Arial"/>
                <a:cs typeface="Arial"/>
                <a:hlinkClick r:id="rId3"/>
              </a:rPr>
              <a:t> </a:t>
            </a:r>
            <a:r>
              <a:rPr sz="1800" spc="150" dirty="0">
                <a:latin typeface="Arial"/>
                <a:cs typeface="Arial"/>
              </a:rPr>
              <a:t>that</a:t>
            </a:r>
            <a:r>
              <a:rPr sz="1800" spc="15" dirty="0">
                <a:latin typeface="Arial"/>
                <a:cs typeface="Arial"/>
              </a:rPr>
              <a:t> </a:t>
            </a:r>
            <a:r>
              <a:rPr sz="1800" spc="125" dirty="0">
                <a:latin typeface="Arial"/>
                <a:cs typeface="Arial"/>
              </a:rPr>
              <a:t>offers</a:t>
            </a:r>
            <a:r>
              <a:rPr sz="1800" spc="30" dirty="0">
                <a:latin typeface="Arial"/>
                <a:cs typeface="Arial"/>
              </a:rPr>
              <a:t> </a:t>
            </a:r>
            <a:r>
              <a:rPr sz="1800" spc="110" dirty="0">
                <a:latin typeface="Arial"/>
                <a:cs typeface="Arial"/>
              </a:rPr>
              <a:t>free</a:t>
            </a:r>
            <a:r>
              <a:rPr sz="1800" spc="40" dirty="0">
                <a:latin typeface="Arial"/>
                <a:cs typeface="Arial"/>
              </a:rPr>
              <a:t> </a:t>
            </a:r>
            <a:r>
              <a:rPr sz="1800" spc="70" dirty="0">
                <a:latin typeface="Arial"/>
                <a:cs typeface="Arial"/>
              </a:rPr>
              <a:t>3-K</a:t>
            </a:r>
            <a:r>
              <a:rPr sz="1800" spc="5" dirty="0">
                <a:latin typeface="Arial"/>
                <a:cs typeface="Arial"/>
              </a:rPr>
              <a:t> </a:t>
            </a:r>
            <a:r>
              <a:rPr sz="1800" spc="135" dirty="0">
                <a:latin typeface="Arial"/>
                <a:cs typeface="Arial"/>
              </a:rPr>
              <a:t>but </a:t>
            </a:r>
            <a:r>
              <a:rPr sz="1800" spc="-484" dirty="0">
                <a:latin typeface="Arial"/>
                <a:cs typeface="Arial"/>
              </a:rPr>
              <a:t> </a:t>
            </a:r>
            <a:r>
              <a:rPr sz="1800" spc="110" dirty="0">
                <a:latin typeface="Arial"/>
                <a:cs typeface="Arial"/>
              </a:rPr>
              <a:t>you</a:t>
            </a:r>
            <a:r>
              <a:rPr sz="1800" spc="-10" dirty="0">
                <a:latin typeface="Arial"/>
                <a:cs typeface="Arial"/>
              </a:rPr>
              <a:t> </a:t>
            </a:r>
            <a:r>
              <a:rPr sz="1800" spc="95" dirty="0">
                <a:latin typeface="Arial"/>
                <a:cs typeface="Arial"/>
              </a:rPr>
              <a:t>can</a:t>
            </a:r>
            <a:r>
              <a:rPr sz="1800" spc="20" dirty="0">
                <a:latin typeface="Arial"/>
                <a:cs typeface="Arial"/>
              </a:rPr>
              <a:t> </a:t>
            </a:r>
            <a:r>
              <a:rPr sz="1800" spc="95" dirty="0">
                <a:latin typeface="Arial"/>
                <a:cs typeface="Arial"/>
              </a:rPr>
              <a:t>apply</a:t>
            </a:r>
            <a:r>
              <a:rPr sz="1800" spc="20" dirty="0">
                <a:latin typeface="Arial"/>
                <a:cs typeface="Arial"/>
              </a:rPr>
              <a:t> </a:t>
            </a:r>
            <a:r>
              <a:rPr sz="1800" spc="150" dirty="0">
                <a:latin typeface="Arial"/>
                <a:cs typeface="Arial"/>
              </a:rPr>
              <a:t>for</a:t>
            </a:r>
            <a:r>
              <a:rPr sz="1800" spc="10" dirty="0">
                <a:latin typeface="Arial"/>
                <a:cs typeface="Arial"/>
              </a:rPr>
              <a:t> </a:t>
            </a:r>
            <a:r>
              <a:rPr sz="1800" spc="110" dirty="0">
                <a:latin typeface="Arial"/>
                <a:cs typeface="Arial"/>
              </a:rPr>
              <a:t>free</a:t>
            </a:r>
            <a:r>
              <a:rPr sz="1800" spc="20" dirty="0">
                <a:latin typeface="Arial"/>
                <a:cs typeface="Arial"/>
              </a:rPr>
              <a:t> </a:t>
            </a:r>
            <a:r>
              <a:rPr sz="1800" spc="70" dirty="0">
                <a:latin typeface="Arial"/>
                <a:cs typeface="Arial"/>
              </a:rPr>
              <a:t>3-K</a:t>
            </a:r>
            <a:r>
              <a:rPr sz="1800" spc="10" dirty="0">
                <a:latin typeface="Arial"/>
                <a:cs typeface="Arial"/>
              </a:rPr>
              <a:t> </a:t>
            </a:r>
            <a:r>
              <a:rPr sz="1800" spc="30" dirty="0">
                <a:latin typeface="Arial"/>
                <a:cs typeface="Arial"/>
              </a:rPr>
              <a:t>in</a:t>
            </a:r>
            <a:r>
              <a:rPr sz="1800" spc="10" dirty="0">
                <a:latin typeface="Arial"/>
                <a:cs typeface="Arial"/>
              </a:rPr>
              <a:t> </a:t>
            </a:r>
            <a:r>
              <a:rPr sz="1800" spc="110" dirty="0">
                <a:latin typeface="Arial"/>
                <a:cs typeface="Arial"/>
              </a:rPr>
              <a:t>another</a:t>
            </a:r>
            <a:r>
              <a:rPr sz="1800" spc="10" dirty="0">
                <a:latin typeface="Arial"/>
                <a:cs typeface="Arial"/>
              </a:rPr>
              <a:t> </a:t>
            </a:r>
            <a:r>
              <a:rPr sz="1800" spc="110" dirty="0">
                <a:latin typeface="Arial"/>
                <a:cs typeface="Arial"/>
              </a:rPr>
              <a:t>district</a:t>
            </a:r>
            <a:endParaRPr sz="1800">
              <a:latin typeface="Arial"/>
              <a:cs typeface="Arial"/>
            </a:endParaRPr>
          </a:p>
          <a:p>
            <a:pPr marL="299085" marR="443230" indent="-287020">
              <a:lnSpc>
                <a:spcPct val="100600"/>
              </a:lnSpc>
              <a:spcBef>
                <a:spcPts val="2150"/>
              </a:spcBef>
              <a:buChar char="•"/>
              <a:tabLst>
                <a:tab pos="299085" algn="l"/>
                <a:tab pos="299720" algn="l"/>
              </a:tabLst>
            </a:pPr>
            <a:r>
              <a:rPr sz="1800" spc="85" dirty="0">
                <a:latin typeface="Arial"/>
                <a:cs typeface="Arial"/>
                <a:hlinkClick r:id="rId4"/>
              </a:rPr>
              <a:t>Learn</a:t>
            </a:r>
            <a:r>
              <a:rPr sz="1800" spc="25" dirty="0">
                <a:latin typeface="Arial"/>
                <a:cs typeface="Arial"/>
                <a:hlinkClick r:id="rId4"/>
              </a:rPr>
              <a:t> </a:t>
            </a:r>
            <a:r>
              <a:rPr sz="1800" spc="135" dirty="0">
                <a:latin typeface="Arial"/>
                <a:cs typeface="Arial"/>
                <a:hlinkClick r:id="rId4"/>
              </a:rPr>
              <a:t>more</a:t>
            </a:r>
            <a:r>
              <a:rPr sz="1800" spc="15" dirty="0">
                <a:latin typeface="Arial"/>
                <a:cs typeface="Arial"/>
                <a:hlinkClick r:id="rId4"/>
              </a:rPr>
              <a:t> </a:t>
            </a:r>
            <a:r>
              <a:rPr sz="1800" spc="125" dirty="0">
                <a:latin typeface="Arial"/>
                <a:cs typeface="Arial"/>
                <a:hlinkClick r:id="rId4"/>
              </a:rPr>
              <a:t>about</a:t>
            </a:r>
            <a:r>
              <a:rPr sz="1800" spc="30" dirty="0">
                <a:latin typeface="Arial"/>
                <a:cs typeface="Arial"/>
                <a:hlinkClick r:id="rId4"/>
              </a:rPr>
              <a:t> </a:t>
            </a:r>
            <a:r>
              <a:rPr sz="1800" spc="114" dirty="0">
                <a:latin typeface="Arial"/>
                <a:cs typeface="Arial"/>
                <a:hlinkClick r:id="rId4"/>
              </a:rPr>
              <a:t>the</a:t>
            </a:r>
            <a:r>
              <a:rPr sz="1800" spc="15" dirty="0">
                <a:latin typeface="Arial"/>
                <a:cs typeface="Arial"/>
                <a:hlinkClick r:id="rId4"/>
              </a:rPr>
              <a:t> </a:t>
            </a:r>
            <a:r>
              <a:rPr sz="1800" spc="85" dirty="0">
                <a:latin typeface="Arial"/>
                <a:cs typeface="Arial"/>
                <a:hlinkClick r:id="rId4"/>
              </a:rPr>
              <a:t>application</a:t>
            </a:r>
            <a:r>
              <a:rPr sz="1800" spc="20" dirty="0">
                <a:latin typeface="Arial"/>
                <a:cs typeface="Arial"/>
                <a:hlinkClick r:id="rId4"/>
              </a:rPr>
              <a:t> </a:t>
            </a:r>
            <a:r>
              <a:rPr sz="1800" spc="95" dirty="0">
                <a:latin typeface="Arial"/>
                <a:cs typeface="Arial"/>
                <a:hlinkClick r:id="rId4"/>
              </a:rPr>
              <a:t>process</a:t>
            </a:r>
            <a:r>
              <a:rPr sz="1800" spc="40" dirty="0">
                <a:latin typeface="Arial"/>
                <a:cs typeface="Arial"/>
                <a:hlinkClick r:id="rId4"/>
              </a:rPr>
              <a:t> </a:t>
            </a:r>
            <a:r>
              <a:rPr sz="1800" spc="95" dirty="0">
                <a:latin typeface="Arial"/>
                <a:cs typeface="Arial"/>
                <a:hlinkClick r:id="rId4"/>
              </a:rPr>
              <a:t>and</a:t>
            </a:r>
            <a:r>
              <a:rPr sz="1800" spc="20" dirty="0">
                <a:latin typeface="Arial"/>
                <a:cs typeface="Arial"/>
                <a:hlinkClick r:id="rId4"/>
              </a:rPr>
              <a:t> </a:t>
            </a:r>
            <a:r>
              <a:rPr sz="1800" spc="55" dirty="0">
                <a:latin typeface="Arial"/>
                <a:cs typeface="Arial"/>
                <a:hlinkClick r:id="rId4"/>
              </a:rPr>
              <a:t>eligibility</a:t>
            </a:r>
            <a:r>
              <a:rPr sz="1800" dirty="0">
                <a:latin typeface="Arial"/>
                <a:cs typeface="Arial"/>
                <a:hlinkClick r:id="rId4"/>
              </a:rPr>
              <a:t> </a:t>
            </a:r>
            <a:r>
              <a:rPr sz="1800" spc="50" dirty="0">
                <a:latin typeface="Arial"/>
                <a:cs typeface="Arial"/>
                <a:hlinkClick r:id="rId4"/>
              </a:rPr>
              <a:t>guidelines</a:t>
            </a:r>
            <a:r>
              <a:rPr sz="1800" spc="30" dirty="0">
                <a:latin typeface="Arial"/>
                <a:cs typeface="Arial"/>
                <a:hlinkClick r:id="rId4"/>
              </a:rPr>
              <a:t> </a:t>
            </a:r>
            <a:r>
              <a:rPr sz="1800" spc="90" dirty="0">
                <a:latin typeface="Arial"/>
                <a:cs typeface="Arial"/>
                <a:hlinkClick r:id="rId4"/>
              </a:rPr>
              <a:t>on</a:t>
            </a:r>
            <a:r>
              <a:rPr sz="1800" spc="20" dirty="0">
                <a:latin typeface="Arial"/>
                <a:cs typeface="Arial"/>
                <a:hlinkClick r:id="rId4"/>
              </a:rPr>
              <a:t> </a:t>
            </a:r>
            <a:r>
              <a:rPr sz="1800" spc="114" dirty="0">
                <a:latin typeface="Arial"/>
                <a:cs typeface="Arial"/>
                <a:hlinkClick r:id="rId4"/>
              </a:rPr>
              <a:t>the</a:t>
            </a:r>
            <a:r>
              <a:rPr sz="1800" spc="15" dirty="0">
                <a:solidFill>
                  <a:srgbClr val="0562C1"/>
                </a:solidFill>
                <a:latin typeface="Arial"/>
                <a:cs typeface="Arial"/>
                <a:hlinkClick r:id="rId4"/>
              </a:rPr>
              <a:t> </a:t>
            </a:r>
            <a:r>
              <a:rPr sz="1800" u="sng" spc="114" dirty="0">
                <a:solidFill>
                  <a:srgbClr val="0562C1"/>
                </a:solidFill>
                <a:uFill>
                  <a:solidFill>
                    <a:srgbClr val="0562C1"/>
                  </a:solidFill>
                </a:uFill>
                <a:latin typeface="Arial"/>
                <a:cs typeface="Arial"/>
                <a:hlinkClick r:id="rId4"/>
              </a:rPr>
              <a:t>Department</a:t>
            </a:r>
            <a:r>
              <a:rPr sz="1800" u="sng" spc="55" dirty="0">
                <a:solidFill>
                  <a:srgbClr val="0562C1"/>
                </a:solidFill>
                <a:uFill>
                  <a:solidFill>
                    <a:srgbClr val="0562C1"/>
                  </a:solidFill>
                </a:uFill>
                <a:latin typeface="Arial"/>
                <a:cs typeface="Arial"/>
                <a:hlinkClick r:id="rId4"/>
              </a:rPr>
              <a:t> </a:t>
            </a:r>
            <a:r>
              <a:rPr sz="1800" u="sng" spc="155" dirty="0">
                <a:solidFill>
                  <a:srgbClr val="0562C1"/>
                </a:solidFill>
                <a:uFill>
                  <a:solidFill>
                    <a:srgbClr val="0562C1"/>
                  </a:solidFill>
                </a:uFill>
                <a:latin typeface="Arial"/>
                <a:cs typeface="Arial"/>
                <a:hlinkClick r:id="rId4"/>
              </a:rPr>
              <a:t>of</a:t>
            </a:r>
            <a:r>
              <a:rPr sz="1800" u="sng" spc="20" dirty="0">
                <a:solidFill>
                  <a:srgbClr val="0562C1"/>
                </a:solidFill>
                <a:uFill>
                  <a:solidFill>
                    <a:srgbClr val="0562C1"/>
                  </a:solidFill>
                </a:uFill>
                <a:latin typeface="Arial"/>
                <a:cs typeface="Arial"/>
                <a:hlinkClick r:id="rId4"/>
              </a:rPr>
              <a:t> </a:t>
            </a:r>
            <a:r>
              <a:rPr sz="1800" u="sng" spc="75" dirty="0">
                <a:solidFill>
                  <a:srgbClr val="0562C1"/>
                </a:solidFill>
                <a:uFill>
                  <a:solidFill>
                    <a:srgbClr val="0562C1"/>
                  </a:solidFill>
                </a:uFill>
                <a:latin typeface="Arial"/>
                <a:cs typeface="Arial"/>
                <a:hlinkClick r:id="rId4"/>
              </a:rPr>
              <a:t>Education </a:t>
            </a:r>
            <a:r>
              <a:rPr sz="1800" spc="-484" dirty="0">
                <a:solidFill>
                  <a:srgbClr val="0562C1"/>
                </a:solidFill>
                <a:latin typeface="Arial"/>
                <a:cs typeface="Arial"/>
                <a:hlinkClick r:id="rId4"/>
              </a:rPr>
              <a:t> </a:t>
            </a:r>
            <a:r>
              <a:rPr sz="1800" u="sng" spc="90" dirty="0">
                <a:solidFill>
                  <a:srgbClr val="0562C1"/>
                </a:solidFill>
                <a:uFill>
                  <a:solidFill>
                    <a:srgbClr val="0562C1"/>
                  </a:solidFill>
                </a:uFill>
                <a:latin typeface="Arial"/>
                <a:cs typeface="Arial"/>
                <a:hlinkClick r:id="rId4"/>
              </a:rPr>
              <a:t>website</a:t>
            </a:r>
            <a:endParaRPr sz="1800">
              <a:latin typeface="Arial"/>
              <a:cs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75006" y="257464"/>
            <a:ext cx="6240145" cy="452120"/>
          </a:xfrm>
          <a:prstGeom prst="rect">
            <a:avLst/>
          </a:prstGeom>
        </p:spPr>
        <p:txBody>
          <a:bodyPr vert="horz" wrap="square" lIns="0" tIns="12065" rIns="0" bIns="0" rtlCol="0">
            <a:spAutoFit/>
          </a:bodyPr>
          <a:lstStyle/>
          <a:p>
            <a:pPr marL="12700">
              <a:lnSpc>
                <a:spcPct val="100000"/>
              </a:lnSpc>
              <a:spcBef>
                <a:spcPts val="95"/>
              </a:spcBef>
            </a:pPr>
            <a:r>
              <a:rPr spc="-5" dirty="0"/>
              <a:t>Have</a:t>
            </a:r>
            <a:r>
              <a:rPr spc="10" dirty="0"/>
              <a:t> </a:t>
            </a:r>
            <a:r>
              <a:rPr spc="-45" dirty="0"/>
              <a:t>burgeoning</a:t>
            </a:r>
            <a:r>
              <a:rPr spc="50" dirty="0"/>
              <a:t> </a:t>
            </a:r>
            <a:r>
              <a:rPr spc="-35" dirty="0"/>
              <a:t>young</a:t>
            </a:r>
            <a:r>
              <a:rPr spc="15" dirty="0"/>
              <a:t> </a:t>
            </a:r>
            <a:r>
              <a:rPr spc="10" dirty="0"/>
              <a:t>scientists?</a:t>
            </a:r>
          </a:p>
        </p:txBody>
      </p:sp>
      <p:sp>
        <p:nvSpPr>
          <p:cNvPr id="3" name="object 3"/>
          <p:cNvSpPr txBox="1"/>
          <p:nvPr/>
        </p:nvSpPr>
        <p:spPr>
          <a:xfrm>
            <a:off x="674963" y="1008208"/>
            <a:ext cx="10995025" cy="4537075"/>
          </a:xfrm>
          <a:prstGeom prst="rect">
            <a:avLst/>
          </a:prstGeom>
        </p:spPr>
        <p:txBody>
          <a:bodyPr vert="horz" wrap="square" lIns="0" tIns="12700" rIns="0" bIns="0" rtlCol="0">
            <a:spAutoFit/>
          </a:bodyPr>
          <a:lstStyle/>
          <a:p>
            <a:pPr marR="145415" algn="ctr">
              <a:lnSpc>
                <a:spcPct val="100000"/>
              </a:lnSpc>
              <a:spcBef>
                <a:spcPts val="100"/>
              </a:spcBef>
            </a:pPr>
            <a:r>
              <a:rPr sz="2400" b="1" spc="-5" dirty="0">
                <a:solidFill>
                  <a:srgbClr val="CF451F"/>
                </a:solidFill>
                <a:latin typeface="Tahoma"/>
                <a:cs typeface="Tahoma"/>
              </a:rPr>
              <a:t>Play</a:t>
            </a:r>
            <a:r>
              <a:rPr sz="2400" b="1" spc="5" dirty="0">
                <a:solidFill>
                  <a:srgbClr val="CF451F"/>
                </a:solidFill>
                <a:latin typeface="Tahoma"/>
                <a:cs typeface="Tahoma"/>
              </a:rPr>
              <a:t> </a:t>
            </a:r>
            <a:r>
              <a:rPr sz="2400" b="1" spc="65" dirty="0">
                <a:solidFill>
                  <a:srgbClr val="CF451F"/>
                </a:solidFill>
                <a:latin typeface="Tahoma"/>
                <a:cs typeface="Tahoma"/>
              </a:rPr>
              <a:t>Area</a:t>
            </a:r>
            <a:r>
              <a:rPr sz="2400" b="1" dirty="0">
                <a:solidFill>
                  <a:srgbClr val="CF451F"/>
                </a:solidFill>
                <a:latin typeface="Tahoma"/>
                <a:cs typeface="Tahoma"/>
              </a:rPr>
              <a:t> </a:t>
            </a:r>
            <a:r>
              <a:rPr sz="2400" b="1" spc="25" dirty="0">
                <a:solidFill>
                  <a:srgbClr val="CF451F"/>
                </a:solidFill>
                <a:latin typeface="Tahoma"/>
                <a:cs typeface="Tahoma"/>
              </a:rPr>
              <a:t>Association</a:t>
            </a:r>
            <a:r>
              <a:rPr sz="2400" b="1" spc="40" dirty="0">
                <a:solidFill>
                  <a:srgbClr val="CF451F"/>
                </a:solidFill>
                <a:latin typeface="Tahoma"/>
                <a:cs typeface="Tahoma"/>
              </a:rPr>
              <a:t> </a:t>
            </a:r>
            <a:r>
              <a:rPr sz="2400" b="1" spc="-25" dirty="0">
                <a:solidFill>
                  <a:srgbClr val="CF451F"/>
                </a:solidFill>
                <a:latin typeface="Tahoma"/>
                <a:cs typeface="Tahoma"/>
              </a:rPr>
              <a:t>(PAA)</a:t>
            </a:r>
            <a:endParaRPr sz="2400">
              <a:latin typeface="Tahoma"/>
              <a:cs typeface="Tahoma"/>
            </a:endParaRPr>
          </a:p>
          <a:p>
            <a:pPr>
              <a:lnSpc>
                <a:spcPct val="100000"/>
              </a:lnSpc>
              <a:spcBef>
                <a:spcPts val="30"/>
              </a:spcBef>
            </a:pPr>
            <a:endParaRPr sz="4150">
              <a:latin typeface="Tahoma"/>
              <a:cs typeface="Tahoma"/>
            </a:endParaRPr>
          </a:p>
          <a:p>
            <a:pPr marL="299085" indent="-287020">
              <a:lnSpc>
                <a:spcPct val="100000"/>
              </a:lnSpc>
              <a:buChar char="•"/>
              <a:tabLst>
                <a:tab pos="299085" algn="l"/>
                <a:tab pos="299720" algn="l"/>
              </a:tabLst>
            </a:pPr>
            <a:r>
              <a:rPr sz="2000" spc="95" dirty="0">
                <a:latin typeface="Arial"/>
                <a:cs typeface="Arial"/>
              </a:rPr>
              <a:t>Volunteer</a:t>
            </a:r>
            <a:r>
              <a:rPr sz="2000" spc="-30" dirty="0">
                <a:latin typeface="Arial"/>
                <a:cs typeface="Arial"/>
              </a:rPr>
              <a:t> </a:t>
            </a:r>
            <a:r>
              <a:rPr sz="2000" spc="65" dirty="0">
                <a:latin typeface="Arial"/>
                <a:cs typeface="Arial"/>
              </a:rPr>
              <a:t>social</a:t>
            </a:r>
            <a:r>
              <a:rPr sz="2000" spc="20" dirty="0">
                <a:solidFill>
                  <a:srgbClr val="0562C1"/>
                </a:solidFill>
                <a:latin typeface="Arial"/>
                <a:cs typeface="Arial"/>
              </a:rPr>
              <a:t> </a:t>
            </a:r>
            <a:r>
              <a:rPr sz="2000" u="sng" spc="95" dirty="0">
                <a:solidFill>
                  <a:srgbClr val="0562C1"/>
                </a:solidFill>
                <a:uFill>
                  <a:solidFill>
                    <a:srgbClr val="0562C1"/>
                  </a:solidFill>
                </a:uFill>
                <a:latin typeface="Arial"/>
                <a:cs typeface="Arial"/>
                <a:hlinkClick r:id="rId2"/>
              </a:rPr>
              <a:t>organization</a:t>
            </a:r>
            <a:r>
              <a:rPr sz="2000" spc="-10" dirty="0">
                <a:solidFill>
                  <a:srgbClr val="0562C1"/>
                </a:solidFill>
                <a:latin typeface="Arial"/>
                <a:cs typeface="Arial"/>
                <a:hlinkClick r:id="rId2"/>
              </a:rPr>
              <a:t> </a:t>
            </a:r>
            <a:r>
              <a:rPr sz="2000" spc="105" dirty="0">
                <a:latin typeface="Arial"/>
                <a:cs typeface="Arial"/>
              </a:rPr>
              <a:t>run</a:t>
            </a:r>
            <a:r>
              <a:rPr sz="2000" spc="-15" dirty="0">
                <a:latin typeface="Arial"/>
                <a:cs typeface="Arial"/>
              </a:rPr>
              <a:t> </a:t>
            </a:r>
            <a:r>
              <a:rPr sz="2000" spc="145" dirty="0">
                <a:latin typeface="Arial"/>
                <a:cs typeface="Arial"/>
              </a:rPr>
              <a:t>by</a:t>
            </a:r>
            <a:r>
              <a:rPr sz="2000" spc="5" dirty="0">
                <a:latin typeface="Arial"/>
                <a:cs typeface="Arial"/>
              </a:rPr>
              <a:t> </a:t>
            </a:r>
            <a:r>
              <a:rPr sz="2000" spc="125" dirty="0">
                <a:latin typeface="Arial"/>
                <a:cs typeface="Arial"/>
              </a:rPr>
              <a:t>parents</a:t>
            </a:r>
            <a:endParaRPr sz="2000">
              <a:latin typeface="Arial"/>
              <a:cs typeface="Arial"/>
            </a:endParaRPr>
          </a:p>
          <a:p>
            <a:pPr marL="299085" marR="5080" indent="-287020">
              <a:lnSpc>
                <a:spcPct val="150000"/>
              </a:lnSpc>
              <a:buChar char="•"/>
              <a:tabLst>
                <a:tab pos="299085" algn="l"/>
                <a:tab pos="299720" algn="l"/>
              </a:tabLst>
            </a:pPr>
            <a:r>
              <a:rPr sz="2000" spc="70" dirty="0">
                <a:latin typeface="Arial"/>
                <a:cs typeface="Arial"/>
              </a:rPr>
              <a:t>Open</a:t>
            </a:r>
            <a:r>
              <a:rPr sz="2000" spc="10" dirty="0">
                <a:latin typeface="Arial"/>
                <a:cs typeface="Arial"/>
              </a:rPr>
              <a:t> </a:t>
            </a:r>
            <a:r>
              <a:rPr sz="2000" spc="180" dirty="0">
                <a:latin typeface="Arial"/>
                <a:cs typeface="Arial"/>
              </a:rPr>
              <a:t>to</a:t>
            </a:r>
            <a:r>
              <a:rPr sz="2000" spc="20" dirty="0">
                <a:latin typeface="Arial"/>
                <a:cs typeface="Arial"/>
              </a:rPr>
              <a:t> </a:t>
            </a:r>
            <a:r>
              <a:rPr sz="2000" spc="80" dirty="0">
                <a:latin typeface="Arial"/>
                <a:cs typeface="Arial"/>
              </a:rPr>
              <a:t>families</a:t>
            </a:r>
            <a:r>
              <a:rPr sz="2000" spc="30" dirty="0">
                <a:latin typeface="Arial"/>
                <a:cs typeface="Arial"/>
              </a:rPr>
              <a:t> </a:t>
            </a:r>
            <a:r>
              <a:rPr sz="2000" spc="185" dirty="0">
                <a:latin typeface="Arial"/>
                <a:cs typeface="Arial"/>
              </a:rPr>
              <a:t>from</a:t>
            </a:r>
            <a:r>
              <a:rPr sz="2000" dirty="0">
                <a:latin typeface="Arial"/>
                <a:cs typeface="Arial"/>
              </a:rPr>
              <a:t> </a:t>
            </a:r>
            <a:r>
              <a:rPr sz="2000" spc="25" dirty="0">
                <a:latin typeface="Arial"/>
                <a:cs typeface="Arial"/>
              </a:rPr>
              <a:t>Weill </a:t>
            </a:r>
            <a:r>
              <a:rPr sz="2000" spc="60" dirty="0">
                <a:latin typeface="Arial"/>
                <a:cs typeface="Arial"/>
              </a:rPr>
              <a:t>Cornell</a:t>
            </a:r>
            <a:r>
              <a:rPr sz="2000" spc="20" dirty="0">
                <a:latin typeface="Arial"/>
                <a:cs typeface="Arial"/>
              </a:rPr>
              <a:t> </a:t>
            </a:r>
            <a:r>
              <a:rPr sz="2000" spc="40" dirty="0">
                <a:latin typeface="Arial"/>
                <a:cs typeface="Arial"/>
              </a:rPr>
              <a:t>Medicine,</a:t>
            </a:r>
            <a:r>
              <a:rPr sz="2000" spc="5" dirty="0">
                <a:latin typeface="Arial"/>
                <a:cs typeface="Arial"/>
              </a:rPr>
              <a:t> </a:t>
            </a:r>
            <a:r>
              <a:rPr sz="2000" spc="100" dirty="0">
                <a:latin typeface="Arial"/>
                <a:cs typeface="Arial"/>
              </a:rPr>
              <a:t>NewYork-Presbyterian</a:t>
            </a:r>
            <a:r>
              <a:rPr sz="2000" spc="-10" dirty="0">
                <a:latin typeface="Arial"/>
                <a:cs typeface="Arial"/>
              </a:rPr>
              <a:t> </a:t>
            </a:r>
            <a:r>
              <a:rPr sz="2000" spc="60" dirty="0">
                <a:latin typeface="Arial"/>
                <a:cs typeface="Arial"/>
              </a:rPr>
              <a:t>Hospital,</a:t>
            </a:r>
            <a:r>
              <a:rPr sz="2000" spc="25" dirty="0">
                <a:latin typeface="Arial"/>
                <a:cs typeface="Arial"/>
              </a:rPr>
              <a:t> </a:t>
            </a:r>
            <a:r>
              <a:rPr sz="2000" spc="80" dirty="0">
                <a:latin typeface="Arial"/>
                <a:cs typeface="Arial"/>
              </a:rPr>
              <a:t>Memorial </a:t>
            </a:r>
            <a:r>
              <a:rPr sz="2000" spc="-540" dirty="0">
                <a:latin typeface="Arial"/>
                <a:cs typeface="Arial"/>
              </a:rPr>
              <a:t> </a:t>
            </a:r>
            <a:r>
              <a:rPr sz="2000" spc="45" dirty="0">
                <a:latin typeface="Arial"/>
                <a:cs typeface="Arial"/>
              </a:rPr>
              <a:t>Sloan</a:t>
            </a:r>
            <a:r>
              <a:rPr sz="2000" spc="10" dirty="0">
                <a:latin typeface="Arial"/>
                <a:cs typeface="Arial"/>
              </a:rPr>
              <a:t> </a:t>
            </a:r>
            <a:r>
              <a:rPr sz="2000" spc="80" dirty="0">
                <a:latin typeface="Arial"/>
                <a:cs typeface="Arial"/>
              </a:rPr>
              <a:t>Kettering,</a:t>
            </a:r>
            <a:r>
              <a:rPr sz="2000" spc="-5" dirty="0">
                <a:latin typeface="Arial"/>
                <a:cs typeface="Arial"/>
              </a:rPr>
              <a:t> </a:t>
            </a:r>
            <a:r>
              <a:rPr sz="2000" spc="70" dirty="0">
                <a:latin typeface="Arial"/>
                <a:cs typeface="Arial"/>
              </a:rPr>
              <a:t>Rockefeller</a:t>
            </a:r>
            <a:r>
              <a:rPr sz="2000" spc="-10" dirty="0">
                <a:latin typeface="Arial"/>
                <a:cs typeface="Arial"/>
              </a:rPr>
              <a:t> </a:t>
            </a:r>
            <a:r>
              <a:rPr sz="2000" spc="85" dirty="0">
                <a:latin typeface="Arial"/>
                <a:cs typeface="Arial"/>
              </a:rPr>
              <a:t>University</a:t>
            </a:r>
            <a:r>
              <a:rPr sz="2000" spc="-15" dirty="0">
                <a:latin typeface="Arial"/>
                <a:cs typeface="Arial"/>
              </a:rPr>
              <a:t> </a:t>
            </a:r>
            <a:r>
              <a:rPr sz="2000" spc="195" dirty="0">
                <a:latin typeface="Arial"/>
                <a:cs typeface="Arial"/>
              </a:rPr>
              <a:t>&amp;</a:t>
            </a:r>
            <a:r>
              <a:rPr sz="2000" spc="-5" dirty="0">
                <a:latin typeface="Arial"/>
                <a:cs typeface="Arial"/>
              </a:rPr>
              <a:t> </a:t>
            </a:r>
            <a:r>
              <a:rPr sz="2000" spc="75" dirty="0">
                <a:latin typeface="Arial"/>
                <a:cs typeface="Arial"/>
              </a:rPr>
              <a:t>Hospital</a:t>
            </a:r>
            <a:r>
              <a:rPr sz="2000" spc="10" dirty="0">
                <a:latin typeface="Arial"/>
                <a:cs typeface="Arial"/>
              </a:rPr>
              <a:t> </a:t>
            </a:r>
            <a:r>
              <a:rPr sz="2000" spc="165" dirty="0">
                <a:latin typeface="Arial"/>
                <a:cs typeface="Arial"/>
              </a:rPr>
              <a:t>for</a:t>
            </a:r>
            <a:r>
              <a:rPr sz="2000" spc="-10" dirty="0">
                <a:latin typeface="Arial"/>
                <a:cs typeface="Arial"/>
              </a:rPr>
              <a:t> </a:t>
            </a:r>
            <a:r>
              <a:rPr sz="2000" spc="50" dirty="0">
                <a:latin typeface="Arial"/>
                <a:cs typeface="Arial"/>
              </a:rPr>
              <a:t>Special</a:t>
            </a:r>
            <a:r>
              <a:rPr sz="2000" spc="20" dirty="0">
                <a:latin typeface="Arial"/>
                <a:cs typeface="Arial"/>
              </a:rPr>
              <a:t> </a:t>
            </a:r>
            <a:r>
              <a:rPr sz="2000" spc="95" dirty="0">
                <a:latin typeface="Arial"/>
                <a:cs typeface="Arial"/>
              </a:rPr>
              <a:t>Surgery</a:t>
            </a:r>
            <a:endParaRPr sz="2000">
              <a:latin typeface="Arial"/>
              <a:cs typeface="Arial"/>
            </a:endParaRPr>
          </a:p>
          <a:p>
            <a:pPr marL="299085" indent="-287020">
              <a:lnSpc>
                <a:spcPct val="100000"/>
              </a:lnSpc>
              <a:spcBef>
                <a:spcPts val="1200"/>
              </a:spcBef>
              <a:buChar char="•"/>
              <a:tabLst>
                <a:tab pos="299085" algn="l"/>
                <a:tab pos="299720" algn="l"/>
              </a:tabLst>
            </a:pPr>
            <a:r>
              <a:rPr sz="2000" spc="90" dirty="0">
                <a:latin typeface="Arial"/>
                <a:cs typeface="Arial"/>
              </a:rPr>
              <a:t>Provides</a:t>
            </a:r>
            <a:r>
              <a:rPr sz="2000" spc="-20" dirty="0">
                <a:latin typeface="Arial"/>
                <a:cs typeface="Arial"/>
              </a:rPr>
              <a:t> </a:t>
            </a:r>
            <a:r>
              <a:rPr sz="2000" spc="105" dirty="0">
                <a:latin typeface="Arial"/>
                <a:cs typeface="Arial"/>
              </a:rPr>
              <a:t>indoor</a:t>
            </a:r>
            <a:r>
              <a:rPr sz="2000" spc="-5" dirty="0">
                <a:latin typeface="Arial"/>
                <a:cs typeface="Arial"/>
              </a:rPr>
              <a:t> </a:t>
            </a:r>
            <a:r>
              <a:rPr sz="2000" spc="114" dirty="0">
                <a:latin typeface="Arial"/>
                <a:cs typeface="Arial"/>
              </a:rPr>
              <a:t>and</a:t>
            </a:r>
            <a:r>
              <a:rPr sz="2000" spc="-10" dirty="0">
                <a:latin typeface="Arial"/>
                <a:cs typeface="Arial"/>
              </a:rPr>
              <a:t> </a:t>
            </a:r>
            <a:r>
              <a:rPr sz="2000" spc="145" dirty="0">
                <a:latin typeface="Arial"/>
                <a:cs typeface="Arial"/>
              </a:rPr>
              <a:t>outdoor</a:t>
            </a:r>
            <a:r>
              <a:rPr sz="2000" spc="-15" dirty="0">
                <a:latin typeface="Arial"/>
                <a:cs typeface="Arial"/>
              </a:rPr>
              <a:t> </a:t>
            </a:r>
            <a:r>
              <a:rPr sz="2000" spc="100" dirty="0">
                <a:latin typeface="Arial"/>
                <a:cs typeface="Arial"/>
              </a:rPr>
              <a:t>play</a:t>
            </a:r>
            <a:r>
              <a:rPr sz="2000" spc="-15" dirty="0">
                <a:solidFill>
                  <a:srgbClr val="0562C1"/>
                </a:solidFill>
                <a:latin typeface="Arial"/>
                <a:cs typeface="Arial"/>
              </a:rPr>
              <a:t> </a:t>
            </a:r>
            <a:r>
              <a:rPr sz="2000" u="sng" spc="100" dirty="0">
                <a:solidFill>
                  <a:srgbClr val="0562C1"/>
                </a:solidFill>
                <a:uFill>
                  <a:solidFill>
                    <a:srgbClr val="0562C1"/>
                  </a:solidFill>
                </a:uFill>
                <a:latin typeface="Arial"/>
                <a:cs typeface="Arial"/>
                <a:hlinkClick r:id="rId3"/>
              </a:rPr>
              <a:t>areas</a:t>
            </a:r>
            <a:endParaRPr sz="2000">
              <a:latin typeface="Arial"/>
              <a:cs typeface="Arial"/>
            </a:endParaRPr>
          </a:p>
          <a:p>
            <a:pPr marL="299085" indent="-287020">
              <a:lnSpc>
                <a:spcPct val="100000"/>
              </a:lnSpc>
              <a:spcBef>
                <a:spcPts val="1200"/>
              </a:spcBef>
              <a:buChar char="•"/>
              <a:tabLst>
                <a:tab pos="299085" algn="l"/>
                <a:tab pos="299720" algn="l"/>
              </a:tabLst>
            </a:pPr>
            <a:r>
              <a:rPr sz="2000" spc="90" dirty="0">
                <a:latin typeface="Arial"/>
                <a:cs typeface="Arial"/>
              </a:rPr>
              <a:t>Sponsors</a:t>
            </a:r>
            <a:r>
              <a:rPr sz="2000" spc="-15" dirty="0">
                <a:latin typeface="Arial"/>
                <a:cs typeface="Arial"/>
              </a:rPr>
              <a:t> </a:t>
            </a:r>
            <a:r>
              <a:rPr sz="2000" spc="110" dirty="0">
                <a:latin typeface="Arial"/>
                <a:cs typeface="Arial"/>
              </a:rPr>
              <a:t>a</a:t>
            </a:r>
            <a:r>
              <a:rPr sz="2000" spc="10" dirty="0">
                <a:latin typeface="Arial"/>
                <a:cs typeface="Arial"/>
              </a:rPr>
              <a:t> </a:t>
            </a:r>
            <a:r>
              <a:rPr sz="2000" spc="110" dirty="0">
                <a:latin typeface="Arial"/>
                <a:cs typeface="Arial"/>
              </a:rPr>
              <a:t>Play-and-Learn</a:t>
            </a:r>
            <a:r>
              <a:rPr sz="2000" spc="-5" dirty="0">
                <a:solidFill>
                  <a:srgbClr val="0562C1"/>
                </a:solidFill>
                <a:latin typeface="Arial"/>
                <a:cs typeface="Arial"/>
              </a:rPr>
              <a:t> </a:t>
            </a:r>
            <a:r>
              <a:rPr sz="2000" u="sng" spc="125" dirty="0">
                <a:solidFill>
                  <a:srgbClr val="0562C1"/>
                </a:solidFill>
                <a:uFill>
                  <a:solidFill>
                    <a:srgbClr val="0562C1"/>
                  </a:solidFill>
                </a:uFill>
                <a:latin typeface="Arial"/>
                <a:cs typeface="Arial"/>
                <a:hlinkClick r:id="rId4"/>
              </a:rPr>
              <a:t>Co-op</a:t>
            </a:r>
            <a:r>
              <a:rPr sz="2000" spc="10" dirty="0">
                <a:solidFill>
                  <a:srgbClr val="0562C1"/>
                </a:solidFill>
                <a:latin typeface="Arial"/>
                <a:cs typeface="Arial"/>
                <a:hlinkClick r:id="rId4"/>
              </a:rPr>
              <a:t> </a:t>
            </a:r>
            <a:r>
              <a:rPr sz="2000" spc="165" dirty="0">
                <a:latin typeface="Arial"/>
                <a:cs typeface="Arial"/>
              </a:rPr>
              <a:t>for</a:t>
            </a:r>
            <a:r>
              <a:rPr sz="2000" spc="5" dirty="0">
                <a:latin typeface="Arial"/>
                <a:cs typeface="Arial"/>
              </a:rPr>
              <a:t> </a:t>
            </a:r>
            <a:r>
              <a:rPr sz="2000" spc="80" dirty="0">
                <a:latin typeface="Arial"/>
                <a:cs typeface="Arial"/>
              </a:rPr>
              <a:t>children</a:t>
            </a:r>
            <a:r>
              <a:rPr sz="2000" spc="5" dirty="0">
                <a:latin typeface="Arial"/>
                <a:cs typeface="Arial"/>
              </a:rPr>
              <a:t> </a:t>
            </a:r>
            <a:r>
              <a:rPr sz="2000" spc="90" dirty="0">
                <a:latin typeface="Arial"/>
                <a:cs typeface="Arial"/>
              </a:rPr>
              <a:t>ages</a:t>
            </a:r>
            <a:r>
              <a:rPr sz="2000" spc="15" dirty="0">
                <a:latin typeface="Arial"/>
                <a:cs typeface="Arial"/>
              </a:rPr>
              <a:t> </a:t>
            </a:r>
            <a:r>
              <a:rPr sz="2000" spc="120" dirty="0">
                <a:latin typeface="Arial"/>
                <a:cs typeface="Arial"/>
              </a:rPr>
              <a:t>24</a:t>
            </a:r>
            <a:r>
              <a:rPr sz="2000" spc="-10" dirty="0">
                <a:latin typeface="Arial"/>
                <a:cs typeface="Arial"/>
              </a:rPr>
              <a:t> </a:t>
            </a:r>
            <a:r>
              <a:rPr sz="2000" spc="140" dirty="0">
                <a:latin typeface="Arial"/>
                <a:cs typeface="Arial"/>
              </a:rPr>
              <a:t>months</a:t>
            </a:r>
            <a:r>
              <a:rPr sz="2000" spc="-15" dirty="0">
                <a:latin typeface="Arial"/>
                <a:cs typeface="Arial"/>
              </a:rPr>
              <a:t> </a:t>
            </a:r>
            <a:r>
              <a:rPr sz="2000" spc="125" dirty="0">
                <a:latin typeface="Arial"/>
                <a:cs typeface="Arial"/>
              </a:rPr>
              <a:t>through</a:t>
            </a:r>
            <a:r>
              <a:rPr sz="2000" dirty="0">
                <a:latin typeface="Arial"/>
                <a:cs typeface="Arial"/>
              </a:rPr>
              <a:t> </a:t>
            </a:r>
            <a:r>
              <a:rPr sz="2000" spc="110" dirty="0">
                <a:latin typeface="Arial"/>
                <a:cs typeface="Arial"/>
              </a:rPr>
              <a:t>5</a:t>
            </a:r>
            <a:r>
              <a:rPr sz="2000" spc="10" dirty="0">
                <a:latin typeface="Arial"/>
                <a:cs typeface="Arial"/>
              </a:rPr>
              <a:t> </a:t>
            </a:r>
            <a:r>
              <a:rPr sz="2000" spc="110" dirty="0">
                <a:latin typeface="Arial"/>
                <a:cs typeface="Arial"/>
              </a:rPr>
              <a:t>years</a:t>
            </a:r>
            <a:endParaRPr sz="2000">
              <a:latin typeface="Arial"/>
              <a:cs typeface="Arial"/>
            </a:endParaRPr>
          </a:p>
          <a:p>
            <a:pPr marL="299085" indent="-287020">
              <a:lnSpc>
                <a:spcPct val="100000"/>
              </a:lnSpc>
              <a:spcBef>
                <a:spcPts val="1200"/>
              </a:spcBef>
              <a:buChar char="•"/>
              <a:tabLst>
                <a:tab pos="299085" algn="l"/>
                <a:tab pos="299720" algn="l"/>
              </a:tabLst>
            </a:pPr>
            <a:r>
              <a:rPr sz="2000" spc="90" dirty="0">
                <a:latin typeface="Arial"/>
                <a:cs typeface="Arial"/>
              </a:rPr>
              <a:t>Discounted</a:t>
            </a:r>
            <a:r>
              <a:rPr sz="2000" spc="-35" dirty="0">
                <a:latin typeface="Arial"/>
                <a:cs typeface="Arial"/>
              </a:rPr>
              <a:t> </a:t>
            </a:r>
            <a:r>
              <a:rPr sz="2000" spc="75" dirty="0">
                <a:latin typeface="Arial"/>
                <a:cs typeface="Arial"/>
              </a:rPr>
              <a:t>children’s</a:t>
            </a:r>
            <a:r>
              <a:rPr sz="2000" dirty="0">
                <a:latin typeface="Arial"/>
                <a:cs typeface="Arial"/>
              </a:rPr>
              <a:t> </a:t>
            </a:r>
            <a:r>
              <a:rPr sz="2000" spc="114" dirty="0">
                <a:latin typeface="Arial"/>
                <a:cs typeface="Arial"/>
              </a:rPr>
              <a:t>enrichment</a:t>
            </a:r>
            <a:r>
              <a:rPr sz="2000" spc="-30" dirty="0">
                <a:solidFill>
                  <a:srgbClr val="0562C1"/>
                </a:solidFill>
                <a:latin typeface="Arial"/>
                <a:cs typeface="Arial"/>
              </a:rPr>
              <a:t> </a:t>
            </a:r>
            <a:r>
              <a:rPr sz="2000" u="sng" spc="75" dirty="0">
                <a:solidFill>
                  <a:srgbClr val="0562C1"/>
                </a:solidFill>
                <a:uFill>
                  <a:solidFill>
                    <a:srgbClr val="0562C1"/>
                  </a:solidFill>
                </a:uFill>
                <a:latin typeface="Arial"/>
                <a:cs typeface="Arial"/>
                <a:hlinkClick r:id="rId5"/>
              </a:rPr>
              <a:t>classes</a:t>
            </a:r>
            <a:endParaRPr sz="2000">
              <a:latin typeface="Arial"/>
              <a:cs typeface="Arial"/>
            </a:endParaRPr>
          </a:p>
          <a:p>
            <a:pPr marL="299085" indent="-287020">
              <a:lnSpc>
                <a:spcPct val="100000"/>
              </a:lnSpc>
              <a:spcBef>
                <a:spcPts val="1200"/>
              </a:spcBef>
              <a:buChar char="•"/>
              <a:tabLst>
                <a:tab pos="299085" algn="l"/>
                <a:tab pos="299720" algn="l"/>
              </a:tabLst>
            </a:pPr>
            <a:r>
              <a:rPr sz="2000" spc="80" dirty="0">
                <a:latin typeface="Arial"/>
                <a:cs typeface="Arial"/>
              </a:rPr>
              <a:t>Weekly</a:t>
            </a:r>
            <a:r>
              <a:rPr sz="2000" spc="-15" dirty="0">
                <a:latin typeface="Arial"/>
                <a:cs typeface="Arial"/>
              </a:rPr>
              <a:t> </a:t>
            </a:r>
            <a:r>
              <a:rPr sz="2000" spc="110" dirty="0">
                <a:latin typeface="Arial"/>
                <a:cs typeface="Arial"/>
              </a:rPr>
              <a:t>playgroups</a:t>
            </a:r>
            <a:r>
              <a:rPr sz="2000" spc="-5" dirty="0">
                <a:latin typeface="Arial"/>
                <a:cs typeface="Arial"/>
              </a:rPr>
              <a:t> </a:t>
            </a:r>
            <a:r>
              <a:rPr sz="2000" spc="165" dirty="0">
                <a:latin typeface="Arial"/>
                <a:cs typeface="Arial"/>
              </a:rPr>
              <a:t>for</a:t>
            </a:r>
            <a:r>
              <a:rPr sz="2000" spc="-15" dirty="0">
                <a:latin typeface="Arial"/>
                <a:cs typeface="Arial"/>
              </a:rPr>
              <a:t> </a:t>
            </a:r>
            <a:r>
              <a:rPr sz="2000" spc="114" dirty="0">
                <a:latin typeface="Arial"/>
                <a:cs typeface="Arial"/>
              </a:rPr>
              <a:t>toddlers</a:t>
            </a:r>
            <a:endParaRPr sz="2000">
              <a:latin typeface="Arial"/>
              <a:cs typeface="Arial"/>
            </a:endParaRPr>
          </a:p>
          <a:p>
            <a:pPr marL="299085" indent="-287020">
              <a:lnSpc>
                <a:spcPct val="100000"/>
              </a:lnSpc>
              <a:spcBef>
                <a:spcPts val="1200"/>
              </a:spcBef>
              <a:buChar char="•"/>
              <a:tabLst>
                <a:tab pos="299085" algn="l"/>
                <a:tab pos="299720" algn="l"/>
              </a:tabLst>
            </a:pPr>
            <a:r>
              <a:rPr sz="2000" spc="25" dirty="0">
                <a:latin typeface="Arial"/>
                <a:cs typeface="Arial"/>
              </a:rPr>
              <a:t>Field</a:t>
            </a:r>
            <a:r>
              <a:rPr sz="2000" dirty="0">
                <a:latin typeface="Arial"/>
                <a:cs typeface="Arial"/>
              </a:rPr>
              <a:t> </a:t>
            </a:r>
            <a:r>
              <a:rPr sz="2000" spc="120" dirty="0">
                <a:latin typeface="Arial"/>
                <a:cs typeface="Arial"/>
              </a:rPr>
              <a:t>trips</a:t>
            </a:r>
            <a:r>
              <a:rPr sz="2000" spc="-20" dirty="0">
                <a:latin typeface="Arial"/>
                <a:cs typeface="Arial"/>
              </a:rPr>
              <a:t> </a:t>
            </a:r>
            <a:r>
              <a:rPr sz="2000" spc="110" dirty="0">
                <a:latin typeface="Arial"/>
                <a:cs typeface="Arial"/>
              </a:rPr>
              <a:t>and</a:t>
            </a:r>
            <a:r>
              <a:rPr sz="2000" spc="-5" dirty="0">
                <a:latin typeface="Arial"/>
                <a:cs typeface="Arial"/>
              </a:rPr>
              <a:t> </a:t>
            </a:r>
            <a:r>
              <a:rPr sz="2000" spc="110" dirty="0">
                <a:latin typeface="Arial"/>
                <a:cs typeface="Arial"/>
              </a:rPr>
              <a:t>parties</a:t>
            </a:r>
            <a:endParaRPr sz="2000">
              <a:latin typeface="Arial"/>
              <a:cs typeface="Arial"/>
            </a:endParaRPr>
          </a:p>
        </p:txBody>
      </p:sp>
      <p:pic>
        <p:nvPicPr>
          <p:cNvPr id="4" name="object 4"/>
          <p:cNvPicPr/>
          <p:nvPr/>
        </p:nvPicPr>
        <p:blipFill>
          <a:blip r:embed="rId6" cstate="print"/>
          <a:stretch>
            <a:fillRect/>
          </a:stretch>
        </p:blipFill>
        <p:spPr>
          <a:xfrm>
            <a:off x="9982200" y="6269735"/>
            <a:ext cx="2066543" cy="423671"/>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75006" y="257464"/>
            <a:ext cx="6240145" cy="452120"/>
          </a:xfrm>
          <a:prstGeom prst="rect">
            <a:avLst/>
          </a:prstGeom>
        </p:spPr>
        <p:txBody>
          <a:bodyPr vert="horz" wrap="square" lIns="0" tIns="12065" rIns="0" bIns="0" rtlCol="0">
            <a:spAutoFit/>
          </a:bodyPr>
          <a:lstStyle/>
          <a:p>
            <a:pPr marL="12700">
              <a:lnSpc>
                <a:spcPct val="100000"/>
              </a:lnSpc>
              <a:spcBef>
                <a:spcPts val="95"/>
              </a:spcBef>
            </a:pPr>
            <a:r>
              <a:rPr spc="-5" dirty="0"/>
              <a:t>Have</a:t>
            </a:r>
            <a:r>
              <a:rPr spc="10" dirty="0"/>
              <a:t> </a:t>
            </a:r>
            <a:r>
              <a:rPr spc="-45" dirty="0"/>
              <a:t>burgeoning</a:t>
            </a:r>
            <a:r>
              <a:rPr spc="50" dirty="0"/>
              <a:t> </a:t>
            </a:r>
            <a:r>
              <a:rPr spc="-35" dirty="0"/>
              <a:t>young</a:t>
            </a:r>
            <a:r>
              <a:rPr spc="15" dirty="0"/>
              <a:t> </a:t>
            </a:r>
            <a:r>
              <a:rPr spc="10" dirty="0"/>
              <a:t>scientists?</a:t>
            </a:r>
          </a:p>
        </p:txBody>
      </p:sp>
      <p:sp>
        <p:nvSpPr>
          <p:cNvPr id="3" name="object 3"/>
          <p:cNvSpPr txBox="1"/>
          <p:nvPr/>
        </p:nvSpPr>
        <p:spPr>
          <a:xfrm>
            <a:off x="1109412" y="1073843"/>
            <a:ext cx="9804400" cy="4852035"/>
          </a:xfrm>
          <a:prstGeom prst="rect">
            <a:avLst/>
          </a:prstGeom>
        </p:spPr>
        <p:txBody>
          <a:bodyPr vert="horz" wrap="square" lIns="0" tIns="12700" rIns="0" bIns="0" rtlCol="0">
            <a:spAutoFit/>
          </a:bodyPr>
          <a:lstStyle/>
          <a:p>
            <a:pPr marL="180975">
              <a:lnSpc>
                <a:spcPct val="100000"/>
              </a:lnSpc>
              <a:spcBef>
                <a:spcPts val="100"/>
              </a:spcBef>
            </a:pPr>
            <a:r>
              <a:rPr sz="2400" b="1" spc="-10" dirty="0">
                <a:solidFill>
                  <a:srgbClr val="CF451F"/>
                </a:solidFill>
                <a:latin typeface="Tahoma"/>
                <a:cs typeface="Tahoma"/>
              </a:rPr>
              <a:t>Back-up/Emergency</a:t>
            </a:r>
            <a:r>
              <a:rPr sz="2400" b="1" spc="25" dirty="0">
                <a:solidFill>
                  <a:srgbClr val="CF451F"/>
                </a:solidFill>
                <a:latin typeface="Tahoma"/>
                <a:cs typeface="Tahoma"/>
              </a:rPr>
              <a:t> </a:t>
            </a:r>
            <a:r>
              <a:rPr sz="2400" b="1" spc="-25" dirty="0">
                <a:solidFill>
                  <a:srgbClr val="CF451F"/>
                </a:solidFill>
                <a:latin typeface="Tahoma"/>
                <a:cs typeface="Tahoma"/>
              </a:rPr>
              <a:t>Child,</a:t>
            </a:r>
            <a:r>
              <a:rPr sz="2400" b="1" spc="25" dirty="0">
                <a:solidFill>
                  <a:srgbClr val="CF451F"/>
                </a:solidFill>
                <a:latin typeface="Tahoma"/>
                <a:cs typeface="Tahoma"/>
              </a:rPr>
              <a:t> </a:t>
            </a:r>
            <a:r>
              <a:rPr sz="2400" b="1" spc="5" dirty="0">
                <a:solidFill>
                  <a:srgbClr val="CF451F"/>
                </a:solidFill>
                <a:latin typeface="Tahoma"/>
                <a:cs typeface="Tahoma"/>
              </a:rPr>
              <a:t>Adult</a:t>
            </a:r>
            <a:r>
              <a:rPr sz="2400" b="1" spc="20" dirty="0">
                <a:solidFill>
                  <a:srgbClr val="CF451F"/>
                </a:solidFill>
                <a:latin typeface="Tahoma"/>
                <a:cs typeface="Tahoma"/>
              </a:rPr>
              <a:t> </a:t>
            </a:r>
            <a:r>
              <a:rPr sz="2400" b="1" spc="30" dirty="0">
                <a:solidFill>
                  <a:srgbClr val="CF451F"/>
                </a:solidFill>
                <a:latin typeface="Tahoma"/>
                <a:cs typeface="Tahoma"/>
              </a:rPr>
              <a:t>&amp;</a:t>
            </a:r>
            <a:r>
              <a:rPr sz="2400" b="1" spc="15" dirty="0">
                <a:solidFill>
                  <a:srgbClr val="CF451F"/>
                </a:solidFill>
                <a:latin typeface="Tahoma"/>
                <a:cs typeface="Tahoma"/>
              </a:rPr>
              <a:t> </a:t>
            </a:r>
            <a:r>
              <a:rPr sz="2400" b="1" spc="-20" dirty="0">
                <a:solidFill>
                  <a:srgbClr val="CF451F"/>
                </a:solidFill>
                <a:latin typeface="Tahoma"/>
                <a:cs typeface="Tahoma"/>
              </a:rPr>
              <a:t>Elder</a:t>
            </a:r>
            <a:r>
              <a:rPr sz="2400" b="1" spc="10" dirty="0">
                <a:solidFill>
                  <a:srgbClr val="CF451F"/>
                </a:solidFill>
                <a:latin typeface="Tahoma"/>
                <a:cs typeface="Tahoma"/>
              </a:rPr>
              <a:t> </a:t>
            </a:r>
            <a:r>
              <a:rPr sz="2400" b="1" spc="55" dirty="0">
                <a:solidFill>
                  <a:srgbClr val="CF451F"/>
                </a:solidFill>
                <a:latin typeface="Tahoma"/>
                <a:cs typeface="Tahoma"/>
              </a:rPr>
              <a:t>care</a:t>
            </a:r>
            <a:r>
              <a:rPr sz="2400" b="1" spc="30" dirty="0">
                <a:solidFill>
                  <a:srgbClr val="CF451F"/>
                </a:solidFill>
                <a:latin typeface="Tahoma"/>
                <a:cs typeface="Tahoma"/>
              </a:rPr>
              <a:t> </a:t>
            </a:r>
            <a:r>
              <a:rPr sz="2400" b="1" spc="-60" dirty="0">
                <a:solidFill>
                  <a:srgbClr val="CF451F"/>
                </a:solidFill>
                <a:latin typeface="Tahoma"/>
                <a:cs typeface="Tahoma"/>
              </a:rPr>
              <a:t>(Bright</a:t>
            </a:r>
            <a:r>
              <a:rPr sz="2400" b="1" dirty="0">
                <a:solidFill>
                  <a:srgbClr val="CF451F"/>
                </a:solidFill>
                <a:latin typeface="Tahoma"/>
                <a:cs typeface="Tahoma"/>
              </a:rPr>
              <a:t> </a:t>
            </a:r>
            <a:r>
              <a:rPr sz="2400" b="1" spc="-40" dirty="0">
                <a:solidFill>
                  <a:srgbClr val="CF451F"/>
                </a:solidFill>
                <a:latin typeface="Tahoma"/>
                <a:cs typeface="Tahoma"/>
              </a:rPr>
              <a:t>Horizons)</a:t>
            </a:r>
            <a:endParaRPr sz="2400" dirty="0">
              <a:latin typeface="Tahoma"/>
              <a:cs typeface="Tahoma"/>
            </a:endParaRPr>
          </a:p>
          <a:p>
            <a:pPr marL="22860" algn="ctr">
              <a:lnSpc>
                <a:spcPct val="100000"/>
              </a:lnSpc>
              <a:spcBef>
                <a:spcPts val="2720"/>
              </a:spcBef>
            </a:pPr>
            <a:r>
              <a:rPr sz="2000" b="1" spc="20" dirty="0">
                <a:latin typeface="Tahoma"/>
                <a:cs typeface="Tahoma"/>
              </a:rPr>
              <a:t>B</a:t>
            </a:r>
            <a:r>
              <a:rPr sz="2000" b="1" spc="30" dirty="0">
                <a:latin typeface="Tahoma"/>
                <a:cs typeface="Tahoma"/>
              </a:rPr>
              <a:t>ack</a:t>
            </a:r>
            <a:r>
              <a:rPr sz="2000" b="1" spc="95" dirty="0">
                <a:latin typeface="Tahoma"/>
                <a:cs typeface="Tahoma"/>
              </a:rPr>
              <a:t>-</a:t>
            </a:r>
            <a:r>
              <a:rPr sz="2000" b="1" spc="-75" dirty="0">
                <a:latin typeface="Tahoma"/>
                <a:cs typeface="Tahoma"/>
              </a:rPr>
              <a:t>u</a:t>
            </a:r>
            <a:r>
              <a:rPr sz="2000" b="1" spc="30" dirty="0">
                <a:latin typeface="Tahoma"/>
                <a:cs typeface="Tahoma"/>
              </a:rPr>
              <a:t>p</a:t>
            </a:r>
            <a:r>
              <a:rPr sz="2000" b="1" spc="-20" dirty="0">
                <a:latin typeface="Tahoma"/>
                <a:cs typeface="Tahoma"/>
              </a:rPr>
              <a:t> </a:t>
            </a:r>
            <a:r>
              <a:rPr sz="2000" b="1" spc="105" dirty="0">
                <a:latin typeface="Tahoma"/>
                <a:cs typeface="Tahoma"/>
              </a:rPr>
              <a:t>c</a:t>
            </a:r>
            <a:r>
              <a:rPr sz="2000" b="1" spc="-75" dirty="0">
                <a:latin typeface="Tahoma"/>
                <a:cs typeface="Tahoma"/>
              </a:rPr>
              <a:t>h</a:t>
            </a:r>
            <a:r>
              <a:rPr sz="2000" b="1" spc="-105" dirty="0">
                <a:latin typeface="Tahoma"/>
                <a:cs typeface="Tahoma"/>
              </a:rPr>
              <a:t>il</a:t>
            </a:r>
            <a:r>
              <a:rPr sz="2000" b="1" spc="80" dirty="0">
                <a:latin typeface="Tahoma"/>
                <a:cs typeface="Tahoma"/>
              </a:rPr>
              <a:t>d</a:t>
            </a:r>
            <a:r>
              <a:rPr sz="2000" b="1" spc="60" dirty="0">
                <a:latin typeface="Tahoma"/>
                <a:cs typeface="Tahoma"/>
              </a:rPr>
              <a:t>c</a:t>
            </a:r>
            <a:r>
              <a:rPr sz="2000" b="1" spc="55" dirty="0">
                <a:latin typeface="Tahoma"/>
                <a:cs typeface="Tahoma"/>
              </a:rPr>
              <a:t>a</a:t>
            </a:r>
            <a:r>
              <a:rPr sz="2000" b="1" spc="35" dirty="0">
                <a:latin typeface="Tahoma"/>
                <a:cs typeface="Tahoma"/>
              </a:rPr>
              <a:t>r</a:t>
            </a:r>
            <a:r>
              <a:rPr sz="2000" b="1" dirty="0">
                <a:latin typeface="Tahoma"/>
                <a:cs typeface="Tahoma"/>
              </a:rPr>
              <a:t>e</a:t>
            </a:r>
            <a:r>
              <a:rPr sz="2000" b="1" spc="-15" dirty="0">
                <a:latin typeface="Tahoma"/>
                <a:cs typeface="Tahoma"/>
              </a:rPr>
              <a:t> </a:t>
            </a:r>
            <a:r>
              <a:rPr sz="2000" b="1" spc="-105" dirty="0">
                <a:latin typeface="Tahoma"/>
                <a:cs typeface="Tahoma"/>
              </a:rPr>
              <a:t>i</a:t>
            </a:r>
            <a:r>
              <a:rPr sz="2000" b="1" spc="80" dirty="0">
                <a:latin typeface="Tahoma"/>
                <a:cs typeface="Tahoma"/>
              </a:rPr>
              <a:t>s</a:t>
            </a:r>
            <a:r>
              <a:rPr sz="2000" b="1" dirty="0">
                <a:latin typeface="Tahoma"/>
                <a:cs typeface="Tahoma"/>
              </a:rPr>
              <a:t> </a:t>
            </a:r>
            <a:r>
              <a:rPr sz="2000" b="1" spc="60" dirty="0">
                <a:latin typeface="Tahoma"/>
                <a:cs typeface="Tahoma"/>
              </a:rPr>
              <a:t>a</a:t>
            </a:r>
            <a:r>
              <a:rPr sz="2000" b="1" spc="50" dirty="0">
                <a:latin typeface="Tahoma"/>
                <a:cs typeface="Tahoma"/>
              </a:rPr>
              <a:t>v</a:t>
            </a:r>
            <a:r>
              <a:rPr sz="2000" b="1" spc="-20" dirty="0">
                <a:latin typeface="Tahoma"/>
                <a:cs typeface="Tahoma"/>
              </a:rPr>
              <a:t>a</a:t>
            </a:r>
            <a:r>
              <a:rPr sz="2000" b="1" spc="-15" dirty="0">
                <a:latin typeface="Tahoma"/>
                <a:cs typeface="Tahoma"/>
              </a:rPr>
              <a:t>i</a:t>
            </a:r>
            <a:r>
              <a:rPr sz="2000" b="1" spc="-105" dirty="0">
                <a:latin typeface="Tahoma"/>
                <a:cs typeface="Tahoma"/>
              </a:rPr>
              <a:t>l</a:t>
            </a:r>
            <a:r>
              <a:rPr sz="2000" b="1" spc="50" dirty="0">
                <a:latin typeface="Tahoma"/>
                <a:cs typeface="Tahoma"/>
              </a:rPr>
              <a:t>a</a:t>
            </a:r>
            <a:r>
              <a:rPr sz="2000" b="1" spc="35" dirty="0">
                <a:latin typeface="Tahoma"/>
                <a:cs typeface="Tahoma"/>
              </a:rPr>
              <a:t>b</a:t>
            </a:r>
            <a:r>
              <a:rPr sz="2000" b="1" spc="-105" dirty="0">
                <a:latin typeface="Tahoma"/>
                <a:cs typeface="Tahoma"/>
              </a:rPr>
              <a:t>l</a:t>
            </a:r>
            <a:r>
              <a:rPr sz="2000" b="1" dirty="0">
                <a:latin typeface="Tahoma"/>
                <a:cs typeface="Tahoma"/>
              </a:rPr>
              <a:t>e</a:t>
            </a:r>
            <a:r>
              <a:rPr sz="2000" b="1" spc="-25" dirty="0">
                <a:latin typeface="Tahoma"/>
                <a:cs typeface="Tahoma"/>
              </a:rPr>
              <a:t> </a:t>
            </a:r>
            <a:r>
              <a:rPr sz="2000" b="1" spc="70" dirty="0">
                <a:latin typeface="Tahoma"/>
                <a:cs typeface="Tahoma"/>
              </a:rPr>
              <a:t>f</a:t>
            </a:r>
            <a:r>
              <a:rPr sz="2000" b="1" spc="25" dirty="0">
                <a:latin typeface="Tahoma"/>
                <a:cs typeface="Tahoma"/>
              </a:rPr>
              <a:t>o</a:t>
            </a:r>
            <a:r>
              <a:rPr sz="2000" b="1" spc="15" dirty="0">
                <a:latin typeface="Tahoma"/>
                <a:cs typeface="Tahoma"/>
              </a:rPr>
              <a:t>r</a:t>
            </a:r>
            <a:r>
              <a:rPr sz="2000" b="1" spc="10" dirty="0">
                <a:latin typeface="Tahoma"/>
                <a:cs typeface="Tahoma"/>
              </a:rPr>
              <a:t> </a:t>
            </a:r>
            <a:r>
              <a:rPr sz="2000" b="1" spc="-75" dirty="0">
                <a:latin typeface="Tahoma"/>
                <a:cs typeface="Tahoma"/>
              </a:rPr>
              <a:t>u</a:t>
            </a:r>
            <a:r>
              <a:rPr sz="2000" b="1" spc="30" dirty="0">
                <a:latin typeface="Tahoma"/>
                <a:cs typeface="Tahoma"/>
              </a:rPr>
              <a:t>p</a:t>
            </a:r>
            <a:r>
              <a:rPr sz="2000" b="1" spc="5" dirty="0">
                <a:latin typeface="Tahoma"/>
                <a:cs typeface="Tahoma"/>
              </a:rPr>
              <a:t> </a:t>
            </a:r>
            <a:r>
              <a:rPr sz="2000" b="1" spc="25" dirty="0">
                <a:latin typeface="Tahoma"/>
                <a:cs typeface="Tahoma"/>
              </a:rPr>
              <a:t>t</a:t>
            </a:r>
            <a:r>
              <a:rPr sz="2000" b="1" spc="20" dirty="0">
                <a:latin typeface="Tahoma"/>
                <a:cs typeface="Tahoma"/>
              </a:rPr>
              <a:t>o</a:t>
            </a:r>
            <a:r>
              <a:rPr sz="2000" b="1" spc="5" dirty="0">
                <a:latin typeface="Tahoma"/>
                <a:cs typeface="Tahoma"/>
              </a:rPr>
              <a:t> </a:t>
            </a:r>
            <a:r>
              <a:rPr sz="2000" b="1" spc="-509" dirty="0">
                <a:latin typeface="Tahoma"/>
                <a:cs typeface="Tahoma"/>
              </a:rPr>
              <a:t>1</a:t>
            </a:r>
            <a:r>
              <a:rPr lang="en-US" sz="2000" b="1" spc="-509" dirty="0">
                <a:latin typeface="Tahoma"/>
                <a:cs typeface="Tahoma"/>
              </a:rPr>
              <a:t>    </a:t>
            </a:r>
            <a:r>
              <a:rPr sz="2000" b="1" spc="65" dirty="0">
                <a:latin typeface="Tahoma"/>
                <a:cs typeface="Tahoma"/>
              </a:rPr>
              <a:t>0</a:t>
            </a:r>
            <a:r>
              <a:rPr sz="2000" b="1" dirty="0">
                <a:latin typeface="Tahoma"/>
                <a:cs typeface="Tahoma"/>
              </a:rPr>
              <a:t> </a:t>
            </a:r>
            <a:r>
              <a:rPr sz="2000" b="1" spc="50" dirty="0">
                <a:latin typeface="Tahoma"/>
                <a:cs typeface="Tahoma"/>
              </a:rPr>
              <a:t>da</a:t>
            </a:r>
            <a:r>
              <a:rPr sz="2000" b="1" spc="40" dirty="0">
                <a:latin typeface="Tahoma"/>
                <a:cs typeface="Tahoma"/>
              </a:rPr>
              <a:t>y</a:t>
            </a:r>
            <a:r>
              <a:rPr sz="2000" b="1" spc="80" dirty="0">
                <a:latin typeface="Tahoma"/>
                <a:cs typeface="Tahoma"/>
              </a:rPr>
              <a:t>s</a:t>
            </a:r>
            <a:r>
              <a:rPr sz="2000" b="1" spc="-355" dirty="0">
                <a:latin typeface="Tahoma"/>
                <a:cs typeface="Tahoma"/>
              </a:rPr>
              <a:t>/</a:t>
            </a:r>
            <a:r>
              <a:rPr sz="2000" b="1" spc="35" dirty="0">
                <a:latin typeface="Tahoma"/>
                <a:cs typeface="Tahoma"/>
              </a:rPr>
              <a:t>y</a:t>
            </a:r>
            <a:r>
              <a:rPr sz="2000" b="1" spc="-5" dirty="0">
                <a:latin typeface="Tahoma"/>
                <a:cs typeface="Tahoma"/>
              </a:rPr>
              <a:t>e</a:t>
            </a:r>
            <a:r>
              <a:rPr sz="2000" b="1" spc="45" dirty="0">
                <a:latin typeface="Tahoma"/>
                <a:cs typeface="Tahoma"/>
              </a:rPr>
              <a:t>ar</a:t>
            </a:r>
            <a:endParaRPr sz="2000" dirty="0">
              <a:latin typeface="Tahoma"/>
              <a:cs typeface="Tahoma"/>
            </a:endParaRPr>
          </a:p>
          <a:p>
            <a:pPr marL="299085" indent="-287020">
              <a:lnSpc>
                <a:spcPct val="100000"/>
              </a:lnSpc>
              <a:spcBef>
                <a:spcPts val="2400"/>
              </a:spcBef>
              <a:buChar char="•"/>
              <a:tabLst>
                <a:tab pos="299085" algn="l"/>
                <a:tab pos="299720" algn="l"/>
              </a:tabLst>
            </a:pPr>
            <a:r>
              <a:rPr sz="2000" spc="100" dirty="0">
                <a:latin typeface="Arial"/>
                <a:cs typeface="Arial"/>
              </a:rPr>
              <a:t>Drop</a:t>
            </a:r>
            <a:r>
              <a:rPr sz="2000" spc="10" dirty="0">
                <a:latin typeface="Arial"/>
                <a:cs typeface="Arial"/>
              </a:rPr>
              <a:t> </a:t>
            </a:r>
            <a:r>
              <a:rPr sz="2000" spc="65" dirty="0">
                <a:latin typeface="Arial"/>
                <a:cs typeface="Arial"/>
              </a:rPr>
              <a:t>child</a:t>
            </a:r>
            <a:r>
              <a:rPr sz="2000" spc="10" dirty="0">
                <a:latin typeface="Arial"/>
                <a:cs typeface="Arial"/>
              </a:rPr>
              <a:t> </a:t>
            </a:r>
            <a:r>
              <a:rPr sz="2000" spc="185" dirty="0">
                <a:latin typeface="Arial"/>
                <a:cs typeface="Arial"/>
              </a:rPr>
              <a:t>off</a:t>
            </a:r>
            <a:r>
              <a:rPr sz="2000" spc="15" dirty="0">
                <a:latin typeface="Arial"/>
                <a:cs typeface="Arial"/>
              </a:rPr>
              <a:t> </a:t>
            </a:r>
            <a:r>
              <a:rPr sz="2000" spc="175" dirty="0">
                <a:latin typeface="Arial"/>
                <a:cs typeface="Arial"/>
              </a:rPr>
              <a:t>at</a:t>
            </a:r>
            <a:r>
              <a:rPr sz="2000" spc="-5" dirty="0">
                <a:latin typeface="Arial"/>
                <a:cs typeface="Arial"/>
              </a:rPr>
              <a:t> </a:t>
            </a:r>
            <a:r>
              <a:rPr sz="2000" spc="110" dirty="0">
                <a:latin typeface="Arial"/>
                <a:cs typeface="Arial"/>
              </a:rPr>
              <a:t>a</a:t>
            </a:r>
            <a:r>
              <a:rPr sz="2000" spc="10" dirty="0">
                <a:latin typeface="Arial"/>
                <a:cs typeface="Arial"/>
              </a:rPr>
              <a:t> </a:t>
            </a:r>
            <a:r>
              <a:rPr sz="2000" spc="114" dirty="0">
                <a:latin typeface="Arial"/>
                <a:cs typeface="Arial"/>
              </a:rPr>
              <a:t>nearby</a:t>
            </a:r>
            <a:r>
              <a:rPr sz="2000" spc="-5" dirty="0">
                <a:latin typeface="Arial"/>
                <a:cs typeface="Arial"/>
              </a:rPr>
              <a:t> </a:t>
            </a:r>
            <a:r>
              <a:rPr sz="2000" spc="65" dirty="0">
                <a:latin typeface="Arial"/>
                <a:cs typeface="Arial"/>
              </a:rPr>
              <a:t>child</a:t>
            </a:r>
            <a:r>
              <a:rPr sz="2000" spc="20" dirty="0">
                <a:latin typeface="Arial"/>
                <a:cs typeface="Arial"/>
              </a:rPr>
              <a:t> </a:t>
            </a:r>
            <a:r>
              <a:rPr sz="2000" spc="114" dirty="0">
                <a:latin typeface="Arial"/>
                <a:cs typeface="Arial"/>
              </a:rPr>
              <a:t>care</a:t>
            </a:r>
            <a:r>
              <a:rPr sz="2000" spc="-5" dirty="0">
                <a:latin typeface="Arial"/>
                <a:cs typeface="Arial"/>
              </a:rPr>
              <a:t> </a:t>
            </a:r>
            <a:r>
              <a:rPr sz="2000" spc="125" dirty="0">
                <a:latin typeface="Arial"/>
                <a:cs typeface="Arial"/>
              </a:rPr>
              <a:t>center</a:t>
            </a:r>
            <a:r>
              <a:rPr sz="2000" spc="-15" dirty="0">
                <a:latin typeface="Arial"/>
                <a:cs typeface="Arial"/>
              </a:rPr>
              <a:t> </a:t>
            </a:r>
            <a:r>
              <a:rPr sz="2000" spc="40" dirty="0">
                <a:latin typeface="Arial"/>
                <a:cs typeface="Arial"/>
              </a:rPr>
              <a:t>($15/child</a:t>
            </a:r>
            <a:r>
              <a:rPr sz="2000" spc="20" dirty="0">
                <a:latin typeface="Arial"/>
                <a:cs typeface="Arial"/>
              </a:rPr>
              <a:t> </a:t>
            </a:r>
            <a:r>
              <a:rPr sz="2000" spc="140" dirty="0">
                <a:latin typeface="Arial"/>
                <a:cs typeface="Arial"/>
              </a:rPr>
              <a:t>or</a:t>
            </a:r>
            <a:r>
              <a:rPr sz="2000" spc="5" dirty="0">
                <a:latin typeface="Arial"/>
                <a:cs typeface="Arial"/>
              </a:rPr>
              <a:t> </a:t>
            </a:r>
            <a:r>
              <a:rPr sz="2000" spc="125" dirty="0">
                <a:latin typeface="Arial"/>
                <a:cs typeface="Arial"/>
              </a:rPr>
              <a:t>$25/family</a:t>
            </a:r>
            <a:r>
              <a:rPr sz="2000" spc="5" dirty="0">
                <a:latin typeface="Arial"/>
                <a:cs typeface="Arial"/>
              </a:rPr>
              <a:t> </a:t>
            </a:r>
            <a:r>
              <a:rPr sz="2000" spc="120" dirty="0">
                <a:latin typeface="Arial"/>
                <a:cs typeface="Arial"/>
              </a:rPr>
              <a:t>per</a:t>
            </a:r>
            <a:r>
              <a:rPr sz="2000" spc="-5" dirty="0">
                <a:latin typeface="Arial"/>
                <a:cs typeface="Arial"/>
              </a:rPr>
              <a:t> </a:t>
            </a:r>
            <a:r>
              <a:rPr sz="2000" spc="100" dirty="0">
                <a:latin typeface="Arial"/>
                <a:cs typeface="Arial"/>
              </a:rPr>
              <a:t>day)</a:t>
            </a:r>
            <a:endParaRPr sz="2000" dirty="0">
              <a:latin typeface="Arial"/>
              <a:cs typeface="Arial"/>
            </a:endParaRPr>
          </a:p>
          <a:p>
            <a:pPr marL="299085" indent="-287020">
              <a:lnSpc>
                <a:spcPct val="100000"/>
              </a:lnSpc>
              <a:spcBef>
                <a:spcPts val="2400"/>
              </a:spcBef>
              <a:buChar char="•"/>
              <a:tabLst>
                <a:tab pos="299085" algn="l"/>
                <a:tab pos="299720" algn="l"/>
              </a:tabLst>
            </a:pPr>
            <a:r>
              <a:rPr sz="2000" spc="70" dirty="0">
                <a:latin typeface="Arial"/>
                <a:cs typeface="Arial"/>
              </a:rPr>
              <a:t>Have</a:t>
            </a:r>
            <a:r>
              <a:rPr sz="2000" spc="-10" dirty="0">
                <a:latin typeface="Arial"/>
                <a:cs typeface="Arial"/>
              </a:rPr>
              <a:t> </a:t>
            </a:r>
            <a:r>
              <a:rPr sz="2000" spc="110" dirty="0">
                <a:latin typeface="Arial"/>
                <a:cs typeface="Arial"/>
              </a:rPr>
              <a:t>someone</a:t>
            </a:r>
            <a:r>
              <a:rPr sz="2000" spc="-5" dirty="0">
                <a:latin typeface="Arial"/>
                <a:cs typeface="Arial"/>
              </a:rPr>
              <a:t> </a:t>
            </a:r>
            <a:r>
              <a:rPr sz="2000" spc="140" dirty="0">
                <a:latin typeface="Arial"/>
                <a:cs typeface="Arial"/>
              </a:rPr>
              <a:t>come</a:t>
            </a:r>
            <a:r>
              <a:rPr sz="2000" dirty="0">
                <a:latin typeface="Arial"/>
                <a:cs typeface="Arial"/>
              </a:rPr>
              <a:t> </a:t>
            </a:r>
            <a:r>
              <a:rPr sz="2000" spc="180" dirty="0">
                <a:latin typeface="Arial"/>
                <a:cs typeface="Arial"/>
              </a:rPr>
              <a:t>to</a:t>
            </a:r>
            <a:r>
              <a:rPr sz="2000" spc="10" dirty="0">
                <a:latin typeface="Arial"/>
                <a:cs typeface="Arial"/>
              </a:rPr>
              <a:t> </a:t>
            </a:r>
            <a:r>
              <a:rPr sz="2000" spc="130" dirty="0">
                <a:latin typeface="Arial"/>
                <a:cs typeface="Arial"/>
              </a:rPr>
              <a:t>your</a:t>
            </a:r>
            <a:r>
              <a:rPr sz="2000" spc="-10" dirty="0">
                <a:latin typeface="Arial"/>
                <a:cs typeface="Arial"/>
              </a:rPr>
              <a:t> </a:t>
            </a:r>
            <a:r>
              <a:rPr sz="2000" spc="85" dirty="0">
                <a:latin typeface="Arial"/>
                <a:cs typeface="Arial"/>
              </a:rPr>
              <a:t>residence</a:t>
            </a:r>
            <a:r>
              <a:rPr sz="2000" spc="-15" dirty="0">
                <a:latin typeface="Arial"/>
                <a:cs typeface="Arial"/>
              </a:rPr>
              <a:t> </a:t>
            </a:r>
            <a:r>
              <a:rPr sz="2000" spc="125" dirty="0">
                <a:latin typeface="Arial"/>
                <a:cs typeface="Arial"/>
              </a:rPr>
              <a:t>(for</a:t>
            </a:r>
            <a:r>
              <a:rPr sz="2000" spc="5" dirty="0">
                <a:latin typeface="Arial"/>
                <a:cs typeface="Arial"/>
              </a:rPr>
              <a:t> </a:t>
            </a:r>
            <a:r>
              <a:rPr sz="2000" spc="45" dirty="0">
                <a:latin typeface="Arial"/>
                <a:cs typeface="Arial"/>
              </a:rPr>
              <a:t>child,</a:t>
            </a:r>
            <a:r>
              <a:rPr sz="2000" spc="15" dirty="0">
                <a:latin typeface="Arial"/>
                <a:cs typeface="Arial"/>
              </a:rPr>
              <a:t> </a:t>
            </a:r>
            <a:r>
              <a:rPr sz="2000" spc="80" dirty="0">
                <a:latin typeface="Arial"/>
                <a:cs typeface="Arial"/>
              </a:rPr>
              <a:t>adult,</a:t>
            </a:r>
            <a:r>
              <a:rPr sz="2000" spc="5" dirty="0">
                <a:latin typeface="Arial"/>
                <a:cs typeface="Arial"/>
              </a:rPr>
              <a:t> </a:t>
            </a:r>
            <a:r>
              <a:rPr sz="2000" spc="140" dirty="0">
                <a:latin typeface="Arial"/>
                <a:cs typeface="Arial"/>
              </a:rPr>
              <a:t>or</a:t>
            </a:r>
            <a:r>
              <a:rPr sz="2000" dirty="0">
                <a:latin typeface="Arial"/>
                <a:cs typeface="Arial"/>
              </a:rPr>
              <a:t> </a:t>
            </a:r>
            <a:r>
              <a:rPr sz="2000" spc="70" dirty="0">
                <a:latin typeface="Arial"/>
                <a:cs typeface="Arial"/>
              </a:rPr>
              <a:t>elder)</a:t>
            </a:r>
            <a:r>
              <a:rPr sz="2000" spc="5" dirty="0">
                <a:latin typeface="Arial"/>
                <a:cs typeface="Arial"/>
              </a:rPr>
              <a:t> </a:t>
            </a:r>
            <a:r>
              <a:rPr sz="2000" spc="114" dirty="0">
                <a:latin typeface="Arial"/>
                <a:cs typeface="Arial"/>
              </a:rPr>
              <a:t>($6/hr)</a:t>
            </a:r>
            <a:endParaRPr sz="2000" dirty="0">
              <a:latin typeface="Arial"/>
              <a:cs typeface="Arial"/>
            </a:endParaRPr>
          </a:p>
          <a:p>
            <a:pPr marL="299085" indent="-287020">
              <a:lnSpc>
                <a:spcPct val="100000"/>
              </a:lnSpc>
              <a:spcBef>
                <a:spcPts val="2400"/>
              </a:spcBef>
              <a:buClr>
                <a:srgbClr val="000000"/>
              </a:buClr>
              <a:buChar char="•"/>
              <a:tabLst>
                <a:tab pos="299085" algn="l"/>
                <a:tab pos="299720" algn="l"/>
              </a:tabLst>
            </a:pPr>
            <a:r>
              <a:rPr sz="2000" u="sng" spc="75" dirty="0">
                <a:solidFill>
                  <a:srgbClr val="0562C1"/>
                </a:solidFill>
                <a:uFill>
                  <a:solidFill>
                    <a:srgbClr val="0562C1"/>
                  </a:solidFill>
                </a:uFill>
                <a:latin typeface="Arial"/>
                <a:cs typeface="Arial"/>
                <a:hlinkClick r:id="rId2"/>
              </a:rPr>
              <a:t>Register</a:t>
            </a:r>
            <a:r>
              <a:rPr sz="2000" spc="-25" dirty="0">
                <a:solidFill>
                  <a:srgbClr val="0562C1"/>
                </a:solidFill>
                <a:latin typeface="Arial"/>
                <a:cs typeface="Arial"/>
                <a:hlinkClick r:id="rId2"/>
              </a:rPr>
              <a:t> </a:t>
            </a:r>
            <a:r>
              <a:rPr sz="2000" spc="35" dirty="0">
                <a:latin typeface="Arial"/>
                <a:cs typeface="Arial"/>
              </a:rPr>
              <a:t>in</a:t>
            </a:r>
            <a:r>
              <a:rPr sz="2000" spc="-20" dirty="0">
                <a:latin typeface="Arial"/>
                <a:cs typeface="Arial"/>
              </a:rPr>
              <a:t> </a:t>
            </a:r>
            <a:r>
              <a:rPr sz="2000" spc="114" dirty="0">
                <a:latin typeface="Arial"/>
                <a:cs typeface="Arial"/>
              </a:rPr>
              <a:t>advance</a:t>
            </a:r>
            <a:endParaRPr sz="2000" dirty="0">
              <a:latin typeface="Arial"/>
              <a:cs typeface="Arial"/>
            </a:endParaRPr>
          </a:p>
          <a:p>
            <a:pPr marL="756285" lvl="1" indent="-287655">
              <a:lnSpc>
                <a:spcPct val="100000"/>
              </a:lnSpc>
              <a:spcBef>
                <a:spcPts val="905"/>
              </a:spcBef>
              <a:buChar char="•"/>
              <a:tabLst>
                <a:tab pos="756285" algn="l"/>
                <a:tab pos="756920" algn="l"/>
              </a:tabLst>
            </a:pPr>
            <a:r>
              <a:rPr sz="2000" spc="40" dirty="0">
                <a:latin typeface="Arial"/>
                <a:cs typeface="Arial"/>
              </a:rPr>
              <a:t>Initial</a:t>
            </a:r>
            <a:r>
              <a:rPr sz="2000" dirty="0">
                <a:latin typeface="Arial"/>
                <a:cs typeface="Arial"/>
              </a:rPr>
              <a:t> </a:t>
            </a:r>
            <a:r>
              <a:rPr sz="2000" spc="100" dirty="0">
                <a:latin typeface="Arial"/>
                <a:cs typeface="Arial"/>
              </a:rPr>
              <a:t>website</a:t>
            </a:r>
            <a:r>
              <a:rPr sz="2000" dirty="0">
                <a:latin typeface="Arial"/>
                <a:cs typeface="Arial"/>
              </a:rPr>
              <a:t> </a:t>
            </a:r>
            <a:r>
              <a:rPr sz="2000" spc="50" dirty="0">
                <a:latin typeface="Arial"/>
                <a:cs typeface="Arial"/>
              </a:rPr>
              <a:t>visit:</a:t>
            </a:r>
            <a:r>
              <a:rPr sz="2000" spc="30" dirty="0">
                <a:latin typeface="Arial"/>
                <a:cs typeface="Arial"/>
              </a:rPr>
              <a:t> </a:t>
            </a:r>
            <a:r>
              <a:rPr sz="2000" spc="65" dirty="0">
                <a:latin typeface="Arial"/>
                <a:cs typeface="Arial"/>
              </a:rPr>
              <a:t>Username:</a:t>
            </a:r>
            <a:r>
              <a:rPr sz="2000" spc="-10" dirty="0">
                <a:latin typeface="Arial"/>
                <a:cs typeface="Arial"/>
              </a:rPr>
              <a:t> </a:t>
            </a:r>
            <a:r>
              <a:rPr sz="2000" spc="35" dirty="0">
                <a:latin typeface="Arial"/>
                <a:cs typeface="Arial"/>
              </a:rPr>
              <a:t>WeillCornell;</a:t>
            </a:r>
            <a:r>
              <a:rPr sz="2000" spc="30" dirty="0">
                <a:latin typeface="Arial"/>
                <a:cs typeface="Arial"/>
              </a:rPr>
              <a:t> </a:t>
            </a:r>
            <a:r>
              <a:rPr sz="2000" spc="80" dirty="0">
                <a:latin typeface="Arial"/>
                <a:cs typeface="Arial"/>
              </a:rPr>
              <a:t>Password:</a:t>
            </a:r>
            <a:r>
              <a:rPr sz="2000" dirty="0">
                <a:latin typeface="Arial"/>
                <a:cs typeface="Arial"/>
              </a:rPr>
              <a:t> </a:t>
            </a:r>
            <a:r>
              <a:rPr sz="2000" spc="125" dirty="0">
                <a:latin typeface="Arial"/>
                <a:cs typeface="Arial"/>
              </a:rPr>
              <a:t>4backup</a:t>
            </a:r>
            <a:endParaRPr sz="2000" dirty="0">
              <a:latin typeface="Arial"/>
              <a:cs typeface="Arial"/>
            </a:endParaRPr>
          </a:p>
          <a:p>
            <a:pPr marL="756285" lvl="1" indent="-287020">
              <a:lnSpc>
                <a:spcPct val="100000"/>
              </a:lnSpc>
              <a:spcBef>
                <a:spcPts val="1195"/>
              </a:spcBef>
              <a:buChar char="•"/>
              <a:tabLst>
                <a:tab pos="756285" algn="l"/>
                <a:tab pos="756920" algn="l"/>
              </a:tabLst>
            </a:pPr>
            <a:r>
              <a:rPr sz="2000" spc="60" dirty="0">
                <a:latin typeface="Arial"/>
                <a:cs typeface="Arial"/>
              </a:rPr>
              <a:t>Requires</a:t>
            </a:r>
            <a:r>
              <a:rPr sz="2000" spc="-20" dirty="0">
                <a:latin typeface="Arial"/>
                <a:cs typeface="Arial"/>
              </a:rPr>
              <a:t> </a:t>
            </a:r>
            <a:r>
              <a:rPr sz="2000" spc="130" dirty="0">
                <a:latin typeface="Arial"/>
                <a:cs typeface="Arial"/>
              </a:rPr>
              <a:t>your</a:t>
            </a:r>
            <a:r>
              <a:rPr sz="2000" spc="-10" dirty="0">
                <a:latin typeface="Arial"/>
                <a:cs typeface="Arial"/>
              </a:rPr>
              <a:t> </a:t>
            </a:r>
            <a:r>
              <a:rPr sz="2000" spc="25" dirty="0">
                <a:latin typeface="Arial"/>
                <a:cs typeface="Arial"/>
              </a:rPr>
              <a:t>Weill</a:t>
            </a:r>
            <a:r>
              <a:rPr sz="2000" spc="20" dirty="0">
                <a:latin typeface="Arial"/>
                <a:cs typeface="Arial"/>
              </a:rPr>
              <a:t> </a:t>
            </a:r>
            <a:r>
              <a:rPr sz="2000" spc="60" dirty="0">
                <a:latin typeface="Arial"/>
                <a:cs typeface="Arial"/>
              </a:rPr>
              <a:t>Cornell</a:t>
            </a:r>
            <a:r>
              <a:rPr sz="2000" spc="-10" dirty="0">
                <a:latin typeface="Arial"/>
                <a:cs typeface="Arial"/>
              </a:rPr>
              <a:t> </a:t>
            </a:r>
            <a:r>
              <a:rPr sz="2000" spc="80" dirty="0">
                <a:latin typeface="Arial"/>
                <a:cs typeface="Arial"/>
              </a:rPr>
              <a:t>Employee</a:t>
            </a:r>
            <a:r>
              <a:rPr sz="2000" dirty="0">
                <a:latin typeface="Arial"/>
                <a:cs typeface="Arial"/>
              </a:rPr>
              <a:t> </a:t>
            </a:r>
            <a:r>
              <a:rPr sz="2000" spc="110" dirty="0">
                <a:latin typeface="Arial"/>
                <a:cs typeface="Arial"/>
              </a:rPr>
              <a:t>Number</a:t>
            </a:r>
            <a:r>
              <a:rPr sz="2000" spc="-5" dirty="0">
                <a:latin typeface="Arial"/>
                <a:cs typeface="Arial"/>
              </a:rPr>
              <a:t> </a:t>
            </a:r>
            <a:r>
              <a:rPr sz="2000" spc="180" dirty="0">
                <a:latin typeface="Arial"/>
                <a:cs typeface="Arial"/>
              </a:rPr>
              <a:t>to</a:t>
            </a:r>
            <a:r>
              <a:rPr sz="2000" spc="-5" dirty="0">
                <a:latin typeface="Arial"/>
                <a:cs typeface="Arial"/>
              </a:rPr>
              <a:t> </a:t>
            </a:r>
            <a:r>
              <a:rPr sz="2000" spc="105" dirty="0">
                <a:latin typeface="Arial"/>
                <a:cs typeface="Arial"/>
              </a:rPr>
              <a:t>register</a:t>
            </a:r>
            <a:endParaRPr sz="2000" dirty="0">
              <a:latin typeface="Arial"/>
              <a:cs typeface="Arial"/>
            </a:endParaRPr>
          </a:p>
          <a:p>
            <a:pPr marL="756285" lvl="1" indent="-287020">
              <a:lnSpc>
                <a:spcPct val="100000"/>
              </a:lnSpc>
              <a:spcBef>
                <a:spcPts val="1200"/>
              </a:spcBef>
              <a:buChar char="•"/>
              <a:tabLst>
                <a:tab pos="756285" algn="l"/>
                <a:tab pos="756920" algn="l"/>
              </a:tabLst>
            </a:pPr>
            <a:r>
              <a:rPr sz="2000" spc="75" dirty="0">
                <a:latin typeface="Arial"/>
                <a:cs typeface="Arial"/>
              </a:rPr>
              <a:t>Or</a:t>
            </a:r>
            <a:r>
              <a:rPr sz="2000" spc="-5" dirty="0">
                <a:latin typeface="Arial"/>
                <a:cs typeface="Arial"/>
              </a:rPr>
              <a:t> </a:t>
            </a:r>
            <a:r>
              <a:rPr sz="2000" spc="114" dirty="0">
                <a:latin typeface="Arial"/>
                <a:cs typeface="Arial"/>
              </a:rPr>
              <a:t>registar</a:t>
            </a:r>
            <a:r>
              <a:rPr sz="2000" spc="-15" dirty="0">
                <a:latin typeface="Arial"/>
                <a:cs typeface="Arial"/>
              </a:rPr>
              <a:t> </a:t>
            </a:r>
            <a:r>
              <a:rPr sz="2000" spc="150" dirty="0">
                <a:latin typeface="Arial"/>
                <a:cs typeface="Arial"/>
              </a:rPr>
              <a:t>by</a:t>
            </a:r>
            <a:r>
              <a:rPr sz="2000" spc="-5" dirty="0">
                <a:latin typeface="Arial"/>
                <a:cs typeface="Arial"/>
              </a:rPr>
              <a:t> </a:t>
            </a:r>
            <a:r>
              <a:rPr sz="2000" spc="100" dirty="0">
                <a:latin typeface="Arial"/>
                <a:cs typeface="Arial"/>
              </a:rPr>
              <a:t>phone</a:t>
            </a:r>
            <a:r>
              <a:rPr sz="2000" spc="-15" dirty="0">
                <a:latin typeface="Arial"/>
                <a:cs typeface="Arial"/>
              </a:rPr>
              <a:t> </a:t>
            </a:r>
            <a:r>
              <a:rPr sz="2000" spc="60" dirty="0">
                <a:latin typeface="Arial"/>
                <a:cs typeface="Arial"/>
              </a:rPr>
              <a:t>1-877-242-2737</a:t>
            </a:r>
            <a:endParaRPr sz="2000" dirty="0">
              <a:latin typeface="Arial"/>
              <a:cs typeface="Arial"/>
            </a:endParaRPr>
          </a:p>
          <a:p>
            <a:pPr lvl="1">
              <a:lnSpc>
                <a:spcPct val="100000"/>
              </a:lnSpc>
              <a:buFont typeface="Arial"/>
              <a:buChar char="•"/>
            </a:pPr>
            <a:endParaRPr sz="2350" dirty="0">
              <a:latin typeface="Arial"/>
              <a:cs typeface="Arial"/>
            </a:endParaRPr>
          </a:p>
          <a:p>
            <a:pPr marL="299085" indent="-287020">
              <a:lnSpc>
                <a:spcPct val="100000"/>
              </a:lnSpc>
              <a:buChar char="•"/>
              <a:tabLst>
                <a:tab pos="299085" algn="l"/>
                <a:tab pos="299720" algn="l"/>
              </a:tabLst>
            </a:pPr>
            <a:r>
              <a:rPr sz="2000" spc="100" dirty="0">
                <a:latin typeface="Arial"/>
                <a:cs typeface="Arial"/>
              </a:rPr>
              <a:t>Bright</a:t>
            </a:r>
            <a:r>
              <a:rPr sz="2000" spc="15" dirty="0">
                <a:latin typeface="Arial"/>
                <a:cs typeface="Arial"/>
              </a:rPr>
              <a:t> </a:t>
            </a:r>
            <a:r>
              <a:rPr sz="2000" spc="70" dirty="0">
                <a:latin typeface="Arial"/>
                <a:cs typeface="Arial"/>
              </a:rPr>
              <a:t>Horizons</a:t>
            </a:r>
            <a:r>
              <a:rPr sz="2000" dirty="0">
                <a:latin typeface="Arial"/>
                <a:cs typeface="Arial"/>
              </a:rPr>
              <a:t> </a:t>
            </a:r>
            <a:r>
              <a:rPr sz="2000" spc="70" dirty="0">
                <a:latin typeface="Arial"/>
                <a:cs typeface="Arial"/>
              </a:rPr>
              <a:t>also</a:t>
            </a:r>
            <a:r>
              <a:rPr sz="2000" spc="15" dirty="0">
                <a:latin typeface="Arial"/>
                <a:cs typeface="Arial"/>
              </a:rPr>
              <a:t> </a:t>
            </a:r>
            <a:r>
              <a:rPr sz="2000" spc="140" dirty="0">
                <a:latin typeface="Arial"/>
                <a:cs typeface="Arial"/>
              </a:rPr>
              <a:t>offers</a:t>
            </a:r>
            <a:r>
              <a:rPr sz="2000" spc="-5" dirty="0">
                <a:latin typeface="Arial"/>
                <a:cs typeface="Arial"/>
              </a:rPr>
              <a:t> </a:t>
            </a:r>
            <a:r>
              <a:rPr sz="2000" spc="135" dirty="0">
                <a:latin typeface="Arial"/>
                <a:cs typeface="Arial"/>
              </a:rPr>
              <a:t>back-up</a:t>
            </a:r>
            <a:r>
              <a:rPr sz="2000" spc="5" dirty="0">
                <a:latin typeface="Arial"/>
                <a:cs typeface="Arial"/>
              </a:rPr>
              <a:t> </a:t>
            </a:r>
            <a:r>
              <a:rPr sz="2000" spc="110" dirty="0">
                <a:latin typeface="Arial"/>
                <a:cs typeface="Arial"/>
              </a:rPr>
              <a:t>adult</a:t>
            </a:r>
            <a:r>
              <a:rPr sz="2000" dirty="0">
                <a:latin typeface="Arial"/>
                <a:cs typeface="Arial"/>
              </a:rPr>
              <a:t> </a:t>
            </a:r>
            <a:r>
              <a:rPr sz="2000" spc="110" dirty="0">
                <a:latin typeface="Arial"/>
                <a:cs typeface="Arial"/>
              </a:rPr>
              <a:t>and</a:t>
            </a:r>
            <a:r>
              <a:rPr sz="2000" dirty="0">
                <a:latin typeface="Arial"/>
                <a:cs typeface="Arial"/>
              </a:rPr>
              <a:t> </a:t>
            </a:r>
            <a:r>
              <a:rPr sz="2000" spc="80" dirty="0">
                <a:latin typeface="Arial"/>
                <a:cs typeface="Arial"/>
              </a:rPr>
              <a:t>elder</a:t>
            </a:r>
            <a:r>
              <a:rPr sz="2000" spc="15" dirty="0">
                <a:latin typeface="Arial"/>
                <a:cs typeface="Arial"/>
              </a:rPr>
              <a:t> </a:t>
            </a:r>
            <a:r>
              <a:rPr sz="2000" spc="114" dirty="0">
                <a:latin typeface="Arial"/>
                <a:cs typeface="Arial"/>
              </a:rPr>
              <a:t>care</a:t>
            </a:r>
            <a:r>
              <a:rPr sz="2000" spc="10" dirty="0">
                <a:latin typeface="Arial"/>
                <a:cs typeface="Arial"/>
              </a:rPr>
              <a:t> </a:t>
            </a:r>
            <a:r>
              <a:rPr sz="2000" spc="125" dirty="0">
                <a:latin typeface="Arial"/>
                <a:cs typeface="Arial"/>
              </a:rPr>
              <a:t>through</a:t>
            </a:r>
            <a:r>
              <a:rPr sz="2000" spc="-5" dirty="0">
                <a:latin typeface="Arial"/>
                <a:cs typeface="Arial"/>
              </a:rPr>
              <a:t> </a:t>
            </a:r>
            <a:r>
              <a:rPr sz="2000" spc="95" dirty="0">
                <a:latin typeface="Arial"/>
                <a:cs typeface="Arial"/>
              </a:rPr>
              <a:t>this</a:t>
            </a:r>
            <a:r>
              <a:rPr sz="2000" spc="20" dirty="0">
                <a:latin typeface="Arial"/>
                <a:cs typeface="Arial"/>
              </a:rPr>
              <a:t> </a:t>
            </a:r>
            <a:r>
              <a:rPr sz="2000" spc="90" dirty="0">
                <a:latin typeface="Arial"/>
                <a:cs typeface="Arial"/>
              </a:rPr>
              <a:t>service</a:t>
            </a:r>
            <a:endParaRPr sz="2000" dirty="0">
              <a:latin typeface="Arial"/>
              <a:cs typeface="Arial"/>
            </a:endParaRPr>
          </a:p>
        </p:txBody>
      </p:sp>
      <p:pic>
        <p:nvPicPr>
          <p:cNvPr id="4" name="object 4"/>
          <p:cNvPicPr/>
          <p:nvPr/>
        </p:nvPicPr>
        <p:blipFill>
          <a:blip r:embed="rId3" cstate="print"/>
          <a:stretch>
            <a:fillRect/>
          </a:stretch>
        </p:blipFill>
        <p:spPr>
          <a:xfrm>
            <a:off x="9982200" y="6269735"/>
            <a:ext cx="2066543" cy="423671"/>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75006" y="257464"/>
            <a:ext cx="6240145" cy="452120"/>
          </a:xfrm>
          <a:prstGeom prst="rect">
            <a:avLst/>
          </a:prstGeom>
        </p:spPr>
        <p:txBody>
          <a:bodyPr vert="horz" wrap="square" lIns="0" tIns="12065" rIns="0" bIns="0" rtlCol="0">
            <a:spAutoFit/>
          </a:bodyPr>
          <a:lstStyle/>
          <a:p>
            <a:pPr marL="12700">
              <a:lnSpc>
                <a:spcPct val="100000"/>
              </a:lnSpc>
              <a:spcBef>
                <a:spcPts val="95"/>
              </a:spcBef>
            </a:pPr>
            <a:r>
              <a:rPr spc="-5" dirty="0"/>
              <a:t>Have</a:t>
            </a:r>
            <a:r>
              <a:rPr spc="10" dirty="0"/>
              <a:t> </a:t>
            </a:r>
            <a:r>
              <a:rPr spc="-45" dirty="0"/>
              <a:t>burgeoning</a:t>
            </a:r>
            <a:r>
              <a:rPr spc="50" dirty="0"/>
              <a:t> </a:t>
            </a:r>
            <a:r>
              <a:rPr spc="-35" dirty="0"/>
              <a:t>young</a:t>
            </a:r>
            <a:r>
              <a:rPr spc="15" dirty="0"/>
              <a:t> </a:t>
            </a:r>
            <a:r>
              <a:rPr spc="10" dirty="0"/>
              <a:t>scientists?</a:t>
            </a:r>
          </a:p>
        </p:txBody>
      </p:sp>
      <p:sp>
        <p:nvSpPr>
          <p:cNvPr id="3" name="object 3"/>
          <p:cNvSpPr txBox="1"/>
          <p:nvPr/>
        </p:nvSpPr>
        <p:spPr>
          <a:xfrm>
            <a:off x="1256248" y="1008208"/>
            <a:ext cx="9368155" cy="4967605"/>
          </a:xfrm>
          <a:prstGeom prst="rect">
            <a:avLst/>
          </a:prstGeom>
        </p:spPr>
        <p:txBody>
          <a:bodyPr vert="horz" wrap="square" lIns="0" tIns="12700" rIns="0" bIns="0" rtlCol="0">
            <a:spAutoFit/>
          </a:bodyPr>
          <a:lstStyle/>
          <a:p>
            <a:pPr marL="311150" algn="ctr">
              <a:lnSpc>
                <a:spcPct val="100000"/>
              </a:lnSpc>
              <a:spcBef>
                <a:spcPts val="100"/>
              </a:spcBef>
            </a:pPr>
            <a:r>
              <a:rPr sz="2400" b="1" spc="-95" dirty="0">
                <a:solidFill>
                  <a:srgbClr val="CF451F"/>
                </a:solidFill>
                <a:latin typeface="Tahoma"/>
                <a:cs typeface="Tahoma"/>
              </a:rPr>
              <a:t>New</a:t>
            </a:r>
            <a:r>
              <a:rPr sz="2400" b="1" spc="-15" dirty="0">
                <a:solidFill>
                  <a:srgbClr val="CF451F"/>
                </a:solidFill>
                <a:latin typeface="Tahoma"/>
                <a:cs typeface="Tahoma"/>
              </a:rPr>
              <a:t> </a:t>
            </a:r>
            <a:r>
              <a:rPr sz="2400" b="1" spc="10" dirty="0">
                <a:solidFill>
                  <a:srgbClr val="CF451F"/>
                </a:solidFill>
                <a:latin typeface="Tahoma"/>
                <a:cs typeface="Tahoma"/>
              </a:rPr>
              <a:t>York </a:t>
            </a:r>
            <a:r>
              <a:rPr sz="2400" b="1" spc="35" dirty="0">
                <a:solidFill>
                  <a:srgbClr val="CF451F"/>
                </a:solidFill>
                <a:latin typeface="Tahoma"/>
                <a:cs typeface="Tahoma"/>
              </a:rPr>
              <a:t>City</a:t>
            </a:r>
            <a:r>
              <a:rPr sz="2400" b="1" spc="5" dirty="0">
                <a:solidFill>
                  <a:srgbClr val="CF451F"/>
                </a:solidFill>
                <a:latin typeface="Tahoma"/>
                <a:cs typeface="Tahoma"/>
              </a:rPr>
              <a:t> </a:t>
            </a:r>
            <a:r>
              <a:rPr sz="2400" b="1" spc="10" dirty="0">
                <a:solidFill>
                  <a:srgbClr val="CF451F"/>
                </a:solidFill>
                <a:latin typeface="Tahoma"/>
                <a:cs typeface="Tahoma"/>
              </a:rPr>
              <a:t>Childcare</a:t>
            </a:r>
            <a:r>
              <a:rPr sz="2400" b="1" spc="20" dirty="0">
                <a:solidFill>
                  <a:srgbClr val="CF451F"/>
                </a:solidFill>
                <a:latin typeface="Tahoma"/>
                <a:cs typeface="Tahoma"/>
              </a:rPr>
              <a:t> </a:t>
            </a:r>
            <a:r>
              <a:rPr sz="2400" b="1" spc="15" dirty="0">
                <a:solidFill>
                  <a:srgbClr val="CF451F"/>
                </a:solidFill>
                <a:latin typeface="Tahoma"/>
                <a:cs typeface="Tahoma"/>
              </a:rPr>
              <a:t>Resources</a:t>
            </a:r>
            <a:endParaRPr sz="2400">
              <a:latin typeface="Tahoma"/>
              <a:cs typeface="Tahoma"/>
            </a:endParaRPr>
          </a:p>
          <a:p>
            <a:pPr>
              <a:lnSpc>
                <a:spcPct val="100000"/>
              </a:lnSpc>
            </a:pPr>
            <a:endParaRPr sz="4000">
              <a:latin typeface="Tahoma"/>
              <a:cs typeface="Tahoma"/>
            </a:endParaRPr>
          </a:p>
          <a:p>
            <a:pPr marL="354965" marR="5080" indent="-342900">
              <a:lnSpc>
                <a:spcPct val="100000"/>
              </a:lnSpc>
              <a:buChar char="•"/>
              <a:tabLst>
                <a:tab pos="354965" algn="l"/>
                <a:tab pos="355600" algn="l"/>
              </a:tabLst>
            </a:pPr>
            <a:r>
              <a:rPr sz="2000" spc="-5" dirty="0">
                <a:latin typeface="Arial"/>
                <a:cs typeface="Arial"/>
              </a:rPr>
              <a:t>NYC </a:t>
            </a:r>
            <a:r>
              <a:rPr sz="2000" spc="140" dirty="0">
                <a:latin typeface="Arial"/>
                <a:cs typeface="Arial"/>
              </a:rPr>
              <a:t>offers</a:t>
            </a:r>
            <a:r>
              <a:rPr sz="2000" spc="-20" dirty="0">
                <a:latin typeface="Arial"/>
                <a:cs typeface="Arial"/>
              </a:rPr>
              <a:t> </a:t>
            </a:r>
            <a:r>
              <a:rPr sz="2000" spc="65" dirty="0">
                <a:latin typeface="Arial"/>
                <a:cs typeface="Arial"/>
              </a:rPr>
              <a:t>universal,</a:t>
            </a:r>
            <a:r>
              <a:rPr sz="2000" spc="-10" dirty="0">
                <a:latin typeface="Arial"/>
                <a:cs typeface="Arial"/>
              </a:rPr>
              <a:t> </a:t>
            </a:r>
            <a:r>
              <a:rPr sz="2000" spc="125" dirty="0">
                <a:latin typeface="Arial"/>
                <a:cs typeface="Arial"/>
              </a:rPr>
              <a:t>free</a:t>
            </a:r>
            <a:r>
              <a:rPr sz="2000" spc="-10" dirty="0">
                <a:latin typeface="Arial"/>
                <a:cs typeface="Arial"/>
              </a:rPr>
              <a:t> </a:t>
            </a:r>
            <a:r>
              <a:rPr sz="2000" spc="120" dirty="0">
                <a:latin typeface="Arial"/>
                <a:cs typeface="Arial"/>
              </a:rPr>
              <a:t>pre-kindergarten</a:t>
            </a:r>
            <a:r>
              <a:rPr sz="2000" spc="-25" dirty="0">
                <a:latin typeface="Arial"/>
                <a:cs typeface="Arial"/>
              </a:rPr>
              <a:t> </a:t>
            </a:r>
            <a:r>
              <a:rPr sz="2000" spc="110" dirty="0">
                <a:latin typeface="Arial"/>
                <a:cs typeface="Arial"/>
              </a:rPr>
              <a:t>programs.</a:t>
            </a:r>
            <a:r>
              <a:rPr sz="2000" spc="15" dirty="0">
                <a:latin typeface="Arial"/>
                <a:cs typeface="Arial"/>
              </a:rPr>
              <a:t> </a:t>
            </a:r>
            <a:r>
              <a:rPr sz="2000" spc="95" dirty="0">
                <a:latin typeface="Arial"/>
                <a:cs typeface="Arial"/>
              </a:rPr>
              <a:t>Learn</a:t>
            </a:r>
            <a:r>
              <a:rPr sz="2000" spc="-10" dirty="0">
                <a:latin typeface="Arial"/>
                <a:cs typeface="Arial"/>
              </a:rPr>
              <a:t> </a:t>
            </a:r>
            <a:r>
              <a:rPr sz="2000" spc="145" dirty="0">
                <a:latin typeface="Arial"/>
                <a:cs typeface="Arial"/>
              </a:rPr>
              <a:t>more</a:t>
            </a:r>
            <a:r>
              <a:rPr sz="2000" dirty="0">
                <a:latin typeface="Arial"/>
                <a:cs typeface="Arial"/>
              </a:rPr>
              <a:t> </a:t>
            </a:r>
            <a:r>
              <a:rPr sz="2000" spc="140" dirty="0">
                <a:latin typeface="Arial"/>
                <a:cs typeface="Arial"/>
              </a:rPr>
              <a:t>about </a:t>
            </a:r>
            <a:r>
              <a:rPr sz="2000" spc="-540" dirty="0">
                <a:latin typeface="Arial"/>
                <a:cs typeface="Arial"/>
              </a:rPr>
              <a:t> </a:t>
            </a:r>
            <a:r>
              <a:rPr sz="2000" spc="130" dirty="0">
                <a:latin typeface="Arial"/>
                <a:cs typeface="Arial"/>
                <a:hlinkClick r:id="rId2"/>
              </a:rPr>
              <a:t>the </a:t>
            </a:r>
            <a:r>
              <a:rPr sz="2000" spc="90" dirty="0">
                <a:latin typeface="Arial"/>
                <a:cs typeface="Arial"/>
                <a:hlinkClick r:id="rId2"/>
              </a:rPr>
              <a:t>application </a:t>
            </a:r>
            <a:r>
              <a:rPr sz="2000" spc="110" dirty="0">
                <a:latin typeface="Arial"/>
                <a:cs typeface="Arial"/>
                <a:hlinkClick r:id="rId2"/>
              </a:rPr>
              <a:t>process and </a:t>
            </a:r>
            <a:r>
              <a:rPr sz="2000" spc="55" dirty="0">
                <a:latin typeface="Arial"/>
                <a:cs typeface="Arial"/>
                <a:hlinkClick r:id="rId2"/>
              </a:rPr>
              <a:t>eligibility </a:t>
            </a:r>
            <a:r>
              <a:rPr sz="2000" spc="60" dirty="0">
                <a:latin typeface="Arial"/>
                <a:cs typeface="Arial"/>
                <a:hlinkClick r:id="rId2"/>
              </a:rPr>
              <a:t>guidelines </a:t>
            </a:r>
            <a:r>
              <a:rPr sz="2000" spc="100" dirty="0">
                <a:latin typeface="Arial"/>
                <a:cs typeface="Arial"/>
                <a:hlinkClick r:id="rId2"/>
              </a:rPr>
              <a:t>on </a:t>
            </a:r>
            <a:r>
              <a:rPr sz="2000" spc="130" dirty="0">
                <a:latin typeface="Arial"/>
                <a:cs typeface="Arial"/>
                <a:hlinkClick r:id="rId2"/>
              </a:rPr>
              <a:t>the</a:t>
            </a:r>
            <a:r>
              <a:rPr sz="2000" spc="130" dirty="0">
                <a:solidFill>
                  <a:srgbClr val="0562C1"/>
                </a:solidFill>
                <a:latin typeface="Arial"/>
                <a:cs typeface="Arial"/>
                <a:hlinkClick r:id="rId2"/>
              </a:rPr>
              <a:t> </a:t>
            </a:r>
            <a:r>
              <a:rPr sz="2000" u="sng" spc="135" dirty="0">
                <a:solidFill>
                  <a:srgbClr val="0562C1"/>
                </a:solidFill>
                <a:uFill>
                  <a:solidFill>
                    <a:srgbClr val="0562C1"/>
                  </a:solidFill>
                </a:uFill>
                <a:latin typeface="Arial"/>
                <a:cs typeface="Arial"/>
                <a:hlinkClick r:id="rId2"/>
              </a:rPr>
              <a:t>Department </a:t>
            </a:r>
            <a:r>
              <a:rPr sz="2000" u="sng" spc="165" dirty="0">
                <a:solidFill>
                  <a:srgbClr val="0562C1"/>
                </a:solidFill>
                <a:uFill>
                  <a:solidFill>
                    <a:srgbClr val="0562C1"/>
                  </a:solidFill>
                </a:uFill>
                <a:latin typeface="Arial"/>
                <a:cs typeface="Arial"/>
                <a:hlinkClick r:id="rId2"/>
              </a:rPr>
              <a:t>of </a:t>
            </a:r>
            <a:r>
              <a:rPr sz="2000" spc="170" dirty="0">
                <a:solidFill>
                  <a:srgbClr val="0562C1"/>
                </a:solidFill>
                <a:latin typeface="Arial"/>
                <a:cs typeface="Arial"/>
                <a:hlinkClick r:id="rId2"/>
              </a:rPr>
              <a:t> </a:t>
            </a:r>
            <a:r>
              <a:rPr sz="2000" u="sng" spc="85" dirty="0">
                <a:solidFill>
                  <a:srgbClr val="0562C1"/>
                </a:solidFill>
                <a:uFill>
                  <a:solidFill>
                    <a:srgbClr val="0562C1"/>
                  </a:solidFill>
                </a:uFill>
                <a:latin typeface="Arial"/>
                <a:cs typeface="Arial"/>
                <a:hlinkClick r:id="rId2"/>
              </a:rPr>
              <a:t>Education</a:t>
            </a:r>
            <a:r>
              <a:rPr sz="2000" u="sng" spc="-30" dirty="0">
                <a:solidFill>
                  <a:srgbClr val="0562C1"/>
                </a:solidFill>
                <a:uFill>
                  <a:solidFill>
                    <a:srgbClr val="0562C1"/>
                  </a:solidFill>
                </a:uFill>
                <a:latin typeface="Arial"/>
                <a:cs typeface="Arial"/>
                <a:hlinkClick r:id="rId2"/>
              </a:rPr>
              <a:t> </a:t>
            </a:r>
            <a:r>
              <a:rPr sz="2000" u="sng" spc="100" dirty="0">
                <a:solidFill>
                  <a:srgbClr val="0562C1"/>
                </a:solidFill>
                <a:uFill>
                  <a:solidFill>
                    <a:srgbClr val="0562C1"/>
                  </a:solidFill>
                </a:uFill>
                <a:latin typeface="Arial"/>
                <a:cs typeface="Arial"/>
                <a:hlinkClick r:id="rId2"/>
              </a:rPr>
              <a:t>website</a:t>
            </a:r>
            <a:endParaRPr sz="2000">
              <a:latin typeface="Arial"/>
              <a:cs typeface="Arial"/>
            </a:endParaRPr>
          </a:p>
          <a:p>
            <a:pPr marL="354965" marR="55880" indent="-342900">
              <a:lnSpc>
                <a:spcPct val="100000"/>
              </a:lnSpc>
              <a:spcBef>
                <a:spcPts val="2400"/>
              </a:spcBef>
              <a:buChar char="•"/>
              <a:tabLst>
                <a:tab pos="354965" algn="l"/>
                <a:tab pos="355600" algn="l"/>
              </a:tabLst>
            </a:pPr>
            <a:r>
              <a:rPr sz="2000" spc="25" dirty="0">
                <a:latin typeface="Arial"/>
                <a:cs typeface="Arial"/>
              </a:rPr>
              <a:t>Weill</a:t>
            </a:r>
            <a:r>
              <a:rPr sz="2000" spc="20" dirty="0">
                <a:latin typeface="Arial"/>
                <a:cs typeface="Arial"/>
              </a:rPr>
              <a:t> </a:t>
            </a:r>
            <a:r>
              <a:rPr sz="2000" spc="60" dirty="0">
                <a:latin typeface="Arial"/>
                <a:cs typeface="Arial"/>
              </a:rPr>
              <a:t>Cornell</a:t>
            </a:r>
            <a:r>
              <a:rPr sz="2000" spc="-5" dirty="0">
                <a:latin typeface="Arial"/>
                <a:cs typeface="Arial"/>
              </a:rPr>
              <a:t> </a:t>
            </a:r>
            <a:r>
              <a:rPr sz="2000" spc="90" dirty="0">
                <a:latin typeface="Arial"/>
                <a:cs typeface="Arial"/>
              </a:rPr>
              <a:t>Caregiver</a:t>
            </a:r>
            <a:r>
              <a:rPr sz="2000" spc="10" dirty="0">
                <a:solidFill>
                  <a:srgbClr val="0562C1"/>
                </a:solidFill>
                <a:latin typeface="Arial"/>
                <a:cs typeface="Arial"/>
              </a:rPr>
              <a:t> </a:t>
            </a:r>
            <a:r>
              <a:rPr sz="2000" u="sng" spc="75" dirty="0">
                <a:solidFill>
                  <a:srgbClr val="0562C1"/>
                </a:solidFill>
                <a:uFill>
                  <a:solidFill>
                    <a:srgbClr val="0562C1"/>
                  </a:solidFill>
                </a:uFill>
                <a:latin typeface="Arial"/>
                <a:cs typeface="Arial"/>
                <a:hlinkClick r:id="rId3"/>
              </a:rPr>
              <a:t>Resource</a:t>
            </a:r>
            <a:r>
              <a:rPr sz="2000" spc="-25" dirty="0">
                <a:solidFill>
                  <a:srgbClr val="0562C1"/>
                </a:solidFill>
                <a:latin typeface="Arial"/>
                <a:cs typeface="Arial"/>
                <a:hlinkClick r:id="rId3"/>
              </a:rPr>
              <a:t> </a:t>
            </a:r>
            <a:r>
              <a:rPr sz="2000" spc="30" dirty="0">
                <a:latin typeface="Arial"/>
                <a:cs typeface="Arial"/>
              </a:rPr>
              <a:t>is</a:t>
            </a:r>
            <a:r>
              <a:rPr sz="2000" spc="10" dirty="0">
                <a:latin typeface="Arial"/>
                <a:cs typeface="Arial"/>
              </a:rPr>
              <a:t> </a:t>
            </a:r>
            <a:r>
              <a:rPr sz="2000" spc="165" dirty="0">
                <a:latin typeface="Arial"/>
                <a:cs typeface="Arial"/>
              </a:rPr>
              <a:t>for</a:t>
            </a:r>
            <a:r>
              <a:rPr sz="2000" spc="5" dirty="0">
                <a:latin typeface="Arial"/>
                <a:cs typeface="Arial"/>
              </a:rPr>
              <a:t> </a:t>
            </a:r>
            <a:r>
              <a:rPr sz="2000" spc="25" dirty="0">
                <a:latin typeface="Arial"/>
                <a:cs typeface="Arial"/>
              </a:rPr>
              <a:t>Weill</a:t>
            </a:r>
            <a:r>
              <a:rPr sz="2000" spc="10" dirty="0">
                <a:latin typeface="Arial"/>
                <a:cs typeface="Arial"/>
              </a:rPr>
              <a:t> </a:t>
            </a:r>
            <a:r>
              <a:rPr sz="2000" spc="60" dirty="0">
                <a:latin typeface="Arial"/>
                <a:cs typeface="Arial"/>
              </a:rPr>
              <a:t>Cornell</a:t>
            </a:r>
            <a:r>
              <a:rPr sz="2000" spc="10" dirty="0">
                <a:latin typeface="Arial"/>
                <a:cs typeface="Arial"/>
              </a:rPr>
              <a:t> </a:t>
            </a:r>
            <a:r>
              <a:rPr sz="2000" spc="100" dirty="0">
                <a:latin typeface="Arial"/>
                <a:cs typeface="Arial"/>
              </a:rPr>
              <a:t>employees</a:t>
            </a:r>
            <a:r>
              <a:rPr sz="2000" spc="10" dirty="0">
                <a:latin typeface="Arial"/>
                <a:cs typeface="Arial"/>
              </a:rPr>
              <a:t> </a:t>
            </a:r>
            <a:r>
              <a:rPr sz="2000" spc="180" dirty="0">
                <a:latin typeface="Arial"/>
                <a:cs typeface="Arial"/>
              </a:rPr>
              <a:t>to</a:t>
            </a:r>
            <a:r>
              <a:rPr sz="2000" spc="15" dirty="0">
                <a:latin typeface="Arial"/>
                <a:cs typeface="Arial"/>
              </a:rPr>
              <a:t> </a:t>
            </a:r>
            <a:r>
              <a:rPr sz="2000" spc="100" dirty="0">
                <a:latin typeface="Arial"/>
                <a:cs typeface="Arial"/>
              </a:rPr>
              <a:t>search </a:t>
            </a:r>
            <a:r>
              <a:rPr sz="2000" spc="-545" dirty="0">
                <a:latin typeface="Arial"/>
                <a:cs typeface="Arial"/>
              </a:rPr>
              <a:t> </a:t>
            </a:r>
            <a:r>
              <a:rPr sz="2000" spc="165" dirty="0">
                <a:latin typeface="Arial"/>
                <a:cs typeface="Arial"/>
              </a:rPr>
              <a:t>for</a:t>
            </a:r>
            <a:r>
              <a:rPr sz="2000" spc="-10" dirty="0">
                <a:latin typeface="Arial"/>
                <a:cs typeface="Arial"/>
              </a:rPr>
              <a:t> </a:t>
            </a:r>
            <a:r>
              <a:rPr sz="2000" spc="140" dirty="0">
                <a:latin typeface="Arial"/>
                <a:cs typeface="Arial"/>
              </a:rPr>
              <a:t>or</a:t>
            </a:r>
            <a:r>
              <a:rPr sz="2000" dirty="0">
                <a:latin typeface="Arial"/>
                <a:cs typeface="Arial"/>
              </a:rPr>
              <a:t> </a:t>
            </a:r>
            <a:r>
              <a:rPr sz="2000" spc="140" dirty="0">
                <a:latin typeface="Arial"/>
                <a:cs typeface="Arial"/>
              </a:rPr>
              <a:t>recommend</a:t>
            </a:r>
            <a:r>
              <a:rPr sz="2000" spc="-10" dirty="0">
                <a:latin typeface="Arial"/>
                <a:cs typeface="Arial"/>
              </a:rPr>
              <a:t> </a:t>
            </a:r>
            <a:r>
              <a:rPr sz="2000" spc="100" dirty="0">
                <a:latin typeface="Arial"/>
                <a:cs typeface="Arial"/>
              </a:rPr>
              <a:t>caregivers</a:t>
            </a:r>
            <a:r>
              <a:rPr sz="2000" spc="10" dirty="0">
                <a:latin typeface="Arial"/>
                <a:cs typeface="Arial"/>
              </a:rPr>
              <a:t> </a:t>
            </a:r>
            <a:r>
              <a:rPr sz="2000" spc="70" dirty="0">
                <a:latin typeface="Arial"/>
                <a:cs typeface="Arial"/>
              </a:rPr>
              <a:t>(need</a:t>
            </a:r>
            <a:r>
              <a:rPr sz="2000" spc="-5" dirty="0">
                <a:latin typeface="Arial"/>
                <a:cs typeface="Arial"/>
              </a:rPr>
              <a:t> </a:t>
            </a:r>
            <a:r>
              <a:rPr sz="2000" dirty="0">
                <a:latin typeface="Arial"/>
                <a:cs typeface="Arial"/>
              </a:rPr>
              <a:t>CWID</a:t>
            </a:r>
            <a:r>
              <a:rPr sz="2000" spc="-20" dirty="0">
                <a:latin typeface="Arial"/>
                <a:cs typeface="Arial"/>
              </a:rPr>
              <a:t> </a:t>
            </a:r>
            <a:r>
              <a:rPr sz="2000" spc="195" dirty="0">
                <a:latin typeface="Arial"/>
                <a:cs typeface="Arial"/>
              </a:rPr>
              <a:t>&amp;</a:t>
            </a:r>
            <a:r>
              <a:rPr sz="2000" spc="-5" dirty="0">
                <a:latin typeface="Arial"/>
                <a:cs typeface="Arial"/>
              </a:rPr>
              <a:t> </a:t>
            </a:r>
            <a:r>
              <a:rPr sz="2000" spc="105" dirty="0">
                <a:latin typeface="Arial"/>
                <a:cs typeface="Arial"/>
              </a:rPr>
              <a:t>password)</a:t>
            </a:r>
            <a:endParaRPr sz="2000">
              <a:latin typeface="Arial"/>
              <a:cs typeface="Arial"/>
            </a:endParaRPr>
          </a:p>
          <a:p>
            <a:pPr marL="354965" marR="16510" indent="-342900">
              <a:lnSpc>
                <a:spcPct val="100000"/>
              </a:lnSpc>
              <a:spcBef>
                <a:spcPts val="2400"/>
              </a:spcBef>
              <a:buClr>
                <a:srgbClr val="000000"/>
              </a:buClr>
              <a:buChar char="•"/>
              <a:tabLst>
                <a:tab pos="354965" algn="l"/>
                <a:tab pos="355600" algn="l"/>
              </a:tabLst>
            </a:pPr>
            <a:r>
              <a:rPr sz="2000" u="sng" spc="114" dirty="0">
                <a:solidFill>
                  <a:srgbClr val="0562C1"/>
                </a:solidFill>
                <a:uFill>
                  <a:solidFill>
                    <a:srgbClr val="0562C1"/>
                  </a:solidFill>
                </a:uFill>
                <a:latin typeface="Arial"/>
                <a:cs typeface="Arial"/>
                <a:hlinkClick r:id="rId4"/>
              </a:rPr>
              <a:t>Information</a:t>
            </a:r>
            <a:r>
              <a:rPr sz="2000" spc="-20" dirty="0">
                <a:solidFill>
                  <a:srgbClr val="0562C1"/>
                </a:solidFill>
                <a:latin typeface="Arial"/>
                <a:cs typeface="Arial"/>
                <a:hlinkClick r:id="rId4"/>
              </a:rPr>
              <a:t> </a:t>
            </a:r>
            <a:r>
              <a:rPr sz="2000" spc="110" dirty="0">
                <a:latin typeface="Arial"/>
                <a:cs typeface="Arial"/>
              </a:rPr>
              <a:t>and</a:t>
            </a:r>
            <a:r>
              <a:rPr sz="2000" spc="20" dirty="0">
                <a:solidFill>
                  <a:srgbClr val="0562C1"/>
                </a:solidFill>
                <a:latin typeface="Arial"/>
                <a:cs typeface="Arial"/>
              </a:rPr>
              <a:t> </a:t>
            </a:r>
            <a:r>
              <a:rPr sz="2000" u="sng" spc="80" dirty="0">
                <a:solidFill>
                  <a:srgbClr val="0562C1"/>
                </a:solidFill>
                <a:uFill>
                  <a:solidFill>
                    <a:srgbClr val="0562C1"/>
                  </a:solidFill>
                </a:uFill>
                <a:latin typeface="Arial"/>
                <a:cs typeface="Arial"/>
                <a:hlinkClick r:id="rId5"/>
              </a:rPr>
              <a:t>Search</a:t>
            </a:r>
            <a:r>
              <a:rPr sz="2000" spc="5" dirty="0">
                <a:solidFill>
                  <a:srgbClr val="0562C1"/>
                </a:solidFill>
                <a:latin typeface="Arial"/>
                <a:cs typeface="Arial"/>
                <a:hlinkClick r:id="rId5"/>
              </a:rPr>
              <a:t> </a:t>
            </a:r>
            <a:r>
              <a:rPr sz="2000" spc="165" dirty="0">
                <a:latin typeface="Arial"/>
                <a:cs typeface="Arial"/>
              </a:rPr>
              <a:t>for</a:t>
            </a:r>
            <a:r>
              <a:rPr sz="2000" spc="10" dirty="0">
                <a:latin typeface="Arial"/>
                <a:cs typeface="Arial"/>
              </a:rPr>
              <a:t> </a:t>
            </a:r>
            <a:r>
              <a:rPr sz="2000" spc="85" dirty="0">
                <a:latin typeface="Arial"/>
                <a:cs typeface="Arial"/>
              </a:rPr>
              <a:t>childcare</a:t>
            </a:r>
            <a:r>
              <a:rPr sz="2000" spc="10" dirty="0">
                <a:latin typeface="Arial"/>
                <a:cs typeface="Arial"/>
              </a:rPr>
              <a:t> </a:t>
            </a:r>
            <a:r>
              <a:rPr sz="2000" spc="30" dirty="0">
                <a:latin typeface="Arial"/>
                <a:cs typeface="Arial"/>
              </a:rPr>
              <a:t>in</a:t>
            </a:r>
            <a:r>
              <a:rPr sz="2000" spc="5" dirty="0">
                <a:latin typeface="Arial"/>
                <a:cs typeface="Arial"/>
              </a:rPr>
              <a:t> </a:t>
            </a:r>
            <a:r>
              <a:rPr sz="2000" spc="130" dirty="0">
                <a:latin typeface="Arial"/>
                <a:cs typeface="Arial"/>
              </a:rPr>
              <a:t>your</a:t>
            </a:r>
            <a:r>
              <a:rPr sz="2000" dirty="0">
                <a:latin typeface="Arial"/>
                <a:cs typeface="Arial"/>
              </a:rPr>
              <a:t> </a:t>
            </a:r>
            <a:r>
              <a:rPr sz="2000" spc="100" dirty="0">
                <a:latin typeface="Arial"/>
                <a:cs typeface="Arial"/>
              </a:rPr>
              <a:t>neighborhood</a:t>
            </a:r>
            <a:r>
              <a:rPr sz="2000" spc="15" dirty="0">
                <a:latin typeface="Arial"/>
                <a:cs typeface="Arial"/>
              </a:rPr>
              <a:t> </a:t>
            </a:r>
            <a:r>
              <a:rPr sz="2000" spc="85" dirty="0">
                <a:latin typeface="Arial"/>
                <a:cs typeface="Arial"/>
              </a:rPr>
              <a:t>via</a:t>
            </a:r>
            <a:r>
              <a:rPr sz="2000" spc="10" dirty="0">
                <a:latin typeface="Arial"/>
                <a:cs typeface="Arial"/>
              </a:rPr>
              <a:t> </a:t>
            </a:r>
            <a:r>
              <a:rPr sz="2000" spc="-5" dirty="0">
                <a:latin typeface="Arial"/>
                <a:cs typeface="Arial"/>
              </a:rPr>
              <a:t>NYC</a:t>
            </a:r>
            <a:r>
              <a:rPr sz="2000" spc="5" dirty="0">
                <a:latin typeface="Arial"/>
                <a:cs typeface="Arial"/>
              </a:rPr>
              <a:t> </a:t>
            </a:r>
            <a:r>
              <a:rPr sz="2000" spc="55" dirty="0">
                <a:latin typeface="Arial"/>
                <a:cs typeface="Arial"/>
              </a:rPr>
              <a:t>Dept. </a:t>
            </a:r>
            <a:r>
              <a:rPr sz="2000" spc="-540" dirty="0">
                <a:latin typeface="Arial"/>
                <a:cs typeface="Arial"/>
              </a:rPr>
              <a:t> </a:t>
            </a:r>
            <a:r>
              <a:rPr sz="2000" spc="165" dirty="0">
                <a:latin typeface="Arial"/>
                <a:cs typeface="Arial"/>
              </a:rPr>
              <a:t>of</a:t>
            </a:r>
            <a:r>
              <a:rPr sz="2000" spc="5" dirty="0">
                <a:latin typeface="Arial"/>
                <a:cs typeface="Arial"/>
              </a:rPr>
              <a:t> </a:t>
            </a:r>
            <a:r>
              <a:rPr sz="2000" spc="70" dirty="0">
                <a:latin typeface="Arial"/>
                <a:cs typeface="Arial"/>
              </a:rPr>
              <a:t>Health</a:t>
            </a:r>
            <a:r>
              <a:rPr sz="2000" spc="-5" dirty="0">
                <a:latin typeface="Arial"/>
                <a:cs typeface="Arial"/>
              </a:rPr>
              <a:t> </a:t>
            </a:r>
            <a:r>
              <a:rPr sz="2000" spc="195" dirty="0">
                <a:latin typeface="Arial"/>
                <a:cs typeface="Arial"/>
              </a:rPr>
              <a:t>&amp;</a:t>
            </a:r>
            <a:r>
              <a:rPr sz="2000" spc="-5" dirty="0">
                <a:latin typeface="Arial"/>
                <a:cs typeface="Arial"/>
              </a:rPr>
              <a:t> </a:t>
            </a:r>
            <a:r>
              <a:rPr sz="2000" spc="80" dirty="0">
                <a:latin typeface="Arial"/>
                <a:cs typeface="Arial"/>
              </a:rPr>
              <a:t>Mental</a:t>
            </a:r>
            <a:r>
              <a:rPr sz="2000" spc="-10" dirty="0">
                <a:latin typeface="Arial"/>
                <a:cs typeface="Arial"/>
              </a:rPr>
              <a:t> </a:t>
            </a:r>
            <a:r>
              <a:rPr sz="2000" spc="60" dirty="0">
                <a:latin typeface="Arial"/>
                <a:cs typeface="Arial"/>
              </a:rPr>
              <a:t>Hygiene</a:t>
            </a:r>
            <a:endParaRPr sz="2000">
              <a:latin typeface="Arial"/>
              <a:cs typeface="Arial"/>
            </a:endParaRPr>
          </a:p>
          <a:p>
            <a:pPr marL="354965" indent="-342900">
              <a:lnSpc>
                <a:spcPct val="100000"/>
              </a:lnSpc>
              <a:spcBef>
                <a:spcPts val="2400"/>
              </a:spcBef>
              <a:buClr>
                <a:srgbClr val="000000"/>
              </a:buClr>
              <a:buChar char="•"/>
              <a:tabLst>
                <a:tab pos="354965" algn="l"/>
                <a:tab pos="355600" algn="l"/>
              </a:tabLst>
            </a:pPr>
            <a:r>
              <a:rPr sz="2000" u="sng" spc="80" dirty="0">
                <a:solidFill>
                  <a:srgbClr val="0562C1"/>
                </a:solidFill>
                <a:uFill>
                  <a:solidFill>
                    <a:srgbClr val="0562C1"/>
                  </a:solidFill>
                </a:uFill>
                <a:latin typeface="Arial"/>
                <a:cs typeface="Arial"/>
                <a:hlinkClick r:id="rId6"/>
              </a:rPr>
              <a:t>Search</a:t>
            </a:r>
            <a:r>
              <a:rPr sz="2000" spc="15" dirty="0">
                <a:solidFill>
                  <a:srgbClr val="0562C1"/>
                </a:solidFill>
                <a:latin typeface="Arial"/>
                <a:cs typeface="Arial"/>
                <a:hlinkClick r:id="rId6"/>
              </a:rPr>
              <a:t> </a:t>
            </a:r>
            <a:r>
              <a:rPr sz="2000" spc="165" dirty="0">
                <a:latin typeface="Arial"/>
                <a:cs typeface="Arial"/>
              </a:rPr>
              <a:t>for</a:t>
            </a:r>
            <a:r>
              <a:rPr sz="2000" spc="-5" dirty="0">
                <a:latin typeface="Arial"/>
                <a:cs typeface="Arial"/>
              </a:rPr>
              <a:t> </a:t>
            </a:r>
            <a:r>
              <a:rPr sz="2000" spc="85" dirty="0">
                <a:latin typeface="Arial"/>
                <a:cs typeface="Arial"/>
              </a:rPr>
              <a:t>childcare</a:t>
            </a:r>
            <a:r>
              <a:rPr sz="2000" spc="-5" dirty="0">
                <a:latin typeface="Arial"/>
                <a:cs typeface="Arial"/>
              </a:rPr>
              <a:t> </a:t>
            </a:r>
            <a:r>
              <a:rPr sz="2000" spc="85" dirty="0">
                <a:latin typeface="Arial"/>
                <a:cs typeface="Arial"/>
              </a:rPr>
              <a:t>via</a:t>
            </a:r>
            <a:r>
              <a:rPr sz="2000" spc="-5" dirty="0">
                <a:latin typeface="Arial"/>
                <a:cs typeface="Arial"/>
              </a:rPr>
              <a:t> </a:t>
            </a:r>
            <a:r>
              <a:rPr sz="2000" spc="130" dirty="0">
                <a:latin typeface="Arial"/>
                <a:cs typeface="Arial"/>
              </a:rPr>
              <a:t>the</a:t>
            </a:r>
            <a:r>
              <a:rPr sz="2000" spc="-5" dirty="0">
                <a:latin typeface="Arial"/>
                <a:cs typeface="Arial"/>
              </a:rPr>
              <a:t> NYC </a:t>
            </a:r>
            <a:r>
              <a:rPr sz="2000" spc="110" dirty="0">
                <a:latin typeface="Arial"/>
                <a:cs typeface="Arial"/>
              </a:rPr>
              <a:t>Administration</a:t>
            </a:r>
            <a:r>
              <a:rPr sz="2000" spc="-5" dirty="0">
                <a:latin typeface="Arial"/>
                <a:cs typeface="Arial"/>
              </a:rPr>
              <a:t> </a:t>
            </a:r>
            <a:r>
              <a:rPr sz="2000" spc="165" dirty="0">
                <a:latin typeface="Arial"/>
                <a:cs typeface="Arial"/>
              </a:rPr>
              <a:t>for</a:t>
            </a:r>
            <a:r>
              <a:rPr sz="2000" spc="80" dirty="0">
                <a:solidFill>
                  <a:srgbClr val="0562C1"/>
                </a:solidFill>
                <a:latin typeface="Arial"/>
                <a:cs typeface="Arial"/>
              </a:rPr>
              <a:t> </a:t>
            </a:r>
            <a:r>
              <a:rPr sz="2000" u="sng" spc="65" dirty="0">
                <a:solidFill>
                  <a:srgbClr val="0562C1"/>
                </a:solidFill>
                <a:uFill>
                  <a:solidFill>
                    <a:srgbClr val="0562C1"/>
                  </a:solidFill>
                </a:uFill>
                <a:latin typeface="Arial"/>
                <a:cs typeface="Arial"/>
                <a:hlinkClick r:id="rId7"/>
              </a:rPr>
              <a:t>Children’s</a:t>
            </a:r>
            <a:r>
              <a:rPr sz="2000" u="sng" spc="15" dirty="0">
                <a:solidFill>
                  <a:srgbClr val="0562C1"/>
                </a:solidFill>
                <a:uFill>
                  <a:solidFill>
                    <a:srgbClr val="0562C1"/>
                  </a:solidFill>
                </a:uFill>
                <a:latin typeface="Arial"/>
                <a:cs typeface="Arial"/>
                <a:hlinkClick r:id="rId7"/>
              </a:rPr>
              <a:t> </a:t>
            </a:r>
            <a:r>
              <a:rPr sz="2000" u="sng" spc="70" dirty="0">
                <a:solidFill>
                  <a:srgbClr val="0562C1"/>
                </a:solidFill>
                <a:uFill>
                  <a:solidFill>
                    <a:srgbClr val="0562C1"/>
                  </a:solidFill>
                </a:uFill>
                <a:latin typeface="Arial"/>
                <a:cs typeface="Arial"/>
                <a:hlinkClick r:id="rId7"/>
              </a:rPr>
              <a:t>Services</a:t>
            </a:r>
            <a:endParaRPr sz="2000">
              <a:latin typeface="Arial"/>
              <a:cs typeface="Arial"/>
            </a:endParaRPr>
          </a:p>
          <a:p>
            <a:pPr marL="354965" indent="-342900">
              <a:lnSpc>
                <a:spcPct val="100000"/>
              </a:lnSpc>
              <a:spcBef>
                <a:spcPts val="2400"/>
              </a:spcBef>
              <a:buClr>
                <a:srgbClr val="000000"/>
              </a:buClr>
              <a:buChar char="•"/>
              <a:tabLst>
                <a:tab pos="354965" algn="l"/>
                <a:tab pos="355600" algn="l"/>
              </a:tabLst>
            </a:pPr>
            <a:r>
              <a:rPr sz="2000" u="sng" spc="90" dirty="0">
                <a:solidFill>
                  <a:srgbClr val="0562C1"/>
                </a:solidFill>
                <a:uFill>
                  <a:solidFill>
                    <a:srgbClr val="0562C1"/>
                  </a:solidFill>
                </a:uFill>
                <a:latin typeface="Arial"/>
                <a:cs typeface="Arial"/>
                <a:hlinkClick r:id="rId8"/>
              </a:rPr>
              <a:t>Care.com</a:t>
            </a:r>
            <a:r>
              <a:rPr sz="2000" dirty="0">
                <a:solidFill>
                  <a:srgbClr val="0562C1"/>
                </a:solidFill>
                <a:latin typeface="Arial"/>
                <a:cs typeface="Arial"/>
                <a:hlinkClick r:id="rId8"/>
              </a:rPr>
              <a:t> </a:t>
            </a:r>
            <a:r>
              <a:rPr sz="2000" spc="30" dirty="0">
                <a:latin typeface="Arial"/>
                <a:cs typeface="Arial"/>
              </a:rPr>
              <a:t>is</a:t>
            </a:r>
            <a:r>
              <a:rPr sz="2000" spc="10" dirty="0">
                <a:latin typeface="Arial"/>
                <a:cs typeface="Arial"/>
              </a:rPr>
              <a:t> </a:t>
            </a:r>
            <a:r>
              <a:rPr sz="2000" spc="110" dirty="0">
                <a:latin typeface="Arial"/>
                <a:cs typeface="Arial"/>
              </a:rPr>
              <a:t>a</a:t>
            </a:r>
            <a:r>
              <a:rPr sz="2000" spc="10" dirty="0">
                <a:latin typeface="Arial"/>
                <a:cs typeface="Arial"/>
              </a:rPr>
              <a:t> </a:t>
            </a:r>
            <a:r>
              <a:rPr sz="2000" spc="120" dirty="0">
                <a:latin typeface="Arial"/>
                <a:cs typeface="Arial"/>
              </a:rPr>
              <a:t>private</a:t>
            </a:r>
            <a:r>
              <a:rPr sz="2000" spc="10" dirty="0">
                <a:latin typeface="Arial"/>
                <a:cs typeface="Arial"/>
              </a:rPr>
              <a:t> </a:t>
            </a:r>
            <a:r>
              <a:rPr sz="2000" spc="90" dirty="0">
                <a:latin typeface="Arial"/>
                <a:cs typeface="Arial"/>
              </a:rPr>
              <a:t>site</a:t>
            </a:r>
            <a:r>
              <a:rPr sz="2000" spc="10" dirty="0">
                <a:latin typeface="Arial"/>
                <a:cs typeface="Arial"/>
              </a:rPr>
              <a:t> </a:t>
            </a:r>
            <a:r>
              <a:rPr sz="2000" spc="165" dirty="0">
                <a:latin typeface="Arial"/>
                <a:cs typeface="Arial"/>
              </a:rPr>
              <a:t>for</a:t>
            </a:r>
            <a:r>
              <a:rPr sz="2000" spc="10" dirty="0">
                <a:latin typeface="Arial"/>
                <a:cs typeface="Arial"/>
              </a:rPr>
              <a:t> </a:t>
            </a:r>
            <a:r>
              <a:rPr sz="2000" spc="70" dirty="0">
                <a:latin typeface="Arial"/>
                <a:cs typeface="Arial"/>
              </a:rPr>
              <a:t>childcare,</a:t>
            </a:r>
            <a:r>
              <a:rPr sz="2000" spc="10" dirty="0">
                <a:latin typeface="Arial"/>
                <a:cs typeface="Arial"/>
              </a:rPr>
              <a:t> </a:t>
            </a:r>
            <a:r>
              <a:rPr sz="2000" spc="110" dirty="0">
                <a:latin typeface="Arial"/>
                <a:cs typeface="Arial"/>
              </a:rPr>
              <a:t>babysitters,</a:t>
            </a:r>
            <a:r>
              <a:rPr sz="2000" spc="10" dirty="0">
                <a:latin typeface="Arial"/>
                <a:cs typeface="Arial"/>
              </a:rPr>
              <a:t> </a:t>
            </a:r>
            <a:r>
              <a:rPr sz="2000" spc="150" dirty="0">
                <a:latin typeface="Arial"/>
                <a:cs typeface="Arial"/>
              </a:rPr>
              <a:t>pet</a:t>
            </a:r>
            <a:r>
              <a:rPr sz="2000" spc="10" dirty="0">
                <a:latin typeface="Arial"/>
                <a:cs typeface="Arial"/>
              </a:rPr>
              <a:t> </a:t>
            </a:r>
            <a:r>
              <a:rPr sz="2000" spc="120" dirty="0">
                <a:latin typeface="Arial"/>
                <a:cs typeface="Arial"/>
              </a:rPr>
              <a:t>sitters</a:t>
            </a:r>
            <a:r>
              <a:rPr sz="2000" spc="10" dirty="0">
                <a:latin typeface="Arial"/>
                <a:cs typeface="Arial"/>
              </a:rPr>
              <a:t> </a:t>
            </a:r>
            <a:r>
              <a:rPr sz="2000" spc="75" dirty="0">
                <a:latin typeface="Arial"/>
                <a:cs typeface="Arial"/>
              </a:rPr>
              <a:t>etc.</a:t>
            </a:r>
            <a:endParaRPr sz="2000">
              <a:latin typeface="Arial"/>
              <a:cs typeface="Arial"/>
            </a:endParaRPr>
          </a:p>
        </p:txBody>
      </p:sp>
      <p:pic>
        <p:nvPicPr>
          <p:cNvPr id="4" name="object 4"/>
          <p:cNvPicPr/>
          <p:nvPr/>
        </p:nvPicPr>
        <p:blipFill>
          <a:blip r:embed="rId9" cstate="print"/>
          <a:stretch>
            <a:fillRect/>
          </a:stretch>
        </p:blipFill>
        <p:spPr>
          <a:xfrm>
            <a:off x="9982200" y="6269735"/>
            <a:ext cx="2066543" cy="42367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52455" y="2743200"/>
            <a:ext cx="11087089" cy="936154"/>
          </a:xfrm>
          <a:prstGeom prst="rect">
            <a:avLst/>
          </a:prstGeom>
        </p:spPr>
        <p:txBody>
          <a:bodyPr vert="horz" wrap="square" lIns="0" tIns="12700" rIns="0" bIns="0" rtlCol="0">
            <a:spAutoFit/>
          </a:bodyPr>
          <a:lstStyle/>
          <a:p>
            <a:pPr marL="12700">
              <a:lnSpc>
                <a:spcPct val="100000"/>
              </a:lnSpc>
              <a:spcBef>
                <a:spcPts val="100"/>
              </a:spcBef>
            </a:pPr>
            <a:r>
              <a:rPr sz="6000" b="1" dirty="0">
                <a:solidFill>
                  <a:srgbClr val="B31B1B"/>
                </a:solidFill>
                <a:latin typeface="Tahoma" panose="020B0604030504040204" pitchFamily="34" charset="0"/>
                <a:ea typeface="Tahoma" panose="020B0604030504040204" pitchFamily="34" charset="0"/>
                <a:cs typeface="Tahoma" panose="020B0604030504040204" pitchFamily="34" charset="0"/>
              </a:rPr>
              <a:t>Office</a:t>
            </a:r>
            <a:r>
              <a:rPr sz="6000" b="1" spc="-10" dirty="0">
                <a:solidFill>
                  <a:srgbClr val="B31B1B"/>
                </a:solidFill>
                <a:latin typeface="Tahoma" panose="020B0604030504040204" pitchFamily="34" charset="0"/>
                <a:ea typeface="Tahoma" panose="020B0604030504040204" pitchFamily="34" charset="0"/>
                <a:cs typeface="Tahoma" panose="020B0604030504040204" pitchFamily="34" charset="0"/>
              </a:rPr>
              <a:t> </a:t>
            </a:r>
            <a:r>
              <a:rPr sz="6000" b="1" dirty="0">
                <a:solidFill>
                  <a:srgbClr val="B31B1B"/>
                </a:solidFill>
                <a:latin typeface="Tahoma" panose="020B0604030504040204" pitchFamily="34" charset="0"/>
                <a:ea typeface="Tahoma" panose="020B0604030504040204" pitchFamily="34" charset="0"/>
                <a:cs typeface="Tahoma" panose="020B0604030504040204" pitchFamily="34" charset="0"/>
              </a:rPr>
              <a:t>of</a:t>
            </a:r>
            <a:r>
              <a:rPr sz="6000" b="1" spc="-35" dirty="0">
                <a:solidFill>
                  <a:srgbClr val="B31B1B"/>
                </a:solidFill>
                <a:latin typeface="Tahoma" panose="020B0604030504040204" pitchFamily="34" charset="0"/>
                <a:ea typeface="Tahoma" panose="020B0604030504040204" pitchFamily="34" charset="0"/>
                <a:cs typeface="Tahoma" panose="020B0604030504040204" pitchFamily="34" charset="0"/>
              </a:rPr>
              <a:t> </a:t>
            </a:r>
            <a:r>
              <a:rPr sz="6000" b="1" dirty="0">
                <a:solidFill>
                  <a:srgbClr val="B31B1B"/>
                </a:solidFill>
                <a:latin typeface="Tahoma" panose="020B0604030504040204" pitchFamily="34" charset="0"/>
                <a:ea typeface="Tahoma" panose="020B0604030504040204" pitchFamily="34" charset="0"/>
                <a:cs typeface="Tahoma" panose="020B0604030504040204" pitchFamily="34" charset="0"/>
              </a:rPr>
              <a:t>Postdoctoral</a:t>
            </a:r>
            <a:r>
              <a:rPr sz="6000" b="1" spc="-235" dirty="0">
                <a:solidFill>
                  <a:srgbClr val="B31B1B"/>
                </a:solidFill>
                <a:latin typeface="Tahoma" panose="020B0604030504040204" pitchFamily="34" charset="0"/>
                <a:ea typeface="Tahoma" panose="020B0604030504040204" pitchFamily="34" charset="0"/>
                <a:cs typeface="Tahoma" panose="020B0604030504040204" pitchFamily="34" charset="0"/>
              </a:rPr>
              <a:t> </a:t>
            </a:r>
            <a:r>
              <a:rPr sz="6000" b="1" spc="-5" dirty="0">
                <a:solidFill>
                  <a:srgbClr val="B31B1B"/>
                </a:solidFill>
                <a:latin typeface="Tahoma" panose="020B0604030504040204" pitchFamily="34" charset="0"/>
                <a:ea typeface="Tahoma" panose="020B0604030504040204" pitchFamily="34" charset="0"/>
                <a:cs typeface="Tahoma" panose="020B0604030504040204" pitchFamily="34" charset="0"/>
              </a:rPr>
              <a:t>Affairs</a:t>
            </a:r>
            <a:endParaRPr sz="6000" dirty="0">
              <a:solidFill>
                <a:srgbClr val="B31B1B"/>
              </a:solidFill>
              <a:latin typeface="Tahoma" panose="020B0604030504040204" pitchFamily="34" charset="0"/>
              <a:ea typeface="Tahoma" panose="020B0604030504040204" pitchFamily="34" charset="0"/>
              <a:cs typeface="Tahoma" panose="020B0604030504040204" pitchFamily="34" charset="0"/>
            </a:endParaRPr>
          </a:p>
        </p:txBody>
      </p:sp>
      <p:sp>
        <p:nvSpPr>
          <p:cNvPr id="3" name="object 3"/>
          <p:cNvSpPr/>
          <p:nvPr/>
        </p:nvSpPr>
        <p:spPr>
          <a:xfrm>
            <a:off x="684276" y="303275"/>
            <a:ext cx="2971800" cy="867410"/>
          </a:xfrm>
          <a:custGeom>
            <a:avLst/>
            <a:gdLst/>
            <a:ahLst/>
            <a:cxnLst/>
            <a:rect l="l" t="t" r="r" b="b"/>
            <a:pathLst>
              <a:path w="2971800" h="867410">
                <a:moveTo>
                  <a:pt x="2971800" y="0"/>
                </a:moveTo>
                <a:lnTo>
                  <a:pt x="0" y="0"/>
                </a:lnTo>
                <a:lnTo>
                  <a:pt x="0" y="867155"/>
                </a:lnTo>
                <a:lnTo>
                  <a:pt x="2971800" y="867155"/>
                </a:lnTo>
                <a:lnTo>
                  <a:pt x="2971800" y="0"/>
                </a:lnTo>
                <a:close/>
              </a:path>
            </a:pathLst>
          </a:custGeom>
          <a:solidFill>
            <a:srgbClr val="EEEDEC"/>
          </a:solidFill>
        </p:spPr>
        <p:txBody>
          <a:bodyPr wrap="square" lIns="0" tIns="0" rIns="0" bIns="0" rtlCol="0"/>
          <a:lstStyle/>
          <a:p>
            <a:endParaRPr/>
          </a:p>
        </p:txBody>
      </p:sp>
      <p:sp>
        <p:nvSpPr>
          <p:cNvPr id="4" name="object 4"/>
          <p:cNvSpPr txBox="1"/>
          <p:nvPr/>
        </p:nvSpPr>
        <p:spPr>
          <a:xfrm>
            <a:off x="762853" y="166556"/>
            <a:ext cx="2787015" cy="958215"/>
          </a:xfrm>
          <a:prstGeom prst="rect">
            <a:avLst/>
          </a:prstGeom>
        </p:spPr>
        <p:txBody>
          <a:bodyPr vert="horz" wrap="square" lIns="0" tIns="177165" rIns="0" bIns="0" rtlCol="0">
            <a:spAutoFit/>
          </a:bodyPr>
          <a:lstStyle/>
          <a:p>
            <a:pPr marL="12700" marR="5080">
              <a:lnSpc>
                <a:spcPct val="70000"/>
              </a:lnSpc>
              <a:spcBef>
                <a:spcPts val="1395"/>
              </a:spcBef>
            </a:pPr>
            <a:r>
              <a:rPr sz="3600" b="1" spc="-15" dirty="0">
                <a:solidFill>
                  <a:srgbClr val="A10714"/>
                </a:solidFill>
                <a:latin typeface="Arial"/>
                <a:cs typeface="Arial"/>
              </a:rPr>
              <a:t>Weill</a:t>
            </a:r>
            <a:r>
              <a:rPr sz="3600" b="1" spc="-80" dirty="0">
                <a:solidFill>
                  <a:srgbClr val="A10714"/>
                </a:solidFill>
                <a:latin typeface="Arial"/>
                <a:cs typeface="Arial"/>
              </a:rPr>
              <a:t> </a:t>
            </a:r>
            <a:r>
              <a:rPr sz="3600" b="1" spc="-5" dirty="0">
                <a:solidFill>
                  <a:srgbClr val="A10714"/>
                </a:solidFill>
                <a:latin typeface="Arial"/>
                <a:cs typeface="Arial"/>
              </a:rPr>
              <a:t>Cornell </a:t>
            </a:r>
            <a:r>
              <a:rPr sz="3600" b="1" spc="-985" dirty="0">
                <a:solidFill>
                  <a:srgbClr val="A10714"/>
                </a:solidFill>
                <a:latin typeface="Arial"/>
                <a:cs typeface="Arial"/>
              </a:rPr>
              <a:t> </a:t>
            </a:r>
            <a:r>
              <a:rPr sz="3600" b="1" spc="-5" dirty="0">
                <a:solidFill>
                  <a:srgbClr val="E87721"/>
                </a:solidFill>
                <a:latin typeface="Arial"/>
                <a:cs typeface="Arial"/>
              </a:rPr>
              <a:t>Medicine</a:t>
            </a:r>
            <a:endParaRPr sz="3600">
              <a:latin typeface="Arial"/>
              <a:cs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975006" y="257464"/>
            <a:ext cx="6240145" cy="452120"/>
          </a:xfrm>
          <a:prstGeom prst="rect">
            <a:avLst/>
          </a:prstGeom>
        </p:spPr>
        <p:txBody>
          <a:bodyPr vert="horz" wrap="square" lIns="0" tIns="12065" rIns="0" bIns="0" rtlCol="0">
            <a:spAutoFit/>
          </a:bodyPr>
          <a:lstStyle/>
          <a:p>
            <a:pPr marL="12700">
              <a:lnSpc>
                <a:spcPct val="100000"/>
              </a:lnSpc>
              <a:spcBef>
                <a:spcPts val="95"/>
              </a:spcBef>
            </a:pPr>
            <a:r>
              <a:rPr spc="-5" dirty="0"/>
              <a:t>Have</a:t>
            </a:r>
            <a:r>
              <a:rPr spc="10" dirty="0"/>
              <a:t> </a:t>
            </a:r>
            <a:r>
              <a:rPr spc="-45" dirty="0"/>
              <a:t>burgeoning</a:t>
            </a:r>
            <a:r>
              <a:rPr spc="50" dirty="0"/>
              <a:t> </a:t>
            </a:r>
            <a:r>
              <a:rPr spc="-35" dirty="0"/>
              <a:t>young</a:t>
            </a:r>
            <a:r>
              <a:rPr spc="15" dirty="0"/>
              <a:t> </a:t>
            </a:r>
            <a:r>
              <a:rPr spc="10" dirty="0"/>
              <a:t>scientists?</a:t>
            </a:r>
          </a:p>
        </p:txBody>
      </p:sp>
      <p:sp>
        <p:nvSpPr>
          <p:cNvPr id="4" name="object 4"/>
          <p:cNvSpPr txBox="1"/>
          <p:nvPr/>
        </p:nvSpPr>
        <p:spPr>
          <a:xfrm>
            <a:off x="228600" y="533400"/>
            <a:ext cx="11186795" cy="6234143"/>
          </a:xfrm>
          <a:prstGeom prst="rect">
            <a:avLst/>
          </a:prstGeom>
        </p:spPr>
        <p:txBody>
          <a:bodyPr vert="horz" wrap="square" lIns="0" tIns="196215" rIns="0" bIns="0" rtlCol="0">
            <a:spAutoFit/>
          </a:bodyPr>
          <a:lstStyle/>
          <a:p>
            <a:pPr marL="106045" algn="ctr">
              <a:lnSpc>
                <a:spcPct val="100000"/>
              </a:lnSpc>
              <a:spcBef>
                <a:spcPts val="1545"/>
              </a:spcBef>
            </a:pPr>
            <a:r>
              <a:rPr sz="2400" b="1" dirty="0">
                <a:solidFill>
                  <a:srgbClr val="CF451F"/>
                </a:solidFill>
                <a:latin typeface="Tahoma"/>
                <a:cs typeface="Tahoma"/>
              </a:rPr>
              <a:t>Time</a:t>
            </a:r>
            <a:r>
              <a:rPr sz="2400" b="1" spc="10" dirty="0">
                <a:solidFill>
                  <a:srgbClr val="CF451F"/>
                </a:solidFill>
                <a:latin typeface="Tahoma"/>
                <a:cs typeface="Tahoma"/>
              </a:rPr>
              <a:t> </a:t>
            </a:r>
            <a:r>
              <a:rPr sz="2400" b="1" spc="40" dirty="0">
                <a:solidFill>
                  <a:srgbClr val="CF451F"/>
                </a:solidFill>
                <a:latin typeface="Tahoma"/>
                <a:cs typeface="Tahoma"/>
              </a:rPr>
              <a:t>for</a:t>
            </a:r>
            <a:r>
              <a:rPr sz="2400" b="1" dirty="0">
                <a:solidFill>
                  <a:srgbClr val="CF451F"/>
                </a:solidFill>
                <a:latin typeface="Tahoma"/>
                <a:cs typeface="Tahoma"/>
              </a:rPr>
              <a:t> </a:t>
            </a:r>
            <a:r>
              <a:rPr sz="2400" b="1" spc="-5" dirty="0">
                <a:solidFill>
                  <a:srgbClr val="CF451F"/>
                </a:solidFill>
                <a:latin typeface="Tahoma"/>
                <a:cs typeface="Tahoma"/>
              </a:rPr>
              <a:t>school?</a:t>
            </a:r>
            <a:endParaRPr sz="2400" dirty="0">
              <a:latin typeface="Tahoma"/>
              <a:cs typeface="Tahoma"/>
            </a:endParaRPr>
          </a:p>
          <a:p>
            <a:pPr marL="324485" marR="974725" indent="-287020">
              <a:lnSpc>
                <a:spcPct val="100000"/>
              </a:lnSpc>
              <a:spcBef>
                <a:spcPts val="1210"/>
              </a:spcBef>
              <a:buClr>
                <a:srgbClr val="000000"/>
              </a:buClr>
              <a:buChar char="•"/>
              <a:tabLst>
                <a:tab pos="324485" algn="l"/>
                <a:tab pos="325120" algn="l"/>
              </a:tabLst>
            </a:pPr>
            <a:r>
              <a:rPr sz="2000" u="sng" spc="65" dirty="0">
                <a:solidFill>
                  <a:srgbClr val="0562C1"/>
                </a:solidFill>
                <a:uFill>
                  <a:solidFill>
                    <a:srgbClr val="0562C1"/>
                  </a:solidFill>
                </a:uFill>
                <a:latin typeface="Arial"/>
                <a:cs typeface="Arial"/>
                <a:hlinkClick r:id="rId2"/>
              </a:rPr>
              <a:t>EduProfile</a:t>
            </a:r>
            <a:r>
              <a:rPr sz="2000" spc="-25" dirty="0">
                <a:solidFill>
                  <a:srgbClr val="0562C1"/>
                </a:solidFill>
                <a:latin typeface="Arial"/>
                <a:cs typeface="Arial"/>
                <a:hlinkClick r:id="rId2"/>
              </a:rPr>
              <a:t> </a:t>
            </a:r>
            <a:r>
              <a:rPr sz="2000" spc="170" dirty="0">
                <a:latin typeface="Arial"/>
                <a:cs typeface="Arial"/>
              </a:rPr>
              <a:t>may</a:t>
            </a:r>
            <a:r>
              <a:rPr sz="2000" spc="-5" dirty="0">
                <a:latin typeface="Arial"/>
                <a:cs typeface="Arial"/>
              </a:rPr>
              <a:t> </a:t>
            </a:r>
            <a:r>
              <a:rPr sz="2000" spc="65" dirty="0">
                <a:latin typeface="Arial"/>
                <a:cs typeface="Arial"/>
              </a:rPr>
              <a:t>help</a:t>
            </a:r>
            <a:r>
              <a:rPr sz="2000" spc="-5" dirty="0">
                <a:latin typeface="Arial"/>
                <a:cs typeface="Arial"/>
              </a:rPr>
              <a:t> </a:t>
            </a:r>
            <a:r>
              <a:rPr sz="2000" spc="114" dirty="0">
                <a:latin typeface="Arial"/>
                <a:cs typeface="Arial"/>
              </a:rPr>
              <a:t>you</a:t>
            </a:r>
            <a:r>
              <a:rPr sz="2000" spc="-5" dirty="0">
                <a:latin typeface="Arial"/>
                <a:cs typeface="Arial"/>
              </a:rPr>
              <a:t> </a:t>
            </a:r>
            <a:r>
              <a:rPr sz="2000" spc="114" dirty="0">
                <a:latin typeface="Arial"/>
                <a:cs typeface="Arial"/>
              </a:rPr>
              <a:t>you</a:t>
            </a:r>
            <a:r>
              <a:rPr sz="2000" spc="-5" dirty="0">
                <a:latin typeface="Arial"/>
                <a:cs typeface="Arial"/>
              </a:rPr>
              <a:t> </a:t>
            </a:r>
            <a:r>
              <a:rPr sz="2000" spc="105" dirty="0">
                <a:latin typeface="Arial"/>
                <a:cs typeface="Arial"/>
              </a:rPr>
              <a:t>find</a:t>
            </a:r>
            <a:r>
              <a:rPr sz="2000" spc="-5" dirty="0">
                <a:latin typeface="Arial"/>
                <a:cs typeface="Arial"/>
              </a:rPr>
              <a:t> </a:t>
            </a:r>
            <a:r>
              <a:rPr sz="2000" spc="130" dirty="0">
                <a:latin typeface="Arial"/>
                <a:cs typeface="Arial"/>
              </a:rPr>
              <a:t>the</a:t>
            </a:r>
            <a:r>
              <a:rPr sz="2000" spc="-5" dirty="0">
                <a:latin typeface="Arial"/>
                <a:cs typeface="Arial"/>
              </a:rPr>
              <a:t> </a:t>
            </a:r>
            <a:r>
              <a:rPr sz="2000" spc="114" dirty="0">
                <a:latin typeface="Arial"/>
                <a:cs typeface="Arial"/>
              </a:rPr>
              <a:t>right</a:t>
            </a:r>
            <a:r>
              <a:rPr sz="2000" spc="-5" dirty="0">
                <a:latin typeface="Arial"/>
                <a:cs typeface="Arial"/>
              </a:rPr>
              <a:t> </a:t>
            </a:r>
            <a:r>
              <a:rPr sz="2000" spc="85" dirty="0">
                <a:latin typeface="Arial"/>
                <a:cs typeface="Arial"/>
              </a:rPr>
              <a:t>school</a:t>
            </a:r>
            <a:r>
              <a:rPr sz="2000" spc="-5" dirty="0">
                <a:latin typeface="Arial"/>
                <a:cs typeface="Arial"/>
              </a:rPr>
              <a:t> </a:t>
            </a:r>
            <a:r>
              <a:rPr sz="2000" spc="165" dirty="0">
                <a:latin typeface="Arial"/>
                <a:cs typeface="Arial"/>
              </a:rPr>
              <a:t>for</a:t>
            </a:r>
            <a:r>
              <a:rPr sz="2000" spc="-5" dirty="0">
                <a:latin typeface="Arial"/>
                <a:cs typeface="Arial"/>
              </a:rPr>
              <a:t> </a:t>
            </a:r>
            <a:r>
              <a:rPr sz="2000" spc="125" dirty="0">
                <a:latin typeface="Arial"/>
                <a:cs typeface="Arial"/>
              </a:rPr>
              <a:t>your</a:t>
            </a:r>
            <a:r>
              <a:rPr sz="2000" spc="-5" dirty="0">
                <a:latin typeface="Arial"/>
                <a:cs typeface="Arial"/>
              </a:rPr>
              <a:t> </a:t>
            </a:r>
            <a:r>
              <a:rPr sz="2000" spc="65" dirty="0">
                <a:latin typeface="Arial"/>
                <a:cs typeface="Arial"/>
              </a:rPr>
              <a:t>child</a:t>
            </a:r>
            <a:r>
              <a:rPr sz="2000" spc="-5" dirty="0">
                <a:latin typeface="Arial"/>
                <a:cs typeface="Arial"/>
              </a:rPr>
              <a:t> </a:t>
            </a:r>
            <a:r>
              <a:rPr sz="2000" spc="110" dirty="0">
                <a:latin typeface="Arial"/>
                <a:cs typeface="Arial"/>
              </a:rPr>
              <a:t>and</a:t>
            </a:r>
            <a:r>
              <a:rPr sz="2000" spc="-5" dirty="0">
                <a:latin typeface="Arial"/>
                <a:cs typeface="Arial"/>
              </a:rPr>
              <a:t> </a:t>
            </a:r>
            <a:r>
              <a:rPr sz="2000" spc="105" dirty="0">
                <a:latin typeface="Arial"/>
                <a:cs typeface="Arial"/>
              </a:rPr>
              <a:t>navigate</a:t>
            </a:r>
            <a:r>
              <a:rPr sz="2000" spc="-5" dirty="0">
                <a:latin typeface="Arial"/>
                <a:cs typeface="Arial"/>
              </a:rPr>
              <a:t> </a:t>
            </a:r>
            <a:r>
              <a:rPr sz="2000" spc="125" dirty="0">
                <a:latin typeface="Arial"/>
                <a:cs typeface="Arial"/>
              </a:rPr>
              <a:t>the </a:t>
            </a:r>
            <a:r>
              <a:rPr sz="2000" spc="-540" dirty="0">
                <a:latin typeface="Arial"/>
                <a:cs typeface="Arial"/>
              </a:rPr>
              <a:t> </a:t>
            </a:r>
            <a:r>
              <a:rPr sz="2000" spc="90" dirty="0">
                <a:latin typeface="Arial"/>
                <a:cs typeface="Arial"/>
              </a:rPr>
              <a:t>admissions</a:t>
            </a:r>
            <a:r>
              <a:rPr sz="2000" spc="-15" dirty="0">
                <a:latin typeface="Arial"/>
                <a:cs typeface="Arial"/>
              </a:rPr>
              <a:t> </a:t>
            </a:r>
            <a:r>
              <a:rPr sz="2000" spc="110" dirty="0">
                <a:latin typeface="Arial"/>
                <a:cs typeface="Arial"/>
              </a:rPr>
              <a:t>process</a:t>
            </a:r>
            <a:endParaRPr sz="2000" dirty="0">
              <a:latin typeface="Arial"/>
              <a:cs typeface="Arial"/>
            </a:endParaRPr>
          </a:p>
          <a:p>
            <a:pPr marL="952500" marR="1903095" lvl="1" indent="-457834">
              <a:lnSpc>
                <a:spcPct val="129000"/>
              </a:lnSpc>
              <a:spcBef>
                <a:spcPts val="1030"/>
              </a:spcBef>
              <a:buChar char="•"/>
              <a:tabLst>
                <a:tab pos="781685" algn="l"/>
                <a:tab pos="782320" algn="l"/>
              </a:tabLst>
            </a:pPr>
            <a:r>
              <a:rPr sz="2000" spc="75" dirty="0">
                <a:latin typeface="Arial"/>
                <a:cs typeface="Arial"/>
              </a:rPr>
              <a:t>To</a:t>
            </a:r>
            <a:r>
              <a:rPr sz="2000" spc="5" dirty="0">
                <a:latin typeface="Arial"/>
                <a:cs typeface="Arial"/>
              </a:rPr>
              <a:t> </a:t>
            </a:r>
            <a:r>
              <a:rPr sz="2000" spc="70" dirty="0">
                <a:latin typeface="Arial"/>
                <a:cs typeface="Arial"/>
              </a:rPr>
              <a:t>gain</a:t>
            </a:r>
            <a:r>
              <a:rPr sz="2000" spc="15" dirty="0">
                <a:latin typeface="Arial"/>
                <a:cs typeface="Arial"/>
              </a:rPr>
              <a:t> </a:t>
            </a:r>
            <a:r>
              <a:rPr sz="2000" spc="100" dirty="0">
                <a:latin typeface="Arial"/>
                <a:cs typeface="Arial"/>
              </a:rPr>
              <a:t>access</a:t>
            </a:r>
            <a:r>
              <a:rPr sz="2000" spc="-15" dirty="0">
                <a:latin typeface="Arial"/>
                <a:cs typeface="Arial"/>
              </a:rPr>
              <a:t> </a:t>
            </a:r>
            <a:r>
              <a:rPr sz="2000" spc="180" dirty="0">
                <a:latin typeface="Arial"/>
                <a:cs typeface="Arial"/>
              </a:rPr>
              <a:t>to</a:t>
            </a:r>
            <a:r>
              <a:rPr sz="2000" spc="10" dirty="0">
                <a:latin typeface="Arial"/>
                <a:cs typeface="Arial"/>
              </a:rPr>
              <a:t> </a:t>
            </a:r>
            <a:r>
              <a:rPr sz="2000" spc="130" dirty="0">
                <a:latin typeface="Arial"/>
                <a:cs typeface="Arial"/>
              </a:rPr>
              <a:t>the</a:t>
            </a:r>
            <a:r>
              <a:rPr sz="2000" spc="-5" dirty="0">
                <a:latin typeface="Arial"/>
                <a:cs typeface="Arial"/>
              </a:rPr>
              <a:t> </a:t>
            </a:r>
            <a:r>
              <a:rPr sz="2000" spc="80" dirty="0">
                <a:latin typeface="Arial"/>
                <a:cs typeface="Arial"/>
              </a:rPr>
              <a:t>website,</a:t>
            </a:r>
            <a:r>
              <a:rPr sz="2000" spc="5" dirty="0">
                <a:latin typeface="Arial"/>
                <a:cs typeface="Arial"/>
              </a:rPr>
              <a:t> </a:t>
            </a:r>
            <a:r>
              <a:rPr sz="2000" spc="70" dirty="0">
                <a:latin typeface="Arial"/>
                <a:cs typeface="Arial"/>
              </a:rPr>
              <a:t>please</a:t>
            </a:r>
            <a:r>
              <a:rPr sz="2000" spc="5" dirty="0">
                <a:latin typeface="Arial"/>
                <a:cs typeface="Arial"/>
              </a:rPr>
              <a:t> </a:t>
            </a:r>
            <a:r>
              <a:rPr sz="2000" spc="90" dirty="0">
                <a:latin typeface="Arial"/>
                <a:cs typeface="Arial"/>
              </a:rPr>
              <a:t>send</a:t>
            </a:r>
            <a:r>
              <a:rPr sz="2000" dirty="0">
                <a:latin typeface="Arial"/>
                <a:cs typeface="Arial"/>
              </a:rPr>
              <a:t> </a:t>
            </a:r>
            <a:r>
              <a:rPr sz="2000" spc="90" dirty="0">
                <a:latin typeface="Arial"/>
                <a:cs typeface="Arial"/>
              </a:rPr>
              <a:t>an</a:t>
            </a:r>
            <a:r>
              <a:rPr sz="2000" spc="5" dirty="0">
                <a:latin typeface="Arial"/>
                <a:cs typeface="Arial"/>
              </a:rPr>
              <a:t> </a:t>
            </a:r>
            <a:r>
              <a:rPr sz="2000" spc="130" dirty="0">
                <a:latin typeface="Arial"/>
                <a:cs typeface="Arial"/>
              </a:rPr>
              <a:t>account</a:t>
            </a:r>
            <a:r>
              <a:rPr sz="2000" spc="-25" dirty="0">
                <a:latin typeface="Arial"/>
                <a:cs typeface="Arial"/>
              </a:rPr>
              <a:t> </a:t>
            </a:r>
            <a:r>
              <a:rPr sz="2000" spc="120" dirty="0">
                <a:latin typeface="Arial"/>
                <a:cs typeface="Arial"/>
              </a:rPr>
              <a:t>request</a:t>
            </a:r>
            <a:r>
              <a:rPr sz="2000" spc="-15" dirty="0">
                <a:latin typeface="Arial"/>
                <a:cs typeface="Arial"/>
              </a:rPr>
              <a:t> </a:t>
            </a:r>
            <a:r>
              <a:rPr sz="2000" spc="75" dirty="0">
                <a:latin typeface="Arial"/>
                <a:cs typeface="Arial"/>
              </a:rPr>
              <a:t>email </a:t>
            </a:r>
            <a:r>
              <a:rPr sz="2000" spc="-540" dirty="0">
                <a:latin typeface="Arial"/>
                <a:cs typeface="Arial"/>
              </a:rPr>
              <a:t> </a:t>
            </a:r>
            <a:r>
              <a:rPr sz="2000" spc="180" dirty="0">
                <a:latin typeface="Arial"/>
                <a:cs typeface="Arial"/>
              </a:rPr>
              <a:t>to</a:t>
            </a:r>
            <a:r>
              <a:rPr sz="2000" spc="-114" dirty="0">
                <a:solidFill>
                  <a:srgbClr val="0562C1"/>
                </a:solidFill>
                <a:latin typeface="Arial"/>
                <a:cs typeface="Arial"/>
              </a:rPr>
              <a:t> </a:t>
            </a:r>
            <a:r>
              <a:rPr sz="2000" u="sng" spc="90" dirty="0">
                <a:solidFill>
                  <a:srgbClr val="0562C1"/>
                </a:solidFill>
                <a:uFill>
                  <a:solidFill>
                    <a:srgbClr val="0562C1"/>
                  </a:solidFill>
                </a:uFill>
                <a:latin typeface="Arial"/>
                <a:cs typeface="Arial"/>
                <a:hlinkClick r:id="rId3"/>
              </a:rPr>
              <a:t>admin@eduprofile.com</a:t>
            </a:r>
            <a:r>
              <a:rPr sz="2000" spc="-105" dirty="0">
                <a:solidFill>
                  <a:srgbClr val="0562C1"/>
                </a:solidFill>
                <a:latin typeface="Arial"/>
                <a:cs typeface="Arial"/>
                <a:hlinkClick r:id="rId3"/>
              </a:rPr>
              <a:t> </a:t>
            </a:r>
            <a:r>
              <a:rPr sz="2000" spc="70" dirty="0">
                <a:latin typeface="Arial"/>
                <a:cs typeface="Arial"/>
              </a:rPr>
              <a:t>using</a:t>
            </a:r>
            <a:r>
              <a:rPr sz="2000" spc="-10" dirty="0">
                <a:latin typeface="Arial"/>
                <a:cs typeface="Arial"/>
              </a:rPr>
              <a:t> </a:t>
            </a:r>
            <a:r>
              <a:rPr sz="2000" spc="130" dirty="0">
                <a:latin typeface="Arial"/>
                <a:cs typeface="Arial"/>
              </a:rPr>
              <a:t>your</a:t>
            </a:r>
            <a:r>
              <a:rPr sz="2000" spc="-10" dirty="0">
                <a:latin typeface="Arial"/>
                <a:cs typeface="Arial"/>
              </a:rPr>
              <a:t> </a:t>
            </a:r>
            <a:r>
              <a:rPr sz="2000" spc="25" dirty="0">
                <a:latin typeface="Arial"/>
                <a:cs typeface="Arial"/>
              </a:rPr>
              <a:t>Weill</a:t>
            </a:r>
            <a:r>
              <a:rPr sz="2000" spc="20" dirty="0">
                <a:latin typeface="Arial"/>
                <a:cs typeface="Arial"/>
              </a:rPr>
              <a:t> </a:t>
            </a:r>
            <a:r>
              <a:rPr sz="2000" spc="60" dirty="0">
                <a:latin typeface="Arial"/>
                <a:cs typeface="Arial"/>
              </a:rPr>
              <a:t>Cornell</a:t>
            </a:r>
            <a:r>
              <a:rPr sz="2000" spc="10" dirty="0">
                <a:latin typeface="Arial"/>
                <a:cs typeface="Arial"/>
              </a:rPr>
              <a:t> </a:t>
            </a:r>
            <a:r>
              <a:rPr sz="2000" spc="100" dirty="0">
                <a:latin typeface="Arial"/>
                <a:cs typeface="Arial"/>
              </a:rPr>
              <a:t>e-mail</a:t>
            </a:r>
            <a:r>
              <a:rPr sz="2000" spc="20" dirty="0">
                <a:latin typeface="Arial"/>
                <a:cs typeface="Arial"/>
              </a:rPr>
              <a:t> </a:t>
            </a:r>
            <a:r>
              <a:rPr sz="2000" spc="110" dirty="0">
                <a:latin typeface="Arial"/>
                <a:cs typeface="Arial"/>
              </a:rPr>
              <a:t>address</a:t>
            </a:r>
            <a:endParaRPr sz="2000" dirty="0">
              <a:latin typeface="Arial"/>
              <a:cs typeface="Arial"/>
            </a:endParaRPr>
          </a:p>
          <a:p>
            <a:pPr marL="781685" marR="724535" lvl="1" indent="-287020">
              <a:lnSpc>
                <a:spcPts val="3110"/>
              </a:lnSpc>
              <a:spcBef>
                <a:spcPts val="210"/>
              </a:spcBef>
              <a:buChar char="•"/>
              <a:tabLst>
                <a:tab pos="781685" algn="l"/>
                <a:tab pos="782320" algn="l"/>
              </a:tabLst>
            </a:pPr>
            <a:r>
              <a:rPr sz="2000" spc="55" dirty="0">
                <a:latin typeface="Arial"/>
                <a:cs typeface="Arial"/>
              </a:rPr>
              <a:t>The</a:t>
            </a:r>
            <a:r>
              <a:rPr sz="2000" dirty="0">
                <a:latin typeface="Arial"/>
                <a:cs typeface="Arial"/>
              </a:rPr>
              <a:t> </a:t>
            </a:r>
            <a:r>
              <a:rPr sz="2000" spc="-70" dirty="0">
                <a:latin typeface="Arial"/>
                <a:cs typeface="Arial"/>
              </a:rPr>
              <a:t>HR</a:t>
            </a:r>
            <a:r>
              <a:rPr sz="2000" dirty="0">
                <a:latin typeface="Arial"/>
                <a:cs typeface="Arial"/>
              </a:rPr>
              <a:t> </a:t>
            </a:r>
            <a:r>
              <a:rPr sz="2000" spc="95" dirty="0">
                <a:latin typeface="Arial"/>
                <a:cs typeface="Arial"/>
              </a:rPr>
              <a:t>Benefits</a:t>
            </a:r>
            <a:r>
              <a:rPr sz="2000" spc="-5" dirty="0">
                <a:latin typeface="Arial"/>
                <a:cs typeface="Arial"/>
              </a:rPr>
              <a:t> </a:t>
            </a:r>
            <a:r>
              <a:rPr sz="2000" spc="100" dirty="0">
                <a:latin typeface="Arial"/>
                <a:cs typeface="Arial"/>
              </a:rPr>
              <a:t>Office</a:t>
            </a:r>
            <a:r>
              <a:rPr sz="2000" spc="-10" dirty="0">
                <a:latin typeface="Arial"/>
                <a:cs typeface="Arial"/>
              </a:rPr>
              <a:t> </a:t>
            </a:r>
            <a:r>
              <a:rPr sz="2000" spc="80" dirty="0">
                <a:latin typeface="Arial"/>
                <a:cs typeface="Arial"/>
              </a:rPr>
              <a:t>periodically</a:t>
            </a:r>
            <a:r>
              <a:rPr sz="2000" spc="30" dirty="0">
                <a:latin typeface="Arial"/>
                <a:cs typeface="Arial"/>
              </a:rPr>
              <a:t> </a:t>
            </a:r>
            <a:r>
              <a:rPr sz="2000" spc="140" dirty="0">
                <a:latin typeface="Arial"/>
                <a:cs typeface="Arial"/>
              </a:rPr>
              <a:t>offers</a:t>
            </a:r>
            <a:r>
              <a:rPr sz="2000" spc="-15" dirty="0">
                <a:latin typeface="Arial"/>
                <a:cs typeface="Arial"/>
              </a:rPr>
              <a:t> </a:t>
            </a:r>
            <a:r>
              <a:rPr sz="2000" spc="105" dirty="0">
                <a:latin typeface="Arial"/>
                <a:cs typeface="Arial"/>
              </a:rPr>
              <a:t>in-person</a:t>
            </a:r>
            <a:r>
              <a:rPr sz="2000" spc="-15" dirty="0">
                <a:latin typeface="Arial"/>
                <a:cs typeface="Arial"/>
              </a:rPr>
              <a:t> </a:t>
            </a:r>
            <a:r>
              <a:rPr sz="2000" spc="100" dirty="0">
                <a:latin typeface="Arial"/>
                <a:cs typeface="Arial"/>
              </a:rPr>
              <a:t>seminars</a:t>
            </a:r>
            <a:r>
              <a:rPr sz="2000" spc="-15" dirty="0">
                <a:latin typeface="Arial"/>
                <a:cs typeface="Arial"/>
              </a:rPr>
              <a:t> </a:t>
            </a:r>
            <a:r>
              <a:rPr sz="2000" spc="140" dirty="0">
                <a:latin typeface="Arial"/>
                <a:cs typeface="Arial"/>
              </a:rPr>
              <a:t>about</a:t>
            </a:r>
            <a:r>
              <a:rPr sz="2000" spc="-10" dirty="0">
                <a:latin typeface="Arial"/>
                <a:cs typeface="Arial"/>
              </a:rPr>
              <a:t> </a:t>
            </a:r>
            <a:r>
              <a:rPr sz="2000" spc="130" dirty="0">
                <a:latin typeface="Arial"/>
                <a:cs typeface="Arial"/>
              </a:rPr>
              <a:t>the</a:t>
            </a:r>
            <a:r>
              <a:rPr sz="2000" spc="5" dirty="0">
                <a:latin typeface="Arial"/>
                <a:cs typeface="Arial"/>
              </a:rPr>
              <a:t> </a:t>
            </a:r>
            <a:r>
              <a:rPr sz="2000" spc="85" dirty="0">
                <a:latin typeface="Arial"/>
                <a:cs typeface="Arial"/>
              </a:rPr>
              <a:t>school </a:t>
            </a:r>
            <a:r>
              <a:rPr sz="2000" spc="-540" dirty="0">
                <a:latin typeface="Arial"/>
                <a:cs typeface="Arial"/>
              </a:rPr>
              <a:t> </a:t>
            </a:r>
            <a:r>
              <a:rPr sz="2000" spc="90" dirty="0">
                <a:latin typeface="Arial"/>
                <a:cs typeface="Arial"/>
              </a:rPr>
              <a:t>admissions</a:t>
            </a:r>
            <a:r>
              <a:rPr sz="2000" spc="-15" dirty="0">
                <a:latin typeface="Arial"/>
                <a:cs typeface="Arial"/>
              </a:rPr>
              <a:t> </a:t>
            </a:r>
            <a:r>
              <a:rPr sz="2000" spc="110" dirty="0">
                <a:latin typeface="Arial"/>
                <a:cs typeface="Arial"/>
              </a:rPr>
              <a:t>process</a:t>
            </a:r>
            <a:endParaRPr sz="2000" dirty="0">
              <a:latin typeface="Arial"/>
              <a:cs typeface="Arial"/>
            </a:endParaRPr>
          </a:p>
          <a:p>
            <a:pPr marL="324485" indent="-287020">
              <a:lnSpc>
                <a:spcPct val="100000"/>
              </a:lnSpc>
              <a:spcBef>
                <a:spcPts val="1145"/>
              </a:spcBef>
              <a:buChar char="•"/>
              <a:tabLst>
                <a:tab pos="324485" algn="l"/>
                <a:tab pos="325120" algn="l"/>
              </a:tabLst>
            </a:pPr>
            <a:r>
              <a:rPr sz="2000" spc="90" dirty="0">
                <a:latin typeface="Arial"/>
                <a:cs typeface="Arial"/>
              </a:rPr>
              <a:t>Additional</a:t>
            </a:r>
            <a:r>
              <a:rPr sz="2000" dirty="0">
                <a:latin typeface="Arial"/>
                <a:cs typeface="Arial"/>
              </a:rPr>
              <a:t> </a:t>
            </a:r>
            <a:r>
              <a:rPr sz="2000" spc="70" dirty="0">
                <a:latin typeface="Arial"/>
                <a:cs typeface="Arial"/>
              </a:rPr>
              <a:t>help</a:t>
            </a:r>
            <a:r>
              <a:rPr sz="2000" spc="15" dirty="0">
                <a:latin typeface="Arial"/>
                <a:cs typeface="Arial"/>
              </a:rPr>
              <a:t> </a:t>
            </a:r>
            <a:r>
              <a:rPr sz="2000" spc="100" dirty="0">
                <a:latin typeface="Arial"/>
                <a:cs typeface="Arial"/>
              </a:rPr>
              <a:t>on</a:t>
            </a:r>
            <a:r>
              <a:rPr sz="2000" dirty="0">
                <a:latin typeface="Arial"/>
                <a:cs typeface="Arial"/>
              </a:rPr>
              <a:t> </a:t>
            </a:r>
            <a:r>
              <a:rPr sz="2000" spc="90" dirty="0">
                <a:latin typeface="Arial"/>
                <a:cs typeface="Arial"/>
              </a:rPr>
              <a:t>choosing</a:t>
            </a:r>
            <a:r>
              <a:rPr sz="2000" spc="-10" dirty="0">
                <a:latin typeface="Arial"/>
                <a:cs typeface="Arial"/>
              </a:rPr>
              <a:t> </a:t>
            </a:r>
            <a:r>
              <a:rPr sz="2000" spc="85" dirty="0">
                <a:latin typeface="Arial"/>
                <a:cs typeface="Arial"/>
              </a:rPr>
              <a:t>schools</a:t>
            </a:r>
            <a:r>
              <a:rPr sz="2000" spc="-10" dirty="0">
                <a:latin typeface="Arial"/>
                <a:cs typeface="Arial"/>
              </a:rPr>
              <a:t> </a:t>
            </a:r>
            <a:r>
              <a:rPr sz="2000" spc="30" dirty="0">
                <a:latin typeface="Arial"/>
                <a:cs typeface="Arial"/>
              </a:rPr>
              <a:t>in</a:t>
            </a:r>
            <a:r>
              <a:rPr sz="2000" spc="10" dirty="0">
                <a:solidFill>
                  <a:srgbClr val="0562C1"/>
                </a:solidFill>
                <a:latin typeface="Arial"/>
                <a:cs typeface="Arial"/>
              </a:rPr>
              <a:t> </a:t>
            </a:r>
            <a:r>
              <a:rPr sz="2000" u="sng" spc="60" dirty="0">
                <a:solidFill>
                  <a:srgbClr val="0562C1"/>
                </a:solidFill>
                <a:uFill>
                  <a:solidFill>
                    <a:srgbClr val="0562C1"/>
                  </a:solidFill>
                </a:uFill>
                <a:latin typeface="Arial"/>
                <a:cs typeface="Arial"/>
                <a:hlinkClick r:id="rId4"/>
              </a:rPr>
              <a:t>New</a:t>
            </a:r>
            <a:r>
              <a:rPr sz="2000" u="sng" spc="-15" dirty="0">
                <a:solidFill>
                  <a:srgbClr val="0562C1"/>
                </a:solidFill>
                <a:uFill>
                  <a:solidFill>
                    <a:srgbClr val="0562C1"/>
                  </a:solidFill>
                </a:uFill>
                <a:latin typeface="Arial"/>
                <a:cs typeface="Arial"/>
                <a:hlinkClick r:id="rId4"/>
              </a:rPr>
              <a:t> </a:t>
            </a:r>
            <a:r>
              <a:rPr sz="2000" u="sng" spc="95" dirty="0">
                <a:solidFill>
                  <a:srgbClr val="0562C1"/>
                </a:solidFill>
                <a:uFill>
                  <a:solidFill>
                    <a:srgbClr val="0562C1"/>
                  </a:solidFill>
                </a:uFill>
                <a:latin typeface="Arial"/>
                <a:cs typeface="Arial"/>
                <a:hlinkClick r:id="rId4"/>
              </a:rPr>
              <a:t>York</a:t>
            </a:r>
            <a:r>
              <a:rPr sz="2000" spc="-10" dirty="0">
                <a:solidFill>
                  <a:srgbClr val="0562C1"/>
                </a:solidFill>
                <a:latin typeface="Arial"/>
                <a:cs typeface="Arial"/>
                <a:hlinkClick r:id="rId4"/>
              </a:rPr>
              <a:t> </a:t>
            </a:r>
            <a:r>
              <a:rPr sz="2000" spc="114" dirty="0">
                <a:latin typeface="Arial"/>
                <a:cs typeface="Arial"/>
              </a:rPr>
              <a:t>and</a:t>
            </a:r>
            <a:r>
              <a:rPr sz="2000" spc="-5" dirty="0">
                <a:solidFill>
                  <a:srgbClr val="0562C1"/>
                </a:solidFill>
                <a:latin typeface="Arial"/>
                <a:cs typeface="Arial"/>
              </a:rPr>
              <a:t> </a:t>
            </a:r>
            <a:r>
              <a:rPr sz="2000" u="sng" spc="90" dirty="0">
                <a:solidFill>
                  <a:srgbClr val="0562C1"/>
                </a:solidFill>
                <a:uFill>
                  <a:solidFill>
                    <a:srgbClr val="0562C1"/>
                  </a:solidFill>
                </a:uFill>
                <a:latin typeface="Arial"/>
                <a:cs typeface="Arial"/>
                <a:hlinkClick r:id="rId5"/>
              </a:rPr>
              <a:t>Brooklyn</a:t>
            </a:r>
            <a:endParaRPr sz="2000" dirty="0">
              <a:latin typeface="Arial"/>
              <a:cs typeface="Arial"/>
            </a:endParaRPr>
          </a:p>
          <a:p>
            <a:pPr marL="324485" marR="378460" indent="-324485">
              <a:lnSpc>
                <a:spcPct val="100000"/>
              </a:lnSpc>
              <a:spcBef>
                <a:spcPts val="1200"/>
              </a:spcBef>
              <a:buChar char="•"/>
              <a:tabLst>
                <a:tab pos="324485" algn="l"/>
                <a:tab pos="325120" algn="l"/>
                <a:tab pos="1968500" algn="l"/>
              </a:tabLst>
            </a:pPr>
            <a:r>
              <a:rPr sz="2000" spc="55" dirty="0">
                <a:latin typeface="Arial"/>
                <a:cs typeface="Arial"/>
              </a:rPr>
              <a:t>The</a:t>
            </a:r>
            <a:r>
              <a:rPr sz="2000" spc="140" dirty="0">
                <a:solidFill>
                  <a:srgbClr val="0562C1"/>
                </a:solidFill>
                <a:latin typeface="Arial"/>
                <a:cs typeface="Arial"/>
              </a:rPr>
              <a:t> </a:t>
            </a:r>
            <a:r>
              <a:rPr sz="2000" u="sng" spc="105" dirty="0">
                <a:solidFill>
                  <a:srgbClr val="0562C1"/>
                </a:solidFill>
                <a:uFill>
                  <a:solidFill>
                    <a:srgbClr val="0562C1"/>
                  </a:solidFill>
                </a:uFill>
                <a:latin typeface="Arial"/>
                <a:cs typeface="Arial"/>
                <a:hlinkClick r:id="rId6"/>
              </a:rPr>
              <a:t>Parents</a:t>
            </a:r>
            <a:r>
              <a:rPr sz="2000" spc="105" dirty="0">
                <a:solidFill>
                  <a:srgbClr val="0562C1"/>
                </a:solidFill>
                <a:latin typeface="Arial"/>
                <a:cs typeface="Arial"/>
              </a:rPr>
              <a:t>	</a:t>
            </a:r>
            <a:r>
              <a:rPr sz="2000" spc="85" dirty="0">
                <a:latin typeface="Arial"/>
                <a:cs typeface="Arial"/>
              </a:rPr>
              <a:t>League</a:t>
            </a:r>
            <a:r>
              <a:rPr sz="2000" spc="-5" dirty="0">
                <a:latin typeface="Arial"/>
                <a:cs typeface="Arial"/>
              </a:rPr>
              <a:t> </a:t>
            </a:r>
            <a:r>
              <a:rPr sz="2000" spc="165" dirty="0">
                <a:latin typeface="Arial"/>
                <a:cs typeface="Arial"/>
              </a:rPr>
              <a:t>of</a:t>
            </a:r>
            <a:r>
              <a:rPr sz="2000" spc="20" dirty="0">
                <a:latin typeface="Arial"/>
                <a:cs typeface="Arial"/>
              </a:rPr>
              <a:t> </a:t>
            </a:r>
            <a:r>
              <a:rPr sz="2000" spc="60" dirty="0">
                <a:latin typeface="Arial"/>
                <a:cs typeface="Arial"/>
              </a:rPr>
              <a:t>New</a:t>
            </a:r>
            <a:r>
              <a:rPr sz="2000" spc="-10" dirty="0">
                <a:latin typeface="Arial"/>
                <a:cs typeface="Arial"/>
              </a:rPr>
              <a:t> </a:t>
            </a:r>
            <a:r>
              <a:rPr sz="2000" spc="95" dirty="0">
                <a:latin typeface="Arial"/>
                <a:cs typeface="Arial"/>
              </a:rPr>
              <a:t>York</a:t>
            </a:r>
            <a:r>
              <a:rPr sz="2000" spc="-5" dirty="0">
                <a:latin typeface="Arial"/>
                <a:cs typeface="Arial"/>
              </a:rPr>
              <a:t> </a:t>
            </a:r>
            <a:r>
              <a:rPr sz="2000" spc="90" dirty="0">
                <a:latin typeface="Arial"/>
                <a:cs typeface="Arial"/>
              </a:rPr>
              <a:t>as</a:t>
            </a:r>
            <a:r>
              <a:rPr sz="2000" spc="10" dirty="0">
                <a:latin typeface="Arial"/>
                <a:cs typeface="Arial"/>
              </a:rPr>
              <a:t> </a:t>
            </a:r>
            <a:r>
              <a:rPr sz="2000" spc="45" dirty="0">
                <a:latin typeface="Arial"/>
                <a:cs typeface="Arial"/>
              </a:rPr>
              <a:t>well</a:t>
            </a:r>
            <a:r>
              <a:rPr sz="2000" spc="10" dirty="0">
                <a:latin typeface="Arial"/>
                <a:cs typeface="Arial"/>
              </a:rPr>
              <a:t> </a:t>
            </a:r>
            <a:r>
              <a:rPr sz="2000" spc="90" dirty="0">
                <a:latin typeface="Arial"/>
                <a:cs typeface="Arial"/>
              </a:rPr>
              <a:t>as</a:t>
            </a:r>
            <a:r>
              <a:rPr sz="2000" spc="-5" dirty="0">
                <a:latin typeface="Arial"/>
                <a:cs typeface="Arial"/>
              </a:rPr>
              <a:t> </a:t>
            </a:r>
            <a:r>
              <a:rPr sz="2000" spc="110" dirty="0">
                <a:latin typeface="Arial"/>
                <a:cs typeface="Arial"/>
              </a:rPr>
              <a:t>a</a:t>
            </a:r>
            <a:r>
              <a:rPr sz="2000" spc="10" dirty="0">
                <a:latin typeface="Arial"/>
                <a:cs typeface="Arial"/>
              </a:rPr>
              <a:t> </a:t>
            </a:r>
            <a:r>
              <a:rPr sz="2000" spc="65" dirty="0">
                <a:latin typeface="Arial"/>
                <a:cs typeface="Arial"/>
              </a:rPr>
              <a:t>local</a:t>
            </a:r>
            <a:r>
              <a:rPr sz="2000" spc="20" dirty="0">
                <a:latin typeface="Arial"/>
                <a:cs typeface="Arial"/>
              </a:rPr>
              <a:t> </a:t>
            </a:r>
            <a:r>
              <a:rPr sz="2000" spc="85" dirty="0">
                <a:latin typeface="Arial"/>
                <a:cs typeface="Arial"/>
              </a:rPr>
              <a:t>school</a:t>
            </a:r>
            <a:r>
              <a:rPr sz="2000" spc="15" dirty="0">
                <a:latin typeface="Arial"/>
                <a:cs typeface="Arial"/>
              </a:rPr>
              <a:t> </a:t>
            </a:r>
            <a:r>
              <a:rPr sz="2000" spc="100" dirty="0">
                <a:latin typeface="Arial"/>
                <a:cs typeface="Arial"/>
              </a:rPr>
              <a:t>search</a:t>
            </a:r>
            <a:r>
              <a:rPr sz="2000" spc="5" dirty="0">
                <a:latin typeface="Arial"/>
                <a:cs typeface="Arial"/>
              </a:rPr>
              <a:t> </a:t>
            </a:r>
            <a:r>
              <a:rPr sz="2000" spc="90" dirty="0">
                <a:latin typeface="Arial"/>
                <a:cs typeface="Arial"/>
              </a:rPr>
              <a:t>consulting</a:t>
            </a:r>
            <a:r>
              <a:rPr sz="2000" spc="-25" dirty="0">
                <a:solidFill>
                  <a:srgbClr val="0562C1"/>
                </a:solidFill>
                <a:latin typeface="Arial"/>
                <a:cs typeface="Arial"/>
              </a:rPr>
              <a:t> </a:t>
            </a:r>
            <a:r>
              <a:rPr sz="2000" u="sng" spc="155" dirty="0">
                <a:solidFill>
                  <a:srgbClr val="0562C1"/>
                </a:solidFill>
                <a:uFill>
                  <a:solidFill>
                    <a:srgbClr val="0562C1"/>
                  </a:solidFill>
                </a:uFill>
                <a:latin typeface="Arial"/>
                <a:cs typeface="Arial"/>
                <a:hlinkClick r:id="rId7"/>
              </a:rPr>
              <a:t>firm</a:t>
            </a:r>
            <a:r>
              <a:rPr sz="2000" spc="10" dirty="0">
                <a:solidFill>
                  <a:srgbClr val="0562C1"/>
                </a:solidFill>
                <a:latin typeface="Arial"/>
                <a:cs typeface="Arial"/>
                <a:hlinkClick r:id="rId7"/>
              </a:rPr>
              <a:t> </a:t>
            </a:r>
            <a:r>
              <a:rPr sz="2000" spc="105" dirty="0">
                <a:latin typeface="Arial"/>
                <a:cs typeface="Arial"/>
              </a:rPr>
              <a:t>can </a:t>
            </a:r>
            <a:r>
              <a:rPr sz="2000" spc="-540" dirty="0">
                <a:latin typeface="Arial"/>
                <a:cs typeface="Arial"/>
              </a:rPr>
              <a:t> </a:t>
            </a:r>
            <a:r>
              <a:rPr sz="2000" spc="70" dirty="0">
                <a:latin typeface="Arial"/>
                <a:cs typeface="Arial"/>
              </a:rPr>
              <a:t>also</a:t>
            </a:r>
            <a:r>
              <a:rPr sz="2000" spc="5" dirty="0">
                <a:latin typeface="Arial"/>
                <a:cs typeface="Arial"/>
              </a:rPr>
              <a:t> </a:t>
            </a:r>
            <a:r>
              <a:rPr sz="2000" spc="110" dirty="0">
                <a:latin typeface="Arial"/>
                <a:cs typeface="Arial"/>
              </a:rPr>
              <a:t>provide</a:t>
            </a:r>
            <a:r>
              <a:rPr sz="2000" spc="15" dirty="0">
                <a:latin typeface="Arial"/>
                <a:cs typeface="Arial"/>
              </a:rPr>
              <a:t> </a:t>
            </a:r>
            <a:r>
              <a:rPr sz="2000" spc="95" dirty="0">
                <a:latin typeface="Arial"/>
                <a:cs typeface="Arial"/>
              </a:rPr>
              <a:t>assistance</a:t>
            </a:r>
            <a:r>
              <a:rPr sz="2000" spc="-35" dirty="0">
                <a:latin typeface="Arial"/>
                <a:cs typeface="Arial"/>
              </a:rPr>
              <a:t> </a:t>
            </a:r>
            <a:r>
              <a:rPr sz="2000" spc="114" dirty="0">
                <a:latin typeface="Arial"/>
                <a:cs typeface="Arial"/>
              </a:rPr>
              <a:t>with</a:t>
            </a:r>
            <a:r>
              <a:rPr sz="2000" spc="-5" dirty="0">
                <a:latin typeface="Arial"/>
                <a:cs typeface="Arial"/>
              </a:rPr>
              <a:t> </a:t>
            </a:r>
            <a:r>
              <a:rPr sz="2000" spc="100" dirty="0">
                <a:latin typeface="Arial"/>
                <a:cs typeface="Arial"/>
              </a:rPr>
              <a:t>independent</a:t>
            </a:r>
            <a:r>
              <a:rPr sz="2000" spc="-20" dirty="0">
                <a:latin typeface="Arial"/>
                <a:cs typeface="Arial"/>
              </a:rPr>
              <a:t> </a:t>
            </a:r>
            <a:r>
              <a:rPr sz="2000" spc="195" dirty="0">
                <a:latin typeface="Arial"/>
                <a:cs typeface="Arial"/>
              </a:rPr>
              <a:t>&amp;</a:t>
            </a:r>
            <a:r>
              <a:rPr sz="2000" spc="-5" dirty="0">
                <a:latin typeface="Arial"/>
                <a:cs typeface="Arial"/>
              </a:rPr>
              <a:t> </a:t>
            </a:r>
            <a:r>
              <a:rPr sz="2000" spc="120" dirty="0">
                <a:latin typeface="Arial"/>
                <a:cs typeface="Arial"/>
              </a:rPr>
              <a:t>private</a:t>
            </a:r>
            <a:r>
              <a:rPr sz="2000" spc="-10" dirty="0">
                <a:latin typeface="Arial"/>
                <a:cs typeface="Arial"/>
              </a:rPr>
              <a:t> </a:t>
            </a:r>
            <a:r>
              <a:rPr sz="2000" spc="85" dirty="0">
                <a:latin typeface="Arial"/>
                <a:cs typeface="Arial"/>
              </a:rPr>
              <a:t>schools</a:t>
            </a:r>
            <a:endParaRPr sz="2000" dirty="0">
              <a:latin typeface="Arial"/>
              <a:cs typeface="Arial"/>
            </a:endParaRPr>
          </a:p>
          <a:p>
            <a:pPr marL="324485" marR="577215" indent="-287020">
              <a:lnSpc>
                <a:spcPct val="100000"/>
              </a:lnSpc>
              <a:spcBef>
                <a:spcPts val="1200"/>
              </a:spcBef>
              <a:buClr>
                <a:srgbClr val="000000"/>
              </a:buClr>
              <a:buChar char="•"/>
              <a:tabLst>
                <a:tab pos="324485" algn="l"/>
                <a:tab pos="325120" algn="l"/>
              </a:tabLst>
            </a:pPr>
            <a:r>
              <a:rPr sz="2000" u="sng" spc="-60" dirty="0">
                <a:solidFill>
                  <a:srgbClr val="0562C1"/>
                </a:solidFill>
                <a:uFill>
                  <a:solidFill>
                    <a:srgbClr val="0562C1"/>
                  </a:solidFill>
                </a:uFill>
                <a:latin typeface="Arial"/>
                <a:cs typeface="Arial"/>
                <a:hlinkClick r:id="rId8"/>
              </a:rPr>
              <a:t>P.S./I.S.</a:t>
            </a:r>
            <a:r>
              <a:rPr sz="2000" u="sng" spc="20" dirty="0">
                <a:solidFill>
                  <a:srgbClr val="0562C1"/>
                </a:solidFill>
                <a:uFill>
                  <a:solidFill>
                    <a:srgbClr val="0562C1"/>
                  </a:solidFill>
                </a:uFill>
                <a:latin typeface="Arial"/>
                <a:cs typeface="Arial"/>
                <a:hlinkClick r:id="rId8"/>
              </a:rPr>
              <a:t> </a:t>
            </a:r>
            <a:r>
              <a:rPr sz="2000" u="sng" spc="-110" dirty="0">
                <a:solidFill>
                  <a:srgbClr val="0562C1"/>
                </a:solidFill>
                <a:uFill>
                  <a:solidFill>
                    <a:srgbClr val="0562C1"/>
                  </a:solidFill>
                </a:uFill>
                <a:latin typeface="Arial"/>
                <a:cs typeface="Arial"/>
                <a:hlinkClick r:id="rId8"/>
              </a:rPr>
              <a:t>217</a:t>
            </a:r>
            <a:r>
              <a:rPr sz="2000" dirty="0">
                <a:solidFill>
                  <a:srgbClr val="0562C1"/>
                </a:solidFill>
                <a:latin typeface="Arial"/>
                <a:cs typeface="Arial"/>
                <a:hlinkClick r:id="rId8"/>
              </a:rPr>
              <a:t> </a:t>
            </a:r>
            <a:r>
              <a:rPr sz="2000" spc="85" dirty="0">
                <a:latin typeface="Arial"/>
                <a:cs typeface="Arial"/>
              </a:rPr>
              <a:t>Roosevelt</a:t>
            </a:r>
            <a:r>
              <a:rPr sz="2000" spc="-10" dirty="0">
                <a:latin typeface="Arial"/>
                <a:cs typeface="Arial"/>
              </a:rPr>
              <a:t> </a:t>
            </a:r>
            <a:r>
              <a:rPr sz="2000" spc="50" dirty="0">
                <a:latin typeface="Arial"/>
                <a:cs typeface="Arial"/>
              </a:rPr>
              <a:t>Island</a:t>
            </a:r>
            <a:r>
              <a:rPr sz="2000" spc="-10" dirty="0">
                <a:latin typeface="Arial"/>
                <a:cs typeface="Arial"/>
              </a:rPr>
              <a:t> </a:t>
            </a:r>
            <a:r>
              <a:rPr sz="2000" spc="65" dirty="0">
                <a:latin typeface="Arial"/>
                <a:cs typeface="Arial"/>
              </a:rPr>
              <a:t>School</a:t>
            </a:r>
            <a:r>
              <a:rPr sz="2000" spc="-10" dirty="0">
                <a:latin typeface="Arial"/>
                <a:cs typeface="Arial"/>
              </a:rPr>
              <a:t> </a:t>
            </a:r>
            <a:r>
              <a:rPr sz="2000" spc="70" dirty="0">
                <a:latin typeface="Arial"/>
                <a:cs typeface="Arial"/>
              </a:rPr>
              <a:t>(</a:t>
            </a:r>
            <a:r>
              <a:rPr sz="2000" spc="70" dirty="0" err="1">
                <a:solidFill>
                  <a:srgbClr val="0562C1"/>
                </a:solidFill>
                <a:latin typeface="Arial"/>
                <a:cs typeface="Arial"/>
                <a:hlinkClick r:id="rId9"/>
              </a:rPr>
              <a:t>Pr</a:t>
            </a:r>
            <a:r>
              <a:rPr lang="en-US" sz="2000" spc="70" dirty="0" err="1">
                <a:solidFill>
                  <a:srgbClr val="0562C1"/>
                </a:solidFill>
                <a:latin typeface="Arial"/>
                <a:cs typeface="Arial"/>
                <a:hlinkClick r:id="rId9"/>
              </a:rPr>
              <a:t>e</a:t>
            </a:r>
            <a:r>
              <a:rPr sz="2000" spc="70" dirty="0" err="1">
                <a:solidFill>
                  <a:srgbClr val="0562C1"/>
                </a:solidFill>
                <a:latin typeface="Arial"/>
                <a:cs typeface="Arial"/>
                <a:hlinkClick r:id="rId9"/>
              </a:rPr>
              <a:t>e</a:t>
            </a:r>
            <a:r>
              <a:rPr sz="2000" spc="70" dirty="0">
                <a:solidFill>
                  <a:srgbClr val="0562C1"/>
                </a:solidFill>
                <a:latin typeface="Arial"/>
                <a:cs typeface="Arial"/>
                <a:hlinkClick r:id="rId9"/>
              </a:rPr>
              <a:t>-K</a:t>
            </a:r>
            <a:r>
              <a:rPr sz="2000" dirty="0">
                <a:solidFill>
                  <a:srgbClr val="0562C1"/>
                </a:solidFill>
                <a:latin typeface="Arial"/>
                <a:cs typeface="Arial"/>
                <a:hlinkClick r:id="rId9"/>
              </a:rPr>
              <a:t> </a:t>
            </a:r>
            <a:r>
              <a:rPr sz="2000" spc="180" dirty="0">
                <a:solidFill>
                  <a:srgbClr val="0562C1"/>
                </a:solidFill>
                <a:latin typeface="Arial"/>
                <a:cs typeface="Arial"/>
                <a:hlinkClick r:id="rId9"/>
              </a:rPr>
              <a:t>to</a:t>
            </a:r>
            <a:r>
              <a:rPr sz="2000" spc="10" dirty="0">
                <a:solidFill>
                  <a:srgbClr val="0562C1"/>
                </a:solidFill>
                <a:latin typeface="Arial"/>
                <a:cs typeface="Arial"/>
                <a:hlinkClick r:id="rId9"/>
              </a:rPr>
              <a:t> </a:t>
            </a:r>
            <a:r>
              <a:rPr sz="2000" spc="130" dirty="0">
                <a:solidFill>
                  <a:srgbClr val="0562C1"/>
                </a:solidFill>
                <a:latin typeface="Arial"/>
                <a:cs typeface="Arial"/>
                <a:hlinkClick r:id="rId9"/>
              </a:rPr>
              <a:t>8</a:t>
            </a:r>
            <a:r>
              <a:rPr sz="1950" spc="195" baseline="25641" dirty="0">
                <a:solidFill>
                  <a:srgbClr val="0562C1"/>
                </a:solidFill>
                <a:latin typeface="Arial"/>
                <a:cs typeface="Arial"/>
                <a:hlinkClick r:id="rId9"/>
              </a:rPr>
              <a:t>th</a:t>
            </a:r>
            <a:r>
              <a:rPr sz="1950" spc="300" baseline="25641" dirty="0">
                <a:solidFill>
                  <a:srgbClr val="0562C1"/>
                </a:solidFill>
                <a:latin typeface="Arial"/>
                <a:cs typeface="Arial"/>
                <a:hlinkClick r:id="rId9"/>
              </a:rPr>
              <a:t> </a:t>
            </a:r>
            <a:r>
              <a:rPr sz="2000" spc="100" dirty="0">
                <a:solidFill>
                  <a:srgbClr val="0562C1"/>
                </a:solidFill>
                <a:latin typeface="Arial"/>
                <a:cs typeface="Arial"/>
                <a:hlinkClick r:id="rId9"/>
              </a:rPr>
              <a:t>grade</a:t>
            </a:r>
            <a:r>
              <a:rPr sz="2000" spc="100" dirty="0">
                <a:latin typeface="Arial"/>
                <a:cs typeface="Arial"/>
              </a:rPr>
              <a:t>)</a:t>
            </a:r>
            <a:r>
              <a:rPr sz="2000" spc="5" dirty="0">
                <a:latin typeface="Arial"/>
                <a:cs typeface="Arial"/>
              </a:rPr>
              <a:t> </a:t>
            </a:r>
            <a:r>
              <a:rPr sz="2000" spc="110" dirty="0">
                <a:latin typeface="Arial"/>
                <a:cs typeface="Arial"/>
              </a:rPr>
              <a:t>(645</a:t>
            </a:r>
            <a:r>
              <a:rPr sz="2000" spc="-5" dirty="0">
                <a:latin typeface="Arial"/>
                <a:cs typeface="Arial"/>
              </a:rPr>
              <a:t> </a:t>
            </a:r>
            <a:r>
              <a:rPr sz="2000" spc="40" dirty="0">
                <a:latin typeface="Arial"/>
                <a:cs typeface="Arial"/>
              </a:rPr>
              <a:t>Main</a:t>
            </a:r>
            <a:r>
              <a:rPr sz="2000" spc="-5" dirty="0">
                <a:latin typeface="Arial"/>
                <a:cs typeface="Arial"/>
              </a:rPr>
              <a:t> </a:t>
            </a:r>
            <a:r>
              <a:rPr sz="2000" spc="100" dirty="0">
                <a:latin typeface="Arial"/>
                <a:cs typeface="Arial"/>
              </a:rPr>
              <a:t>Street)</a:t>
            </a:r>
            <a:r>
              <a:rPr sz="2000" spc="5" dirty="0">
                <a:latin typeface="Arial"/>
                <a:cs typeface="Arial"/>
              </a:rPr>
              <a:t> </a:t>
            </a:r>
            <a:r>
              <a:rPr sz="2000" spc="30" dirty="0">
                <a:latin typeface="Arial"/>
                <a:cs typeface="Arial"/>
              </a:rPr>
              <a:t>is</a:t>
            </a:r>
            <a:r>
              <a:rPr sz="2000" spc="10" dirty="0">
                <a:latin typeface="Arial"/>
                <a:cs typeface="Arial"/>
              </a:rPr>
              <a:t> </a:t>
            </a:r>
            <a:r>
              <a:rPr sz="2000" spc="110" dirty="0">
                <a:latin typeface="Arial"/>
                <a:cs typeface="Arial"/>
              </a:rPr>
              <a:t>a</a:t>
            </a:r>
            <a:r>
              <a:rPr sz="2000" spc="10" dirty="0">
                <a:latin typeface="Arial"/>
                <a:cs typeface="Arial"/>
              </a:rPr>
              <a:t> </a:t>
            </a:r>
            <a:r>
              <a:rPr sz="2000" spc="80" dirty="0">
                <a:latin typeface="Arial"/>
                <a:cs typeface="Arial"/>
              </a:rPr>
              <a:t>public </a:t>
            </a:r>
            <a:r>
              <a:rPr sz="2000" spc="-540" dirty="0">
                <a:latin typeface="Arial"/>
                <a:cs typeface="Arial"/>
              </a:rPr>
              <a:t> </a:t>
            </a:r>
            <a:r>
              <a:rPr sz="2000" spc="85" dirty="0">
                <a:latin typeface="Arial"/>
                <a:cs typeface="Arial"/>
              </a:rPr>
              <a:t>schools</a:t>
            </a:r>
            <a:r>
              <a:rPr sz="2000" dirty="0">
                <a:latin typeface="Arial"/>
                <a:cs typeface="Arial"/>
              </a:rPr>
              <a:t> </a:t>
            </a:r>
            <a:r>
              <a:rPr sz="2000" spc="100" dirty="0">
                <a:latin typeface="Arial"/>
                <a:cs typeface="Arial"/>
              </a:rPr>
              <a:t>on</a:t>
            </a:r>
            <a:r>
              <a:rPr sz="2000" spc="-10" dirty="0">
                <a:latin typeface="Arial"/>
                <a:cs typeface="Arial"/>
              </a:rPr>
              <a:t> </a:t>
            </a:r>
            <a:r>
              <a:rPr sz="2000" spc="80" dirty="0">
                <a:latin typeface="Arial"/>
                <a:cs typeface="Arial"/>
              </a:rPr>
              <a:t>Roosevelt</a:t>
            </a:r>
            <a:r>
              <a:rPr sz="2000" spc="5" dirty="0">
                <a:latin typeface="Arial"/>
                <a:cs typeface="Arial"/>
              </a:rPr>
              <a:t> </a:t>
            </a:r>
            <a:r>
              <a:rPr sz="2000" spc="50" dirty="0">
                <a:latin typeface="Arial"/>
                <a:cs typeface="Arial"/>
              </a:rPr>
              <a:t>Island</a:t>
            </a:r>
            <a:endParaRPr sz="2000" dirty="0">
              <a:latin typeface="Arial"/>
              <a:cs typeface="Arial"/>
            </a:endParaRPr>
          </a:p>
          <a:p>
            <a:pPr marL="324485" marR="17780" indent="-287020">
              <a:lnSpc>
                <a:spcPct val="100000"/>
              </a:lnSpc>
              <a:spcBef>
                <a:spcPts val="1200"/>
              </a:spcBef>
              <a:buChar char="•"/>
              <a:tabLst>
                <a:tab pos="324485" algn="l"/>
                <a:tab pos="325120" algn="l"/>
              </a:tabLst>
            </a:pPr>
            <a:r>
              <a:rPr sz="2000" spc="80" dirty="0">
                <a:latin typeface="Arial"/>
                <a:cs typeface="Arial"/>
              </a:rPr>
              <a:t>There</a:t>
            </a:r>
            <a:r>
              <a:rPr sz="2000" dirty="0">
                <a:latin typeface="Arial"/>
                <a:cs typeface="Arial"/>
              </a:rPr>
              <a:t> </a:t>
            </a:r>
            <a:r>
              <a:rPr sz="2000" spc="110" dirty="0">
                <a:latin typeface="Arial"/>
                <a:cs typeface="Arial"/>
              </a:rPr>
              <a:t>are</a:t>
            </a:r>
            <a:r>
              <a:rPr sz="2000" spc="-5" dirty="0">
                <a:latin typeface="Arial"/>
                <a:cs typeface="Arial"/>
              </a:rPr>
              <a:t> </a:t>
            </a:r>
            <a:r>
              <a:rPr sz="2000" spc="150" dirty="0">
                <a:latin typeface="Arial"/>
                <a:cs typeface="Arial"/>
              </a:rPr>
              <a:t>many</a:t>
            </a:r>
            <a:r>
              <a:rPr sz="2000" spc="-5" dirty="0">
                <a:latin typeface="Arial"/>
                <a:cs typeface="Arial"/>
              </a:rPr>
              <a:t> </a:t>
            </a:r>
            <a:r>
              <a:rPr sz="2000" spc="105" dirty="0">
                <a:latin typeface="Arial"/>
                <a:cs typeface="Arial"/>
              </a:rPr>
              <a:t>(very</a:t>
            </a:r>
            <a:r>
              <a:rPr sz="2000" dirty="0">
                <a:latin typeface="Arial"/>
                <a:cs typeface="Arial"/>
              </a:rPr>
              <a:t> </a:t>
            </a:r>
            <a:r>
              <a:rPr sz="2000" spc="100" dirty="0">
                <a:latin typeface="Arial"/>
                <a:cs typeface="Arial"/>
              </a:rPr>
              <a:t>good)</a:t>
            </a:r>
            <a:r>
              <a:rPr sz="2000" spc="15" dirty="0">
                <a:latin typeface="Arial"/>
                <a:cs typeface="Arial"/>
              </a:rPr>
              <a:t> </a:t>
            </a:r>
            <a:r>
              <a:rPr sz="2000" spc="80" dirty="0">
                <a:latin typeface="Arial"/>
                <a:cs typeface="Arial"/>
              </a:rPr>
              <a:t>public</a:t>
            </a:r>
            <a:r>
              <a:rPr sz="2000" spc="10" dirty="0">
                <a:latin typeface="Arial"/>
                <a:cs typeface="Arial"/>
              </a:rPr>
              <a:t> </a:t>
            </a:r>
            <a:r>
              <a:rPr sz="2000" spc="85" dirty="0">
                <a:latin typeface="Arial"/>
                <a:cs typeface="Arial"/>
              </a:rPr>
              <a:t>schools</a:t>
            </a:r>
            <a:r>
              <a:rPr sz="2000" spc="-10" dirty="0">
                <a:latin typeface="Arial"/>
                <a:cs typeface="Arial"/>
              </a:rPr>
              <a:t> </a:t>
            </a:r>
            <a:r>
              <a:rPr sz="2000" spc="105" dirty="0">
                <a:latin typeface="Arial"/>
                <a:cs typeface="Arial"/>
              </a:rPr>
              <a:t>near</a:t>
            </a:r>
            <a:r>
              <a:rPr sz="2000" spc="-5" dirty="0">
                <a:latin typeface="Arial"/>
                <a:cs typeface="Arial"/>
              </a:rPr>
              <a:t> </a:t>
            </a:r>
            <a:r>
              <a:rPr sz="2000" spc="130" dirty="0">
                <a:latin typeface="Arial"/>
                <a:cs typeface="Arial"/>
              </a:rPr>
              <a:t>the</a:t>
            </a:r>
            <a:r>
              <a:rPr sz="2000" spc="-5" dirty="0">
                <a:latin typeface="Arial"/>
                <a:cs typeface="Arial"/>
              </a:rPr>
              <a:t> </a:t>
            </a:r>
            <a:r>
              <a:rPr sz="2000" spc="105" dirty="0">
                <a:latin typeface="Arial"/>
                <a:cs typeface="Arial"/>
              </a:rPr>
              <a:t>main</a:t>
            </a:r>
            <a:r>
              <a:rPr sz="2000" spc="10" dirty="0">
                <a:latin typeface="Arial"/>
                <a:cs typeface="Arial"/>
              </a:rPr>
              <a:t> </a:t>
            </a:r>
            <a:r>
              <a:rPr sz="2000" spc="25" dirty="0">
                <a:latin typeface="Arial"/>
                <a:cs typeface="Arial"/>
              </a:rPr>
              <a:t>Weill</a:t>
            </a:r>
            <a:r>
              <a:rPr sz="2000" spc="20" dirty="0">
                <a:latin typeface="Arial"/>
                <a:cs typeface="Arial"/>
              </a:rPr>
              <a:t> </a:t>
            </a:r>
            <a:r>
              <a:rPr sz="2000" spc="60" dirty="0">
                <a:latin typeface="Arial"/>
                <a:cs typeface="Arial"/>
              </a:rPr>
              <a:t>Cornell</a:t>
            </a:r>
            <a:r>
              <a:rPr sz="2000" spc="-5" dirty="0">
                <a:latin typeface="Arial"/>
                <a:cs typeface="Arial"/>
              </a:rPr>
              <a:t> </a:t>
            </a:r>
            <a:r>
              <a:rPr sz="2000" spc="55" dirty="0">
                <a:latin typeface="Arial"/>
                <a:cs typeface="Arial"/>
              </a:rPr>
              <a:t>Medicine</a:t>
            </a:r>
            <a:r>
              <a:rPr sz="2000" spc="-10" dirty="0">
                <a:latin typeface="Arial"/>
                <a:cs typeface="Arial"/>
              </a:rPr>
              <a:t> </a:t>
            </a:r>
            <a:r>
              <a:rPr sz="2000" spc="130" dirty="0">
                <a:latin typeface="Arial"/>
                <a:cs typeface="Arial"/>
              </a:rPr>
              <a:t>campus </a:t>
            </a:r>
            <a:r>
              <a:rPr sz="2000" spc="-540" dirty="0">
                <a:latin typeface="Arial"/>
                <a:cs typeface="Arial"/>
              </a:rPr>
              <a:t> </a:t>
            </a:r>
            <a:r>
              <a:rPr sz="2000" spc="60" dirty="0">
                <a:latin typeface="Arial"/>
                <a:cs typeface="Arial"/>
              </a:rPr>
              <a:t>(including</a:t>
            </a:r>
            <a:r>
              <a:rPr sz="2000" spc="-25" dirty="0">
                <a:solidFill>
                  <a:srgbClr val="0562C1"/>
                </a:solidFill>
                <a:latin typeface="Arial"/>
                <a:cs typeface="Arial"/>
              </a:rPr>
              <a:t> </a:t>
            </a:r>
            <a:r>
              <a:rPr sz="2000" u="sng" spc="35" dirty="0">
                <a:solidFill>
                  <a:srgbClr val="0562C1"/>
                </a:solidFill>
                <a:uFill>
                  <a:solidFill>
                    <a:srgbClr val="0562C1"/>
                  </a:solidFill>
                </a:uFill>
                <a:latin typeface="Arial"/>
                <a:cs typeface="Arial"/>
                <a:hlinkClick r:id="rId10"/>
              </a:rPr>
              <a:t>PK-3</a:t>
            </a:r>
            <a:r>
              <a:rPr sz="2000" spc="35" dirty="0">
                <a:latin typeface="Arial"/>
                <a:cs typeface="Arial"/>
              </a:rPr>
              <a:t>,</a:t>
            </a:r>
            <a:r>
              <a:rPr sz="2000" spc="15" dirty="0">
                <a:solidFill>
                  <a:srgbClr val="0562C1"/>
                </a:solidFill>
                <a:latin typeface="Arial"/>
                <a:cs typeface="Arial"/>
              </a:rPr>
              <a:t> </a:t>
            </a:r>
            <a:r>
              <a:rPr sz="2000" u="sng" spc="45" dirty="0">
                <a:solidFill>
                  <a:srgbClr val="0562C1"/>
                </a:solidFill>
                <a:uFill>
                  <a:solidFill>
                    <a:srgbClr val="0562C1"/>
                  </a:solidFill>
                </a:uFill>
                <a:latin typeface="Arial"/>
                <a:cs typeface="Arial"/>
                <a:hlinkClick r:id="rId11"/>
              </a:rPr>
              <a:t>PK-5</a:t>
            </a:r>
            <a:r>
              <a:rPr sz="2000" spc="45" dirty="0">
                <a:latin typeface="Arial"/>
                <a:cs typeface="Arial"/>
              </a:rPr>
              <a:t>,</a:t>
            </a:r>
            <a:r>
              <a:rPr sz="2000" dirty="0">
                <a:solidFill>
                  <a:srgbClr val="0562C1"/>
                </a:solidFill>
                <a:latin typeface="Arial"/>
                <a:cs typeface="Arial"/>
              </a:rPr>
              <a:t> </a:t>
            </a:r>
            <a:r>
              <a:rPr sz="2000" u="sng" spc="45" dirty="0">
                <a:solidFill>
                  <a:srgbClr val="0562C1"/>
                </a:solidFill>
                <a:uFill>
                  <a:solidFill>
                    <a:srgbClr val="0562C1"/>
                  </a:solidFill>
                </a:uFill>
                <a:latin typeface="Arial"/>
                <a:cs typeface="Arial"/>
                <a:hlinkClick r:id="rId12"/>
              </a:rPr>
              <a:t>PK-5</a:t>
            </a:r>
            <a:r>
              <a:rPr sz="2000" spc="45" dirty="0">
                <a:latin typeface="Arial"/>
                <a:cs typeface="Arial"/>
              </a:rPr>
              <a:t>,</a:t>
            </a:r>
            <a:r>
              <a:rPr sz="2000" dirty="0">
                <a:solidFill>
                  <a:srgbClr val="0562C1"/>
                </a:solidFill>
                <a:latin typeface="Arial"/>
                <a:cs typeface="Arial"/>
              </a:rPr>
              <a:t> </a:t>
            </a:r>
            <a:r>
              <a:rPr sz="2000" u="sng" spc="45" dirty="0">
                <a:solidFill>
                  <a:srgbClr val="0562C1"/>
                </a:solidFill>
                <a:uFill>
                  <a:solidFill>
                    <a:srgbClr val="0562C1"/>
                  </a:solidFill>
                </a:uFill>
                <a:latin typeface="Arial"/>
                <a:cs typeface="Arial"/>
                <a:hlinkClick r:id="rId13"/>
              </a:rPr>
              <a:t>PK-5</a:t>
            </a:r>
            <a:r>
              <a:rPr sz="2000" spc="45" dirty="0">
                <a:latin typeface="Arial"/>
                <a:cs typeface="Arial"/>
              </a:rPr>
              <a:t>,</a:t>
            </a:r>
            <a:r>
              <a:rPr sz="2000" spc="15" dirty="0">
                <a:solidFill>
                  <a:srgbClr val="0562C1"/>
                </a:solidFill>
                <a:latin typeface="Arial"/>
                <a:cs typeface="Arial"/>
              </a:rPr>
              <a:t> </a:t>
            </a:r>
            <a:r>
              <a:rPr sz="2000" u="sng" spc="45" dirty="0">
                <a:solidFill>
                  <a:srgbClr val="0562C1"/>
                </a:solidFill>
                <a:uFill>
                  <a:solidFill>
                    <a:srgbClr val="0562C1"/>
                  </a:solidFill>
                </a:uFill>
                <a:latin typeface="Arial"/>
                <a:cs typeface="Arial"/>
                <a:hlinkClick r:id="rId14"/>
              </a:rPr>
              <a:t>PK-5</a:t>
            </a:r>
            <a:r>
              <a:rPr sz="2000" spc="45" dirty="0">
                <a:latin typeface="Arial"/>
                <a:cs typeface="Arial"/>
              </a:rPr>
              <a:t>,</a:t>
            </a:r>
            <a:r>
              <a:rPr sz="2000" dirty="0">
                <a:solidFill>
                  <a:srgbClr val="0562C1"/>
                </a:solidFill>
                <a:latin typeface="Arial"/>
                <a:cs typeface="Arial"/>
              </a:rPr>
              <a:t> </a:t>
            </a:r>
            <a:r>
              <a:rPr sz="2000" u="sng" spc="120" dirty="0">
                <a:solidFill>
                  <a:srgbClr val="0562C1"/>
                </a:solidFill>
                <a:uFill>
                  <a:solidFill>
                    <a:srgbClr val="0562C1"/>
                  </a:solidFill>
                </a:uFill>
                <a:latin typeface="Arial"/>
                <a:cs typeface="Arial"/>
                <a:hlinkClick r:id="rId15"/>
              </a:rPr>
              <a:t>6-8</a:t>
            </a:r>
            <a:r>
              <a:rPr sz="2000" spc="120" dirty="0">
                <a:latin typeface="Arial"/>
                <a:cs typeface="Arial"/>
              </a:rPr>
              <a:t>,</a:t>
            </a:r>
            <a:r>
              <a:rPr sz="2000" spc="-10" dirty="0">
                <a:solidFill>
                  <a:srgbClr val="0562C1"/>
                </a:solidFill>
                <a:latin typeface="Arial"/>
                <a:cs typeface="Arial"/>
              </a:rPr>
              <a:t> </a:t>
            </a:r>
            <a:r>
              <a:rPr sz="2000" u="sng" spc="15" dirty="0">
                <a:solidFill>
                  <a:srgbClr val="0562C1"/>
                </a:solidFill>
                <a:uFill>
                  <a:solidFill>
                    <a:srgbClr val="0562C1"/>
                  </a:solidFill>
                </a:uFill>
                <a:latin typeface="Arial"/>
                <a:cs typeface="Arial"/>
                <a:hlinkClick r:id="rId16"/>
              </a:rPr>
              <a:t>9-12</a:t>
            </a:r>
            <a:r>
              <a:rPr sz="2000" spc="15" dirty="0">
                <a:latin typeface="Arial"/>
                <a:cs typeface="Arial"/>
              </a:rPr>
              <a:t>)</a:t>
            </a:r>
            <a:endParaRPr sz="2000" dirty="0">
              <a:latin typeface="Arial"/>
              <a:cs typeface="Arial"/>
            </a:endParaRPr>
          </a:p>
        </p:txBody>
      </p:sp>
      <p:pic>
        <p:nvPicPr>
          <p:cNvPr id="5" name="object 5"/>
          <p:cNvPicPr/>
          <p:nvPr/>
        </p:nvPicPr>
        <p:blipFill>
          <a:blip r:embed="rId17" cstate="print"/>
          <a:stretch>
            <a:fillRect/>
          </a:stretch>
        </p:blipFill>
        <p:spPr>
          <a:xfrm>
            <a:off x="9982200" y="6269735"/>
            <a:ext cx="2066543" cy="423671"/>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22148" y="152400"/>
            <a:ext cx="3438143" cy="1129283"/>
          </a:xfrm>
          <a:prstGeom prst="rect">
            <a:avLst/>
          </a:prstGeom>
        </p:spPr>
      </p:pic>
      <p:grpSp>
        <p:nvGrpSpPr>
          <p:cNvPr id="3" name="object 3"/>
          <p:cNvGrpSpPr/>
          <p:nvPr/>
        </p:nvGrpSpPr>
        <p:grpSpPr>
          <a:xfrm>
            <a:off x="787908" y="5856732"/>
            <a:ext cx="807720" cy="797560"/>
            <a:chOff x="787908" y="5856732"/>
            <a:chExt cx="807720" cy="797560"/>
          </a:xfrm>
        </p:grpSpPr>
        <p:pic>
          <p:nvPicPr>
            <p:cNvPr id="4" name="object 4"/>
            <p:cNvPicPr/>
            <p:nvPr/>
          </p:nvPicPr>
          <p:blipFill>
            <a:blip r:embed="rId3" cstate="print"/>
            <a:stretch>
              <a:fillRect/>
            </a:stretch>
          </p:blipFill>
          <p:spPr>
            <a:xfrm>
              <a:off x="874776" y="5856732"/>
              <a:ext cx="651186" cy="694651"/>
            </a:xfrm>
            <a:prstGeom prst="rect">
              <a:avLst/>
            </a:prstGeom>
          </p:spPr>
        </p:pic>
        <p:sp>
          <p:nvSpPr>
            <p:cNvPr id="5" name="object 5"/>
            <p:cNvSpPr/>
            <p:nvPr/>
          </p:nvSpPr>
          <p:spPr>
            <a:xfrm>
              <a:off x="787908" y="5940552"/>
              <a:ext cx="807720" cy="713740"/>
            </a:xfrm>
            <a:custGeom>
              <a:avLst/>
              <a:gdLst/>
              <a:ahLst/>
              <a:cxnLst/>
              <a:rect l="l" t="t" r="r" b="b"/>
              <a:pathLst>
                <a:path w="807719" h="713740">
                  <a:moveTo>
                    <a:pt x="807720" y="0"/>
                  </a:moveTo>
                  <a:lnTo>
                    <a:pt x="0" y="0"/>
                  </a:lnTo>
                  <a:lnTo>
                    <a:pt x="0" y="713232"/>
                  </a:lnTo>
                  <a:lnTo>
                    <a:pt x="807720" y="713232"/>
                  </a:lnTo>
                  <a:lnTo>
                    <a:pt x="807720" y="0"/>
                  </a:lnTo>
                  <a:close/>
                </a:path>
              </a:pathLst>
            </a:custGeom>
            <a:solidFill>
              <a:srgbClr val="EEEDEC"/>
            </a:solidFill>
          </p:spPr>
          <p:txBody>
            <a:bodyPr wrap="square" lIns="0" tIns="0" rIns="0" bIns="0" rtlCol="0"/>
            <a:lstStyle/>
            <a:p>
              <a:endParaRPr/>
            </a:p>
          </p:txBody>
        </p:sp>
      </p:grpSp>
      <p:sp>
        <p:nvSpPr>
          <p:cNvPr id="6" name="object 6"/>
          <p:cNvSpPr txBox="1"/>
          <p:nvPr/>
        </p:nvSpPr>
        <p:spPr>
          <a:xfrm>
            <a:off x="114311" y="2606897"/>
            <a:ext cx="5892165" cy="1650364"/>
          </a:xfrm>
          <a:prstGeom prst="rect">
            <a:avLst/>
          </a:prstGeom>
        </p:spPr>
        <p:txBody>
          <a:bodyPr vert="horz" wrap="square" lIns="0" tIns="198120" rIns="0" bIns="0" rtlCol="0">
            <a:spAutoFit/>
          </a:bodyPr>
          <a:lstStyle/>
          <a:p>
            <a:pPr marL="12700">
              <a:lnSpc>
                <a:spcPct val="100000"/>
              </a:lnSpc>
              <a:spcBef>
                <a:spcPts val="1560"/>
              </a:spcBef>
            </a:pPr>
            <a:r>
              <a:rPr sz="6600" b="1" spc="-35" dirty="0">
                <a:solidFill>
                  <a:srgbClr val="A10714"/>
                </a:solidFill>
                <a:latin typeface="Arial"/>
                <a:cs typeface="Arial"/>
              </a:rPr>
              <a:t>Transportation</a:t>
            </a:r>
            <a:endParaRPr sz="6600">
              <a:latin typeface="Arial"/>
              <a:cs typeface="Arial"/>
            </a:endParaRPr>
          </a:p>
          <a:p>
            <a:pPr marL="12700">
              <a:lnSpc>
                <a:spcPct val="100000"/>
              </a:lnSpc>
              <a:spcBef>
                <a:spcPts val="535"/>
              </a:spcBef>
            </a:pPr>
            <a:r>
              <a:rPr sz="2400" spc="-5" dirty="0">
                <a:solidFill>
                  <a:srgbClr val="A10714"/>
                </a:solidFill>
                <a:latin typeface="Arial"/>
                <a:cs typeface="Arial"/>
              </a:rPr>
              <a:t>From</a:t>
            </a:r>
            <a:r>
              <a:rPr sz="2400" spc="-15" dirty="0">
                <a:solidFill>
                  <a:srgbClr val="A10714"/>
                </a:solidFill>
                <a:latin typeface="Arial"/>
                <a:cs typeface="Arial"/>
              </a:rPr>
              <a:t> </a:t>
            </a:r>
            <a:r>
              <a:rPr sz="2400" dirty="0">
                <a:solidFill>
                  <a:srgbClr val="A10714"/>
                </a:solidFill>
                <a:latin typeface="Arial"/>
                <a:cs typeface="Arial"/>
              </a:rPr>
              <a:t>the</a:t>
            </a:r>
            <a:r>
              <a:rPr sz="2400" spc="-15" dirty="0">
                <a:solidFill>
                  <a:srgbClr val="A10714"/>
                </a:solidFill>
                <a:latin typeface="Arial"/>
                <a:cs typeface="Arial"/>
              </a:rPr>
              <a:t> </a:t>
            </a:r>
            <a:r>
              <a:rPr sz="2400" spc="-5" dirty="0">
                <a:solidFill>
                  <a:srgbClr val="A10714"/>
                </a:solidFill>
                <a:latin typeface="Arial"/>
                <a:cs typeface="Arial"/>
              </a:rPr>
              <a:t>airport</a:t>
            </a:r>
            <a:r>
              <a:rPr sz="2400" spc="5" dirty="0">
                <a:solidFill>
                  <a:srgbClr val="A10714"/>
                </a:solidFill>
                <a:latin typeface="Arial"/>
                <a:cs typeface="Arial"/>
              </a:rPr>
              <a:t> </a:t>
            </a:r>
            <a:r>
              <a:rPr sz="2400" dirty="0">
                <a:solidFill>
                  <a:srgbClr val="A10714"/>
                </a:solidFill>
                <a:latin typeface="Arial"/>
                <a:cs typeface="Arial"/>
              </a:rPr>
              <a:t>to</a:t>
            </a:r>
            <a:r>
              <a:rPr sz="2400" spc="-15" dirty="0">
                <a:solidFill>
                  <a:srgbClr val="A10714"/>
                </a:solidFill>
                <a:latin typeface="Arial"/>
                <a:cs typeface="Arial"/>
              </a:rPr>
              <a:t> </a:t>
            </a:r>
            <a:r>
              <a:rPr sz="2400" spc="-5" dirty="0">
                <a:solidFill>
                  <a:srgbClr val="A10714"/>
                </a:solidFill>
                <a:latin typeface="Arial"/>
                <a:cs typeface="Arial"/>
              </a:rPr>
              <a:t>your new</a:t>
            </a:r>
            <a:r>
              <a:rPr sz="2400" spc="5" dirty="0">
                <a:solidFill>
                  <a:srgbClr val="A10714"/>
                </a:solidFill>
                <a:latin typeface="Arial"/>
                <a:cs typeface="Arial"/>
              </a:rPr>
              <a:t> </a:t>
            </a:r>
            <a:r>
              <a:rPr sz="2400" spc="-5" dirty="0">
                <a:solidFill>
                  <a:srgbClr val="A10714"/>
                </a:solidFill>
                <a:latin typeface="Arial"/>
                <a:cs typeface="Arial"/>
              </a:rPr>
              <a:t>home</a:t>
            </a:r>
            <a:endParaRPr sz="2400">
              <a:latin typeface="Arial"/>
              <a:cs typeface="Arial"/>
            </a:endParaRPr>
          </a:p>
        </p:txBody>
      </p:sp>
      <p:sp>
        <p:nvSpPr>
          <p:cNvPr id="7" name="object 7"/>
          <p:cNvSpPr/>
          <p:nvPr/>
        </p:nvSpPr>
        <p:spPr>
          <a:xfrm>
            <a:off x="684276" y="303275"/>
            <a:ext cx="2971800" cy="867410"/>
          </a:xfrm>
          <a:custGeom>
            <a:avLst/>
            <a:gdLst/>
            <a:ahLst/>
            <a:cxnLst/>
            <a:rect l="l" t="t" r="r" b="b"/>
            <a:pathLst>
              <a:path w="2971800" h="867410">
                <a:moveTo>
                  <a:pt x="2971800" y="0"/>
                </a:moveTo>
                <a:lnTo>
                  <a:pt x="0" y="0"/>
                </a:lnTo>
                <a:lnTo>
                  <a:pt x="0" y="867155"/>
                </a:lnTo>
                <a:lnTo>
                  <a:pt x="2971800" y="867155"/>
                </a:lnTo>
                <a:lnTo>
                  <a:pt x="2971800" y="0"/>
                </a:lnTo>
                <a:close/>
              </a:path>
            </a:pathLst>
          </a:custGeom>
          <a:solidFill>
            <a:srgbClr val="EEEDEC"/>
          </a:solidFill>
        </p:spPr>
        <p:txBody>
          <a:bodyPr wrap="square" lIns="0" tIns="0" rIns="0" bIns="0" rtlCol="0"/>
          <a:lstStyle/>
          <a:p>
            <a:endParaRPr/>
          </a:p>
        </p:txBody>
      </p:sp>
      <p:sp>
        <p:nvSpPr>
          <p:cNvPr id="8" name="object 8"/>
          <p:cNvSpPr txBox="1">
            <a:spLocks noGrp="1"/>
          </p:cNvSpPr>
          <p:nvPr>
            <p:ph type="title"/>
          </p:nvPr>
        </p:nvSpPr>
        <p:spPr>
          <a:xfrm>
            <a:off x="762853" y="166556"/>
            <a:ext cx="2787015" cy="958215"/>
          </a:xfrm>
          <a:prstGeom prst="rect">
            <a:avLst/>
          </a:prstGeom>
        </p:spPr>
        <p:txBody>
          <a:bodyPr vert="horz" wrap="square" lIns="0" tIns="177165" rIns="0" bIns="0" rtlCol="0">
            <a:spAutoFit/>
          </a:bodyPr>
          <a:lstStyle/>
          <a:p>
            <a:pPr marL="12700" marR="5080">
              <a:lnSpc>
                <a:spcPct val="70000"/>
              </a:lnSpc>
              <a:spcBef>
                <a:spcPts val="1395"/>
              </a:spcBef>
            </a:pPr>
            <a:r>
              <a:rPr sz="3600" spc="-15" dirty="0">
                <a:latin typeface="Arial"/>
                <a:cs typeface="Arial"/>
              </a:rPr>
              <a:t>Weill</a:t>
            </a:r>
            <a:r>
              <a:rPr sz="3600" spc="-80" dirty="0">
                <a:latin typeface="Arial"/>
                <a:cs typeface="Arial"/>
              </a:rPr>
              <a:t> </a:t>
            </a:r>
            <a:r>
              <a:rPr sz="3600" spc="-5" dirty="0">
                <a:latin typeface="Arial"/>
                <a:cs typeface="Arial"/>
              </a:rPr>
              <a:t>Cornell </a:t>
            </a:r>
            <a:r>
              <a:rPr sz="3600" spc="-985" dirty="0">
                <a:latin typeface="Arial"/>
                <a:cs typeface="Arial"/>
              </a:rPr>
              <a:t> </a:t>
            </a:r>
            <a:r>
              <a:rPr sz="3600" spc="-5" dirty="0">
                <a:solidFill>
                  <a:srgbClr val="E87721"/>
                </a:solidFill>
                <a:latin typeface="Arial"/>
                <a:cs typeface="Arial"/>
              </a:rPr>
              <a:t>Medicine</a:t>
            </a:r>
            <a:endParaRPr sz="3600">
              <a:latin typeface="Arial"/>
              <a:cs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64110" y="257464"/>
            <a:ext cx="6861809" cy="452120"/>
          </a:xfrm>
          <a:prstGeom prst="rect">
            <a:avLst/>
          </a:prstGeom>
        </p:spPr>
        <p:txBody>
          <a:bodyPr vert="horz" wrap="square" lIns="0" tIns="12065" rIns="0" bIns="0" rtlCol="0">
            <a:spAutoFit/>
          </a:bodyPr>
          <a:lstStyle/>
          <a:p>
            <a:pPr marL="12700">
              <a:lnSpc>
                <a:spcPct val="100000"/>
              </a:lnSpc>
              <a:spcBef>
                <a:spcPts val="95"/>
              </a:spcBef>
            </a:pPr>
            <a:r>
              <a:rPr spc="-45" dirty="0"/>
              <a:t>Public</a:t>
            </a:r>
            <a:r>
              <a:rPr spc="45" dirty="0"/>
              <a:t> </a:t>
            </a:r>
            <a:r>
              <a:rPr spc="10" dirty="0"/>
              <a:t>transportation</a:t>
            </a:r>
            <a:r>
              <a:rPr spc="60" dirty="0"/>
              <a:t> </a:t>
            </a:r>
            <a:r>
              <a:rPr spc="-125" dirty="0"/>
              <a:t>in</a:t>
            </a:r>
            <a:r>
              <a:rPr spc="45" dirty="0"/>
              <a:t> </a:t>
            </a:r>
            <a:r>
              <a:rPr spc="-120" dirty="0"/>
              <a:t>New</a:t>
            </a:r>
            <a:r>
              <a:rPr spc="50" dirty="0"/>
              <a:t> </a:t>
            </a:r>
            <a:r>
              <a:rPr spc="10" dirty="0"/>
              <a:t>York</a:t>
            </a:r>
            <a:r>
              <a:rPr spc="35" dirty="0"/>
              <a:t> City</a:t>
            </a:r>
          </a:p>
        </p:txBody>
      </p:sp>
      <p:pic>
        <p:nvPicPr>
          <p:cNvPr id="3" name="object 3"/>
          <p:cNvPicPr/>
          <p:nvPr/>
        </p:nvPicPr>
        <p:blipFill>
          <a:blip r:embed="rId2" cstate="print"/>
          <a:stretch>
            <a:fillRect/>
          </a:stretch>
        </p:blipFill>
        <p:spPr>
          <a:xfrm>
            <a:off x="9982200" y="6269735"/>
            <a:ext cx="2066543" cy="423671"/>
          </a:xfrm>
          <a:prstGeom prst="rect">
            <a:avLst/>
          </a:prstGeom>
        </p:spPr>
      </p:pic>
      <p:pic>
        <p:nvPicPr>
          <p:cNvPr id="4" name="object 4"/>
          <p:cNvPicPr/>
          <p:nvPr/>
        </p:nvPicPr>
        <p:blipFill>
          <a:blip r:embed="rId3" cstate="print"/>
          <a:stretch>
            <a:fillRect/>
          </a:stretch>
        </p:blipFill>
        <p:spPr>
          <a:xfrm>
            <a:off x="8881871" y="2683764"/>
            <a:ext cx="2973323" cy="1871471"/>
          </a:xfrm>
          <a:prstGeom prst="rect">
            <a:avLst/>
          </a:prstGeom>
        </p:spPr>
      </p:pic>
      <p:sp>
        <p:nvSpPr>
          <p:cNvPr id="5" name="object 5"/>
          <p:cNvSpPr txBox="1"/>
          <p:nvPr/>
        </p:nvSpPr>
        <p:spPr>
          <a:xfrm>
            <a:off x="173989" y="1115476"/>
            <a:ext cx="10194290" cy="4227195"/>
          </a:xfrm>
          <a:prstGeom prst="rect">
            <a:avLst/>
          </a:prstGeom>
        </p:spPr>
        <p:txBody>
          <a:bodyPr vert="horz" wrap="square" lIns="0" tIns="12700" rIns="0" bIns="0" rtlCol="0">
            <a:spAutoFit/>
          </a:bodyPr>
          <a:lstStyle/>
          <a:p>
            <a:pPr marL="3599815">
              <a:lnSpc>
                <a:spcPct val="100000"/>
              </a:lnSpc>
              <a:spcBef>
                <a:spcPts val="100"/>
              </a:spcBef>
            </a:pPr>
            <a:r>
              <a:rPr sz="2400" b="1" spc="-10" dirty="0">
                <a:solidFill>
                  <a:srgbClr val="CF451F"/>
                </a:solidFill>
                <a:latin typeface="Tahoma"/>
                <a:cs typeface="Tahoma"/>
              </a:rPr>
              <a:t>Subway,</a:t>
            </a:r>
            <a:r>
              <a:rPr sz="2400" b="1" spc="15" dirty="0">
                <a:solidFill>
                  <a:srgbClr val="CF451F"/>
                </a:solidFill>
                <a:latin typeface="Tahoma"/>
                <a:cs typeface="Tahoma"/>
              </a:rPr>
              <a:t> </a:t>
            </a:r>
            <a:r>
              <a:rPr sz="2400" b="1" spc="5" dirty="0">
                <a:solidFill>
                  <a:srgbClr val="CF451F"/>
                </a:solidFill>
                <a:latin typeface="Tahoma"/>
                <a:cs typeface="Tahoma"/>
              </a:rPr>
              <a:t>bus,</a:t>
            </a:r>
            <a:r>
              <a:rPr sz="2400" b="1" spc="20" dirty="0">
                <a:solidFill>
                  <a:srgbClr val="CF451F"/>
                </a:solidFill>
                <a:latin typeface="Tahoma"/>
                <a:cs typeface="Tahoma"/>
              </a:rPr>
              <a:t> </a:t>
            </a:r>
            <a:r>
              <a:rPr sz="2400" b="1" spc="-15" dirty="0">
                <a:solidFill>
                  <a:srgbClr val="CF451F"/>
                </a:solidFill>
                <a:latin typeface="Tahoma"/>
                <a:cs typeface="Tahoma"/>
              </a:rPr>
              <a:t>train</a:t>
            </a:r>
            <a:r>
              <a:rPr sz="2400" b="1" spc="5" dirty="0">
                <a:solidFill>
                  <a:srgbClr val="CF451F"/>
                </a:solidFill>
                <a:latin typeface="Tahoma"/>
                <a:cs typeface="Tahoma"/>
              </a:rPr>
              <a:t> and</a:t>
            </a:r>
            <a:r>
              <a:rPr sz="2400" b="1" spc="20" dirty="0">
                <a:solidFill>
                  <a:srgbClr val="CF451F"/>
                </a:solidFill>
                <a:latin typeface="Tahoma"/>
                <a:cs typeface="Tahoma"/>
              </a:rPr>
              <a:t> </a:t>
            </a:r>
            <a:r>
              <a:rPr sz="2400" b="1" spc="80" dirty="0">
                <a:solidFill>
                  <a:srgbClr val="CF451F"/>
                </a:solidFill>
                <a:latin typeface="Tahoma"/>
                <a:cs typeface="Tahoma"/>
              </a:rPr>
              <a:t>a</a:t>
            </a:r>
            <a:r>
              <a:rPr sz="2400" b="1" spc="5" dirty="0">
                <a:solidFill>
                  <a:srgbClr val="CF451F"/>
                </a:solidFill>
                <a:latin typeface="Tahoma"/>
                <a:cs typeface="Tahoma"/>
              </a:rPr>
              <a:t> </a:t>
            </a:r>
            <a:r>
              <a:rPr sz="2400" b="1" spc="35" dirty="0">
                <a:solidFill>
                  <a:srgbClr val="CF451F"/>
                </a:solidFill>
                <a:latin typeface="Tahoma"/>
                <a:cs typeface="Tahoma"/>
              </a:rPr>
              <a:t>tram</a:t>
            </a:r>
            <a:endParaRPr sz="2400">
              <a:latin typeface="Tahoma"/>
              <a:cs typeface="Tahoma"/>
            </a:endParaRPr>
          </a:p>
          <a:p>
            <a:pPr>
              <a:lnSpc>
                <a:spcPct val="100000"/>
              </a:lnSpc>
              <a:spcBef>
                <a:spcPts val="5"/>
              </a:spcBef>
            </a:pPr>
            <a:endParaRPr sz="4700">
              <a:latin typeface="Tahoma"/>
              <a:cs typeface="Tahoma"/>
            </a:endParaRPr>
          </a:p>
          <a:p>
            <a:pPr marL="12700" marR="5080">
              <a:lnSpc>
                <a:spcPct val="100000"/>
              </a:lnSpc>
            </a:pPr>
            <a:r>
              <a:rPr sz="2000" spc="60" dirty="0">
                <a:latin typeface="Arial"/>
                <a:cs typeface="Arial"/>
              </a:rPr>
              <a:t>New</a:t>
            </a:r>
            <a:r>
              <a:rPr sz="2000" spc="-5" dirty="0">
                <a:latin typeface="Arial"/>
                <a:cs typeface="Arial"/>
              </a:rPr>
              <a:t> </a:t>
            </a:r>
            <a:r>
              <a:rPr sz="2000" spc="95" dirty="0">
                <a:latin typeface="Arial"/>
                <a:cs typeface="Arial"/>
              </a:rPr>
              <a:t>York</a:t>
            </a:r>
            <a:r>
              <a:rPr sz="2000" spc="-5" dirty="0">
                <a:latin typeface="Arial"/>
                <a:cs typeface="Arial"/>
              </a:rPr>
              <a:t> </a:t>
            </a:r>
            <a:r>
              <a:rPr sz="2000" spc="100" dirty="0">
                <a:latin typeface="Arial"/>
                <a:cs typeface="Arial"/>
              </a:rPr>
              <a:t>City</a:t>
            </a:r>
            <a:r>
              <a:rPr sz="2000" spc="-5" dirty="0">
                <a:latin typeface="Arial"/>
                <a:cs typeface="Arial"/>
              </a:rPr>
              <a:t> </a:t>
            </a:r>
            <a:r>
              <a:rPr sz="2000" spc="85" dirty="0">
                <a:latin typeface="Arial"/>
                <a:cs typeface="Arial"/>
              </a:rPr>
              <a:t>via</a:t>
            </a:r>
            <a:r>
              <a:rPr sz="2000" spc="20" dirty="0">
                <a:latin typeface="Arial"/>
                <a:cs typeface="Arial"/>
              </a:rPr>
              <a:t> </a:t>
            </a:r>
            <a:r>
              <a:rPr sz="2000" spc="130" dirty="0">
                <a:latin typeface="Arial"/>
                <a:cs typeface="Arial"/>
              </a:rPr>
              <a:t>the</a:t>
            </a:r>
            <a:r>
              <a:rPr sz="2000" spc="-5" dirty="0">
                <a:latin typeface="Arial"/>
                <a:cs typeface="Arial"/>
              </a:rPr>
              <a:t> </a:t>
            </a:r>
            <a:r>
              <a:rPr sz="2000" u="sng" spc="100" dirty="0">
                <a:solidFill>
                  <a:srgbClr val="0562C1"/>
                </a:solidFill>
                <a:uFill>
                  <a:solidFill>
                    <a:srgbClr val="0562C1"/>
                  </a:solidFill>
                </a:uFill>
                <a:latin typeface="Arial"/>
                <a:cs typeface="Arial"/>
                <a:hlinkClick r:id="rId4"/>
              </a:rPr>
              <a:t>Metropolitan</a:t>
            </a:r>
            <a:r>
              <a:rPr sz="2000" u="sng" spc="5" dirty="0">
                <a:solidFill>
                  <a:srgbClr val="0562C1"/>
                </a:solidFill>
                <a:uFill>
                  <a:solidFill>
                    <a:srgbClr val="0562C1"/>
                  </a:solidFill>
                </a:uFill>
                <a:latin typeface="Arial"/>
                <a:cs typeface="Arial"/>
                <a:hlinkClick r:id="rId4"/>
              </a:rPr>
              <a:t> </a:t>
            </a:r>
            <a:r>
              <a:rPr sz="2000" u="sng" spc="125" dirty="0">
                <a:solidFill>
                  <a:srgbClr val="0562C1"/>
                </a:solidFill>
                <a:uFill>
                  <a:solidFill>
                    <a:srgbClr val="0562C1"/>
                  </a:solidFill>
                </a:uFill>
                <a:latin typeface="Arial"/>
                <a:cs typeface="Arial"/>
                <a:hlinkClick r:id="rId4"/>
              </a:rPr>
              <a:t>Transport</a:t>
            </a:r>
            <a:r>
              <a:rPr sz="2000" u="sng" spc="-15" dirty="0">
                <a:solidFill>
                  <a:srgbClr val="0562C1"/>
                </a:solidFill>
                <a:uFill>
                  <a:solidFill>
                    <a:srgbClr val="0562C1"/>
                  </a:solidFill>
                </a:uFill>
                <a:latin typeface="Arial"/>
                <a:cs typeface="Arial"/>
                <a:hlinkClick r:id="rId4"/>
              </a:rPr>
              <a:t> </a:t>
            </a:r>
            <a:r>
              <a:rPr sz="2000" u="sng" spc="130" dirty="0">
                <a:solidFill>
                  <a:srgbClr val="0562C1"/>
                </a:solidFill>
                <a:uFill>
                  <a:solidFill>
                    <a:srgbClr val="0562C1"/>
                  </a:solidFill>
                </a:uFill>
                <a:latin typeface="Arial"/>
                <a:cs typeface="Arial"/>
                <a:hlinkClick r:id="rId4"/>
              </a:rPr>
              <a:t>Authority</a:t>
            </a:r>
            <a:r>
              <a:rPr sz="2000" spc="-15" dirty="0">
                <a:solidFill>
                  <a:srgbClr val="0562C1"/>
                </a:solidFill>
                <a:latin typeface="Arial"/>
                <a:cs typeface="Arial"/>
                <a:hlinkClick r:id="rId4"/>
              </a:rPr>
              <a:t> </a:t>
            </a:r>
            <a:r>
              <a:rPr sz="2000" spc="30" dirty="0">
                <a:latin typeface="Arial"/>
                <a:cs typeface="Arial"/>
              </a:rPr>
              <a:t>(MTA)</a:t>
            </a:r>
            <a:r>
              <a:rPr sz="2000" spc="5" dirty="0">
                <a:latin typeface="Arial"/>
                <a:cs typeface="Arial"/>
              </a:rPr>
              <a:t> </a:t>
            </a:r>
            <a:r>
              <a:rPr sz="2000" spc="90" dirty="0">
                <a:latin typeface="Arial"/>
                <a:cs typeface="Arial"/>
              </a:rPr>
              <a:t>has</a:t>
            </a:r>
            <a:r>
              <a:rPr sz="2000" spc="10" dirty="0">
                <a:latin typeface="Arial"/>
                <a:cs typeface="Arial"/>
              </a:rPr>
              <a:t> </a:t>
            </a:r>
            <a:r>
              <a:rPr sz="2000" spc="100" dirty="0">
                <a:latin typeface="Arial"/>
                <a:cs typeface="Arial"/>
              </a:rPr>
              <a:t>extensive</a:t>
            </a:r>
            <a:r>
              <a:rPr sz="2000" spc="-30" dirty="0">
                <a:latin typeface="Arial"/>
                <a:cs typeface="Arial"/>
              </a:rPr>
              <a:t> </a:t>
            </a:r>
            <a:r>
              <a:rPr sz="2000" spc="80" dirty="0">
                <a:latin typeface="Arial"/>
                <a:cs typeface="Arial"/>
              </a:rPr>
              <a:t>public </a:t>
            </a:r>
            <a:r>
              <a:rPr sz="2000" spc="-540" dirty="0">
                <a:latin typeface="Arial"/>
                <a:cs typeface="Arial"/>
              </a:rPr>
              <a:t> </a:t>
            </a:r>
            <a:r>
              <a:rPr sz="2000" spc="130" dirty="0">
                <a:latin typeface="Arial"/>
                <a:cs typeface="Arial"/>
              </a:rPr>
              <a:t>transportation</a:t>
            </a:r>
            <a:r>
              <a:rPr sz="2000" spc="-25" dirty="0">
                <a:latin typeface="Arial"/>
                <a:cs typeface="Arial"/>
              </a:rPr>
              <a:t> </a:t>
            </a:r>
            <a:r>
              <a:rPr sz="2000" spc="65" dirty="0">
                <a:latin typeface="Arial"/>
                <a:cs typeface="Arial"/>
              </a:rPr>
              <a:t>including</a:t>
            </a:r>
            <a:r>
              <a:rPr sz="2000" spc="-15" dirty="0">
                <a:latin typeface="Arial"/>
                <a:cs typeface="Arial"/>
              </a:rPr>
              <a:t> </a:t>
            </a:r>
            <a:r>
              <a:rPr sz="2000" spc="90" dirty="0">
                <a:latin typeface="Arial"/>
                <a:cs typeface="Arial"/>
              </a:rPr>
              <a:t>subways,</a:t>
            </a:r>
            <a:r>
              <a:rPr sz="2000" spc="-25" dirty="0">
                <a:latin typeface="Arial"/>
                <a:cs typeface="Arial"/>
              </a:rPr>
              <a:t> </a:t>
            </a:r>
            <a:r>
              <a:rPr sz="2000" spc="85" dirty="0">
                <a:latin typeface="Arial"/>
                <a:cs typeface="Arial"/>
              </a:rPr>
              <a:t>trains,</a:t>
            </a:r>
            <a:r>
              <a:rPr sz="2000" spc="-10" dirty="0">
                <a:latin typeface="Arial"/>
                <a:cs typeface="Arial"/>
              </a:rPr>
              <a:t> </a:t>
            </a:r>
            <a:r>
              <a:rPr sz="2000" spc="90" dirty="0">
                <a:latin typeface="Arial"/>
                <a:cs typeface="Arial"/>
              </a:rPr>
              <a:t>buses</a:t>
            </a:r>
            <a:r>
              <a:rPr sz="2000" spc="-15" dirty="0">
                <a:latin typeface="Arial"/>
                <a:cs typeface="Arial"/>
              </a:rPr>
              <a:t> </a:t>
            </a:r>
            <a:r>
              <a:rPr sz="2000" spc="110" dirty="0">
                <a:latin typeface="Arial"/>
                <a:cs typeface="Arial"/>
              </a:rPr>
              <a:t>and</a:t>
            </a:r>
            <a:r>
              <a:rPr sz="2000" spc="5" dirty="0">
                <a:latin typeface="Arial"/>
                <a:cs typeface="Arial"/>
              </a:rPr>
              <a:t> </a:t>
            </a:r>
            <a:r>
              <a:rPr sz="2000" spc="110" dirty="0">
                <a:latin typeface="Arial"/>
                <a:cs typeface="Arial"/>
              </a:rPr>
              <a:t>a</a:t>
            </a:r>
            <a:r>
              <a:rPr sz="2000" spc="5" dirty="0">
                <a:latin typeface="Arial"/>
                <a:cs typeface="Arial"/>
              </a:rPr>
              <a:t> </a:t>
            </a:r>
            <a:r>
              <a:rPr sz="2000" spc="190" dirty="0">
                <a:latin typeface="Arial"/>
                <a:cs typeface="Arial"/>
              </a:rPr>
              <a:t>tram</a:t>
            </a:r>
            <a:endParaRPr sz="2000">
              <a:latin typeface="Arial"/>
              <a:cs typeface="Arial"/>
            </a:endParaRPr>
          </a:p>
          <a:p>
            <a:pPr marL="12700">
              <a:lnSpc>
                <a:spcPct val="100000"/>
              </a:lnSpc>
              <a:spcBef>
                <a:spcPts val="2400"/>
              </a:spcBef>
            </a:pPr>
            <a:r>
              <a:rPr sz="2000" spc="30" dirty="0">
                <a:latin typeface="Arial"/>
                <a:cs typeface="Arial"/>
              </a:rPr>
              <a:t>Use</a:t>
            </a:r>
            <a:r>
              <a:rPr sz="2000" spc="-10" dirty="0">
                <a:latin typeface="Arial"/>
                <a:cs typeface="Arial"/>
              </a:rPr>
              <a:t> </a:t>
            </a:r>
            <a:r>
              <a:rPr sz="2000" spc="110" dirty="0">
                <a:latin typeface="Arial"/>
                <a:cs typeface="Arial"/>
              </a:rPr>
              <a:t>a</a:t>
            </a:r>
            <a:r>
              <a:rPr sz="2000" spc="5" dirty="0">
                <a:latin typeface="Arial"/>
                <a:cs typeface="Arial"/>
              </a:rPr>
              <a:t> </a:t>
            </a:r>
            <a:r>
              <a:rPr sz="2000" spc="125" dirty="0">
                <a:latin typeface="Arial"/>
                <a:cs typeface="Arial"/>
              </a:rPr>
              <a:t>Metrocard</a:t>
            </a:r>
            <a:r>
              <a:rPr sz="2000" dirty="0">
                <a:latin typeface="Arial"/>
                <a:cs typeface="Arial"/>
              </a:rPr>
              <a:t> </a:t>
            </a:r>
            <a:r>
              <a:rPr sz="2000" spc="180" dirty="0">
                <a:latin typeface="Arial"/>
                <a:cs typeface="Arial"/>
              </a:rPr>
              <a:t>to</a:t>
            </a:r>
            <a:r>
              <a:rPr sz="2000" spc="-5" dirty="0">
                <a:latin typeface="Arial"/>
                <a:cs typeface="Arial"/>
              </a:rPr>
              <a:t> </a:t>
            </a:r>
            <a:r>
              <a:rPr sz="2000" spc="100" dirty="0">
                <a:latin typeface="Arial"/>
                <a:cs typeface="Arial"/>
              </a:rPr>
              <a:t>access</a:t>
            </a:r>
            <a:r>
              <a:rPr sz="2000" spc="-10" dirty="0">
                <a:latin typeface="Arial"/>
                <a:cs typeface="Arial"/>
              </a:rPr>
              <a:t> </a:t>
            </a:r>
            <a:r>
              <a:rPr sz="2000" spc="25" dirty="0">
                <a:latin typeface="Arial"/>
                <a:cs typeface="Arial"/>
              </a:rPr>
              <a:t>all</a:t>
            </a:r>
            <a:r>
              <a:rPr sz="2000" spc="20" dirty="0">
                <a:latin typeface="Arial"/>
                <a:cs typeface="Arial"/>
              </a:rPr>
              <a:t> </a:t>
            </a:r>
            <a:r>
              <a:rPr sz="2000" spc="45" dirty="0">
                <a:latin typeface="Arial"/>
                <a:cs typeface="Arial"/>
              </a:rPr>
              <a:t>MTA</a:t>
            </a:r>
            <a:r>
              <a:rPr sz="2000" spc="-10" dirty="0">
                <a:latin typeface="Arial"/>
                <a:cs typeface="Arial"/>
              </a:rPr>
              <a:t> </a:t>
            </a:r>
            <a:r>
              <a:rPr sz="2000" spc="130" dirty="0">
                <a:latin typeface="Arial"/>
                <a:cs typeface="Arial"/>
              </a:rPr>
              <a:t>transportation</a:t>
            </a:r>
            <a:endParaRPr sz="2000">
              <a:latin typeface="Arial"/>
              <a:cs typeface="Arial"/>
            </a:endParaRPr>
          </a:p>
          <a:p>
            <a:pPr marL="488315" indent="-287020">
              <a:lnSpc>
                <a:spcPct val="100000"/>
              </a:lnSpc>
              <a:spcBef>
                <a:spcPts val="1720"/>
              </a:spcBef>
              <a:buChar char="•"/>
              <a:tabLst>
                <a:tab pos="488315" algn="l"/>
                <a:tab pos="488950" algn="l"/>
              </a:tabLst>
            </a:pPr>
            <a:r>
              <a:rPr sz="2000" spc="120" dirty="0">
                <a:latin typeface="Arial"/>
                <a:cs typeface="Arial"/>
              </a:rPr>
              <a:t>A</a:t>
            </a:r>
            <a:r>
              <a:rPr sz="2000" dirty="0">
                <a:solidFill>
                  <a:srgbClr val="0562C1"/>
                </a:solidFill>
                <a:latin typeface="Arial"/>
                <a:cs typeface="Arial"/>
              </a:rPr>
              <a:t> </a:t>
            </a:r>
            <a:r>
              <a:rPr sz="2000" u="sng" spc="110" dirty="0">
                <a:solidFill>
                  <a:srgbClr val="0562C1"/>
                </a:solidFill>
                <a:uFill>
                  <a:solidFill>
                    <a:srgbClr val="0562C1"/>
                  </a:solidFill>
                </a:uFill>
                <a:latin typeface="Arial"/>
                <a:cs typeface="Arial"/>
                <a:hlinkClick r:id="rId5"/>
              </a:rPr>
              <a:t>MetroCard</a:t>
            </a:r>
            <a:r>
              <a:rPr sz="2000" spc="5" dirty="0">
                <a:solidFill>
                  <a:srgbClr val="0562C1"/>
                </a:solidFill>
                <a:latin typeface="Arial"/>
                <a:cs typeface="Arial"/>
                <a:hlinkClick r:id="rId5"/>
              </a:rPr>
              <a:t> </a:t>
            </a:r>
            <a:r>
              <a:rPr sz="2000" spc="110" dirty="0">
                <a:latin typeface="Arial"/>
                <a:cs typeface="Arial"/>
              </a:rPr>
              <a:t>can</a:t>
            </a:r>
            <a:r>
              <a:rPr sz="2000" spc="-5" dirty="0">
                <a:latin typeface="Arial"/>
                <a:cs typeface="Arial"/>
              </a:rPr>
              <a:t> </a:t>
            </a:r>
            <a:r>
              <a:rPr sz="2000" spc="105" dirty="0">
                <a:latin typeface="Arial"/>
                <a:cs typeface="Arial"/>
              </a:rPr>
              <a:t>be</a:t>
            </a:r>
            <a:r>
              <a:rPr sz="2000" spc="5" dirty="0">
                <a:latin typeface="Arial"/>
                <a:cs typeface="Arial"/>
              </a:rPr>
              <a:t> </a:t>
            </a:r>
            <a:r>
              <a:rPr sz="2000" spc="110" dirty="0">
                <a:latin typeface="Arial"/>
                <a:cs typeface="Arial"/>
              </a:rPr>
              <a:t>purchased</a:t>
            </a:r>
            <a:r>
              <a:rPr sz="2000" dirty="0">
                <a:latin typeface="Arial"/>
                <a:cs typeface="Arial"/>
              </a:rPr>
              <a:t> </a:t>
            </a:r>
            <a:r>
              <a:rPr sz="2000" spc="190" dirty="0">
                <a:latin typeface="Arial"/>
                <a:cs typeface="Arial"/>
              </a:rPr>
              <a:t>from</a:t>
            </a:r>
            <a:r>
              <a:rPr sz="2000" spc="-10" dirty="0">
                <a:latin typeface="Arial"/>
                <a:cs typeface="Arial"/>
              </a:rPr>
              <a:t> </a:t>
            </a:r>
            <a:r>
              <a:rPr sz="2000" spc="110" dirty="0">
                <a:latin typeface="Arial"/>
                <a:cs typeface="Arial"/>
              </a:rPr>
              <a:t>a</a:t>
            </a:r>
            <a:r>
              <a:rPr sz="2000" spc="10" dirty="0">
                <a:latin typeface="Arial"/>
                <a:cs typeface="Arial"/>
              </a:rPr>
              <a:t> </a:t>
            </a:r>
            <a:r>
              <a:rPr sz="2000" spc="75" dirty="0">
                <a:latin typeface="Arial"/>
                <a:cs typeface="Arial"/>
              </a:rPr>
              <a:t>kiosk</a:t>
            </a:r>
            <a:r>
              <a:rPr sz="2000" spc="10" dirty="0">
                <a:latin typeface="Arial"/>
                <a:cs typeface="Arial"/>
              </a:rPr>
              <a:t> </a:t>
            </a:r>
            <a:r>
              <a:rPr sz="2000" spc="140" dirty="0">
                <a:latin typeface="Arial"/>
                <a:cs typeface="Arial"/>
              </a:rPr>
              <a:t>or</a:t>
            </a:r>
            <a:r>
              <a:rPr sz="2000" spc="-5" dirty="0">
                <a:latin typeface="Arial"/>
                <a:cs typeface="Arial"/>
              </a:rPr>
              <a:t> </a:t>
            </a:r>
            <a:r>
              <a:rPr sz="2000" spc="90" dirty="0">
                <a:latin typeface="Arial"/>
                <a:cs typeface="Arial"/>
              </a:rPr>
              <a:t>vending</a:t>
            </a:r>
            <a:r>
              <a:rPr sz="2000" dirty="0">
                <a:latin typeface="Arial"/>
                <a:cs typeface="Arial"/>
              </a:rPr>
              <a:t> </a:t>
            </a:r>
            <a:r>
              <a:rPr sz="2000" spc="100" dirty="0">
                <a:latin typeface="Arial"/>
                <a:cs typeface="Arial"/>
              </a:rPr>
              <a:t>machine</a:t>
            </a:r>
            <a:endParaRPr sz="2000">
              <a:latin typeface="Arial"/>
              <a:cs typeface="Arial"/>
            </a:endParaRPr>
          </a:p>
          <a:p>
            <a:pPr marL="488315" indent="-287020">
              <a:lnSpc>
                <a:spcPct val="100000"/>
              </a:lnSpc>
              <a:spcBef>
                <a:spcPts val="1200"/>
              </a:spcBef>
              <a:buChar char="•"/>
              <a:tabLst>
                <a:tab pos="488315" algn="l"/>
                <a:tab pos="488950" algn="l"/>
              </a:tabLst>
            </a:pPr>
            <a:r>
              <a:rPr sz="2000" spc="100" dirty="0">
                <a:latin typeface="Arial"/>
                <a:cs typeface="Arial"/>
              </a:rPr>
              <a:t>Subway</a:t>
            </a:r>
            <a:r>
              <a:rPr sz="2000" spc="-50" dirty="0">
                <a:solidFill>
                  <a:srgbClr val="0562C1"/>
                </a:solidFill>
                <a:latin typeface="Arial"/>
                <a:cs typeface="Arial"/>
              </a:rPr>
              <a:t> </a:t>
            </a:r>
            <a:r>
              <a:rPr sz="2000" u="sng" spc="165" dirty="0">
                <a:solidFill>
                  <a:srgbClr val="0562C1"/>
                </a:solidFill>
                <a:uFill>
                  <a:solidFill>
                    <a:srgbClr val="0562C1"/>
                  </a:solidFill>
                </a:uFill>
                <a:latin typeface="Arial"/>
                <a:cs typeface="Arial"/>
                <a:hlinkClick r:id="rId6"/>
              </a:rPr>
              <a:t>map</a:t>
            </a:r>
            <a:endParaRPr sz="2000">
              <a:latin typeface="Arial"/>
              <a:cs typeface="Arial"/>
            </a:endParaRPr>
          </a:p>
          <a:p>
            <a:pPr marL="488315" indent="-287020">
              <a:lnSpc>
                <a:spcPct val="100000"/>
              </a:lnSpc>
              <a:spcBef>
                <a:spcPts val="1200"/>
              </a:spcBef>
              <a:buClr>
                <a:srgbClr val="000000"/>
              </a:buClr>
              <a:buChar char="•"/>
              <a:tabLst>
                <a:tab pos="488315" algn="l"/>
                <a:tab pos="488950" algn="l"/>
              </a:tabLst>
            </a:pPr>
            <a:r>
              <a:rPr sz="2000" u="sng" spc="80" dirty="0">
                <a:solidFill>
                  <a:srgbClr val="0562C1"/>
                </a:solidFill>
                <a:uFill>
                  <a:solidFill>
                    <a:srgbClr val="0562C1"/>
                  </a:solidFill>
                </a:uFill>
                <a:latin typeface="Arial"/>
                <a:cs typeface="Arial"/>
                <a:hlinkClick r:id="rId4"/>
              </a:rPr>
              <a:t>Info</a:t>
            </a:r>
            <a:r>
              <a:rPr sz="2000" spc="-35" dirty="0">
                <a:solidFill>
                  <a:srgbClr val="0562C1"/>
                </a:solidFill>
                <a:latin typeface="Arial"/>
                <a:cs typeface="Arial"/>
                <a:hlinkClick r:id="rId4"/>
              </a:rPr>
              <a:t> </a:t>
            </a:r>
            <a:r>
              <a:rPr sz="2000" spc="65" dirty="0">
                <a:latin typeface="Arial"/>
                <a:cs typeface="Arial"/>
              </a:rPr>
              <a:t>including</a:t>
            </a:r>
            <a:r>
              <a:rPr sz="2000" spc="-30" dirty="0">
                <a:latin typeface="Arial"/>
                <a:cs typeface="Arial"/>
              </a:rPr>
              <a:t> </a:t>
            </a:r>
            <a:r>
              <a:rPr sz="2000" spc="130" dirty="0">
                <a:latin typeface="Arial"/>
                <a:cs typeface="Arial"/>
              </a:rPr>
              <a:t>trip</a:t>
            </a:r>
            <a:r>
              <a:rPr sz="2000" spc="-30" dirty="0">
                <a:latin typeface="Arial"/>
                <a:cs typeface="Arial"/>
              </a:rPr>
              <a:t> </a:t>
            </a:r>
            <a:r>
              <a:rPr sz="2000" spc="85" dirty="0">
                <a:latin typeface="Arial"/>
                <a:cs typeface="Arial"/>
              </a:rPr>
              <a:t>planner</a:t>
            </a:r>
            <a:endParaRPr sz="2000">
              <a:latin typeface="Arial"/>
              <a:cs typeface="Arial"/>
            </a:endParaRPr>
          </a:p>
          <a:p>
            <a:pPr marL="488315" indent="-287655">
              <a:lnSpc>
                <a:spcPct val="100000"/>
              </a:lnSpc>
              <a:spcBef>
                <a:spcPts val="1200"/>
              </a:spcBef>
              <a:buChar char="•"/>
              <a:tabLst>
                <a:tab pos="488315" algn="l"/>
                <a:tab pos="488950" algn="l"/>
              </a:tabLst>
            </a:pPr>
            <a:r>
              <a:rPr sz="2000" spc="55" dirty="0">
                <a:latin typeface="Arial"/>
                <a:cs typeface="Arial"/>
              </a:rPr>
              <a:t>MyMTA</a:t>
            </a:r>
            <a:r>
              <a:rPr sz="2000" spc="-10" dirty="0">
                <a:latin typeface="Arial"/>
                <a:cs typeface="Arial"/>
              </a:rPr>
              <a:t> </a:t>
            </a:r>
            <a:r>
              <a:rPr sz="2000" spc="135" dirty="0">
                <a:latin typeface="Arial"/>
                <a:cs typeface="Arial"/>
              </a:rPr>
              <a:t>app</a:t>
            </a:r>
            <a:r>
              <a:rPr sz="2000" spc="10" dirty="0">
                <a:latin typeface="Arial"/>
                <a:cs typeface="Arial"/>
              </a:rPr>
              <a:t> </a:t>
            </a:r>
            <a:r>
              <a:rPr sz="2000" spc="30" dirty="0">
                <a:latin typeface="Arial"/>
                <a:cs typeface="Arial"/>
              </a:rPr>
              <a:t>is</a:t>
            </a:r>
            <a:r>
              <a:rPr sz="2000" spc="5" dirty="0">
                <a:latin typeface="Arial"/>
                <a:cs typeface="Arial"/>
              </a:rPr>
              <a:t> </a:t>
            </a:r>
            <a:r>
              <a:rPr sz="2000" spc="70" dirty="0">
                <a:latin typeface="Arial"/>
                <a:cs typeface="Arial"/>
              </a:rPr>
              <a:t>available</a:t>
            </a:r>
            <a:r>
              <a:rPr sz="2000" spc="30" dirty="0">
                <a:latin typeface="Arial"/>
                <a:cs typeface="Arial"/>
              </a:rPr>
              <a:t> </a:t>
            </a:r>
            <a:r>
              <a:rPr sz="2000" spc="165" dirty="0">
                <a:latin typeface="Arial"/>
                <a:cs typeface="Arial"/>
              </a:rPr>
              <a:t>for</a:t>
            </a:r>
            <a:r>
              <a:rPr sz="2000" spc="-10" dirty="0">
                <a:latin typeface="Arial"/>
                <a:cs typeface="Arial"/>
              </a:rPr>
              <a:t> </a:t>
            </a:r>
            <a:r>
              <a:rPr sz="2000" spc="60" dirty="0">
                <a:latin typeface="Arial"/>
                <a:cs typeface="Arial"/>
              </a:rPr>
              <a:t>iPhone</a:t>
            </a:r>
            <a:r>
              <a:rPr sz="2000" spc="-5" dirty="0">
                <a:latin typeface="Arial"/>
                <a:cs typeface="Arial"/>
              </a:rPr>
              <a:t> </a:t>
            </a:r>
            <a:r>
              <a:rPr sz="2000" spc="195" dirty="0">
                <a:latin typeface="Arial"/>
                <a:cs typeface="Arial"/>
              </a:rPr>
              <a:t>&amp;</a:t>
            </a:r>
            <a:r>
              <a:rPr sz="2000" spc="-5" dirty="0">
                <a:latin typeface="Arial"/>
                <a:cs typeface="Arial"/>
              </a:rPr>
              <a:t> </a:t>
            </a:r>
            <a:r>
              <a:rPr sz="2000" spc="110" dirty="0">
                <a:latin typeface="Arial"/>
                <a:cs typeface="Arial"/>
              </a:rPr>
              <a:t>Android</a:t>
            </a:r>
            <a:r>
              <a:rPr sz="2000" dirty="0">
                <a:latin typeface="Arial"/>
                <a:cs typeface="Arial"/>
              </a:rPr>
              <a:t> </a:t>
            </a:r>
            <a:r>
              <a:rPr sz="2000" spc="95" dirty="0">
                <a:latin typeface="Arial"/>
                <a:cs typeface="Arial"/>
              </a:rPr>
              <a:t>phones</a:t>
            </a:r>
            <a:endParaRPr sz="2000">
              <a:latin typeface="Arial"/>
              <a:cs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3083051" cy="2039111"/>
          </a:xfrm>
          <a:prstGeom prst="rect">
            <a:avLst/>
          </a:prstGeom>
        </p:spPr>
      </p:pic>
      <p:sp>
        <p:nvSpPr>
          <p:cNvPr id="3" name="object 3"/>
          <p:cNvSpPr txBox="1"/>
          <p:nvPr/>
        </p:nvSpPr>
        <p:spPr>
          <a:xfrm>
            <a:off x="541051" y="2531104"/>
            <a:ext cx="10883900" cy="3159125"/>
          </a:xfrm>
          <a:prstGeom prst="rect">
            <a:avLst/>
          </a:prstGeom>
        </p:spPr>
        <p:txBody>
          <a:bodyPr vert="horz" wrap="square" lIns="0" tIns="12700" rIns="0" bIns="0" rtlCol="0">
            <a:spAutoFit/>
          </a:bodyPr>
          <a:lstStyle/>
          <a:p>
            <a:pPr marL="393700" marR="17780" indent="-342900">
              <a:lnSpc>
                <a:spcPct val="116100"/>
              </a:lnSpc>
              <a:spcBef>
                <a:spcPts val="100"/>
              </a:spcBef>
              <a:buFont typeface="Arial"/>
              <a:buChar char="•"/>
              <a:tabLst>
                <a:tab pos="393065" algn="l"/>
                <a:tab pos="393700" algn="l"/>
              </a:tabLst>
            </a:pPr>
            <a:r>
              <a:rPr sz="1800" spc="50" dirty="0">
                <a:latin typeface="Arial"/>
                <a:cs typeface="Arial"/>
              </a:rPr>
              <a:t>If</a:t>
            </a:r>
            <a:r>
              <a:rPr sz="1800" spc="15" dirty="0">
                <a:latin typeface="Arial"/>
                <a:cs typeface="Arial"/>
              </a:rPr>
              <a:t> </a:t>
            </a:r>
            <a:r>
              <a:rPr sz="1800" spc="105" dirty="0">
                <a:latin typeface="Arial"/>
                <a:cs typeface="Arial"/>
              </a:rPr>
              <a:t>you</a:t>
            </a:r>
            <a:r>
              <a:rPr sz="1800" spc="15" dirty="0">
                <a:latin typeface="Arial"/>
                <a:cs typeface="Arial"/>
              </a:rPr>
              <a:t> </a:t>
            </a:r>
            <a:r>
              <a:rPr sz="1800" spc="100" dirty="0">
                <a:latin typeface="Arial"/>
                <a:cs typeface="Arial"/>
              </a:rPr>
              <a:t>are</a:t>
            </a:r>
            <a:r>
              <a:rPr sz="1800" spc="15" dirty="0">
                <a:latin typeface="Arial"/>
                <a:cs typeface="Arial"/>
              </a:rPr>
              <a:t> </a:t>
            </a:r>
            <a:r>
              <a:rPr sz="1800" spc="50" dirty="0">
                <a:latin typeface="Arial"/>
                <a:cs typeface="Arial"/>
              </a:rPr>
              <a:t>living</a:t>
            </a:r>
            <a:r>
              <a:rPr sz="1800" spc="15" dirty="0">
                <a:latin typeface="Arial"/>
                <a:cs typeface="Arial"/>
              </a:rPr>
              <a:t> </a:t>
            </a:r>
            <a:r>
              <a:rPr sz="1800" spc="30" dirty="0">
                <a:latin typeface="Arial"/>
                <a:cs typeface="Arial"/>
              </a:rPr>
              <a:t>in</a:t>
            </a:r>
            <a:r>
              <a:rPr sz="1800" dirty="0">
                <a:latin typeface="Arial"/>
                <a:cs typeface="Arial"/>
              </a:rPr>
              <a:t> </a:t>
            </a:r>
            <a:r>
              <a:rPr sz="1800" spc="25" dirty="0">
                <a:latin typeface="Arial"/>
                <a:cs typeface="Arial"/>
              </a:rPr>
              <a:t>Weill</a:t>
            </a:r>
            <a:r>
              <a:rPr sz="1800" dirty="0">
                <a:latin typeface="Arial"/>
                <a:cs typeface="Arial"/>
              </a:rPr>
              <a:t> </a:t>
            </a:r>
            <a:r>
              <a:rPr sz="1800" spc="50" dirty="0">
                <a:latin typeface="Arial"/>
                <a:cs typeface="Arial"/>
              </a:rPr>
              <a:t>Cornell</a:t>
            </a:r>
            <a:r>
              <a:rPr sz="1800" spc="25" dirty="0">
                <a:latin typeface="Arial"/>
                <a:cs typeface="Arial"/>
              </a:rPr>
              <a:t> </a:t>
            </a:r>
            <a:r>
              <a:rPr sz="1800" spc="55" dirty="0">
                <a:latin typeface="Arial"/>
                <a:cs typeface="Arial"/>
              </a:rPr>
              <a:t>housing,</a:t>
            </a:r>
            <a:r>
              <a:rPr sz="1800" spc="30" dirty="0">
                <a:latin typeface="Arial"/>
                <a:cs typeface="Arial"/>
              </a:rPr>
              <a:t> </a:t>
            </a:r>
            <a:r>
              <a:rPr sz="1800" spc="105" dirty="0">
                <a:latin typeface="Arial"/>
                <a:cs typeface="Arial"/>
              </a:rPr>
              <a:t>you</a:t>
            </a:r>
            <a:r>
              <a:rPr sz="1800" spc="15" dirty="0">
                <a:latin typeface="Arial"/>
                <a:cs typeface="Arial"/>
              </a:rPr>
              <a:t> </a:t>
            </a:r>
            <a:r>
              <a:rPr sz="1800" spc="75" dirty="0">
                <a:latin typeface="Arial"/>
                <a:cs typeface="Arial"/>
              </a:rPr>
              <a:t>should</a:t>
            </a:r>
            <a:r>
              <a:rPr sz="1800" spc="15" dirty="0">
                <a:latin typeface="Arial"/>
                <a:cs typeface="Arial"/>
              </a:rPr>
              <a:t> </a:t>
            </a:r>
            <a:r>
              <a:rPr sz="1800" spc="80" dirty="0">
                <a:latin typeface="Arial"/>
                <a:cs typeface="Arial"/>
              </a:rPr>
              <a:t>receive</a:t>
            </a:r>
            <a:r>
              <a:rPr sz="1800" spc="40" dirty="0">
                <a:latin typeface="Arial"/>
                <a:cs typeface="Arial"/>
              </a:rPr>
              <a:t> </a:t>
            </a:r>
            <a:r>
              <a:rPr sz="1800" spc="110" dirty="0">
                <a:latin typeface="Arial"/>
                <a:cs typeface="Arial"/>
              </a:rPr>
              <a:t>information</a:t>
            </a:r>
            <a:r>
              <a:rPr sz="1800" dirty="0">
                <a:latin typeface="Arial"/>
                <a:cs typeface="Arial"/>
              </a:rPr>
              <a:t> </a:t>
            </a:r>
            <a:r>
              <a:rPr sz="1800" spc="165" dirty="0">
                <a:latin typeface="Arial"/>
                <a:cs typeface="Arial"/>
              </a:rPr>
              <a:t>from</a:t>
            </a:r>
            <a:r>
              <a:rPr sz="1800" spc="15" dirty="0">
                <a:latin typeface="Arial"/>
                <a:cs typeface="Arial"/>
              </a:rPr>
              <a:t> </a:t>
            </a:r>
            <a:r>
              <a:rPr sz="1800" b="1" dirty="0">
                <a:latin typeface="Tahoma"/>
                <a:cs typeface="Tahoma"/>
              </a:rPr>
              <a:t>your</a:t>
            </a:r>
            <a:r>
              <a:rPr sz="1800" b="1" spc="20" dirty="0">
                <a:latin typeface="Tahoma"/>
                <a:cs typeface="Tahoma"/>
              </a:rPr>
              <a:t> </a:t>
            </a:r>
            <a:r>
              <a:rPr sz="1800" b="1" spc="10" dirty="0">
                <a:latin typeface="Tahoma"/>
                <a:cs typeface="Tahoma"/>
              </a:rPr>
              <a:t>department </a:t>
            </a:r>
            <a:r>
              <a:rPr sz="1800" b="1" spc="-509" dirty="0">
                <a:latin typeface="Tahoma"/>
                <a:cs typeface="Tahoma"/>
              </a:rPr>
              <a:t> </a:t>
            </a:r>
            <a:r>
              <a:rPr sz="1800" b="1" spc="15" dirty="0">
                <a:latin typeface="Tahoma"/>
                <a:cs typeface="Tahoma"/>
              </a:rPr>
              <a:t>or</a:t>
            </a:r>
            <a:r>
              <a:rPr sz="1800" b="1" spc="5" dirty="0">
                <a:latin typeface="Tahoma"/>
                <a:cs typeface="Tahoma"/>
              </a:rPr>
              <a:t> </a:t>
            </a:r>
            <a:r>
              <a:rPr sz="1800" b="1" spc="-15" dirty="0">
                <a:latin typeface="Tahoma"/>
                <a:cs typeface="Tahoma"/>
              </a:rPr>
              <a:t>the</a:t>
            </a:r>
            <a:r>
              <a:rPr sz="1800" b="1" spc="10" dirty="0">
                <a:latin typeface="Tahoma"/>
                <a:cs typeface="Tahoma"/>
              </a:rPr>
              <a:t> </a:t>
            </a:r>
            <a:r>
              <a:rPr sz="1800" b="1" spc="-35" dirty="0">
                <a:latin typeface="Tahoma"/>
                <a:cs typeface="Tahoma"/>
              </a:rPr>
              <a:t>housing</a:t>
            </a:r>
            <a:r>
              <a:rPr sz="1800" b="1" spc="-5" dirty="0">
                <a:latin typeface="Tahoma"/>
                <a:cs typeface="Tahoma"/>
              </a:rPr>
              <a:t> </a:t>
            </a:r>
            <a:r>
              <a:rPr sz="1800" b="1" spc="20" dirty="0">
                <a:latin typeface="Tahoma"/>
                <a:cs typeface="Tahoma"/>
              </a:rPr>
              <a:t>office</a:t>
            </a:r>
            <a:r>
              <a:rPr sz="1800" b="1" spc="5" dirty="0">
                <a:latin typeface="Tahoma"/>
                <a:cs typeface="Tahoma"/>
              </a:rPr>
              <a:t> </a:t>
            </a:r>
            <a:r>
              <a:rPr sz="1800" spc="155" dirty="0">
                <a:latin typeface="Arial"/>
                <a:cs typeface="Arial"/>
              </a:rPr>
              <a:t>of</a:t>
            </a:r>
            <a:r>
              <a:rPr sz="1800" spc="15" dirty="0">
                <a:latin typeface="Arial"/>
                <a:cs typeface="Arial"/>
              </a:rPr>
              <a:t> </a:t>
            </a:r>
            <a:r>
              <a:rPr sz="1800" spc="90" dirty="0">
                <a:latin typeface="Arial"/>
                <a:cs typeface="Arial"/>
              </a:rPr>
              <a:t>where</a:t>
            </a:r>
            <a:r>
              <a:rPr sz="1800" spc="10" dirty="0">
                <a:latin typeface="Arial"/>
                <a:cs typeface="Arial"/>
              </a:rPr>
              <a:t> </a:t>
            </a:r>
            <a:r>
              <a:rPr sz="1800" spc="160" dirty="0">
                <a:latin typeface="Arial"/>
                <a:cs typeface="Arial"/>
              </a:rPr>
              <a:t>to</a:t>
            </a:r>
            <a:r>
              <a:rPr sz="1800" spc="20" dirty="0">
                <a:latin typeface="Arial"/>
                <a:cs typeface="Arial"/>
              </a:rPr>
              <a:t> </a:t>
            </a:r>
            <a:r>
              <a:rPr sz="1800" spc="105" dirty="0">
                <a:latin typeface="Arial"/>
                <a:cs typeface="Arial"/>
              </a:rPr>
              <a:t>go</a:t>
            </a:r>
            <a:r>
              <a:rPr sz="1800" spc="20" dirty="0">
                <a:latin typeface="Arial"/>
                <a:cs typeface="Arial"/>
              </a:rPr>
              <a:t> </a:t>
            </a:r>
            <a:r>
              <a:rPr sz="1800" spc="90" dirty="0">
                <a:latin typeface="Arial"/>
                <a:cs typeface="Arial"/>
              </a:rPr>
              <a:t>upon</a:t>
            </a:r>
            <a:r>
              <a:rPr sz="1800" spc="35" dirty="0">
                <a:latin typeface="Arial"/>
                <a:cs typeface="Arial"/>
              </a:rPr>
              <a:t> </a:t>
            </a:r>
            <a:r>
              <a:rPr sz="1800" spc="60" dirty="0">
                <a:latin typeface="Arial"/>
                <a:cs typeface="Arial"/>
              </a:rPr>
              <a:t>arrival.</a:t>
            </a:r>
            <a:endParaRPr sz="1800">
              <a:latin typeface="Arial"/>
              <a:cs typeface="Arial"/>
            </a:endParaRPr>
          </a:p>
          <a:p>
            <a:pPr marL="393065" marR="869950" indent="-393065">
              <a:lnSpc>
                <a:spcPct val="115599"/>
              </a:lnSpc>
              <a:spcBef>
                <a:spcPts val="1080"/>
              </a:spcBef>
              <a:buChar char="•"/>
              <a:tabLst>
                <a:tab pos="393065" algn="l"/>
                <a:tab pos="393700" algn="l"/>
              </a:tabLst>
            </a:pPr>
            <a:r>
              <a:rPr sz="1800" spc="140" dirty="0">
                <a:latin typeface="Arial"/>
                <a:cs typeface="Arial"/>
              </a:rPr>
              <a:t>After</a:t>
            </a:r>
            <a:r>
              <a:rPr sz="1800" spc="40" dirty="0">
                <a:latin typeface="Arial"/>
                <a:cs typeface="Arial"/>
              </a:rPr>
              <a:t> </a:t>
            </a:r>
            <a:r>
              <a:rPr sz="1800" spc="85" dirty="0">
                <a:latin typeface="Arial"/>
                <a:cs typeface="Arial"/>
              </a:rPr>
              <a:t>arrival</a:t>
            </a:r>
            <a:r>
              <a:rPr sz="1800" spc="15" dirty="0">
                <a:latin typeface="Arial"/>
                <a:cs typeface="Arial"/>
              </a:rPr>
              <a:t> </a:t>
            </a:r>
            <a:r>
              <a:rPr sz="1800" spc="105" dirty="0">
                <a:latin typeface="Arial"/>
                <a:cs typeface="Arial"/>
              </a:rPr>
              <a:t>you</a:t>
            </a:r>
            <a:r>
              <a:rPr sz="1800" spc="5" dirty="0">
                <a:latin typeface="Arial"/>
                <a:cs typeface="Arial"/>
              </a:rPr>
              <a:t> </a:t>
            </a:r>
            <a:r>
              <a:rPr sz="1800" spc="25" dirty="0">
                <a:latin typeface="Arial"/>
                <a:cs typeface="Arial"/>
              </a:rPr>
              <a:t>will</a:t>
            </a:r>
            <a:r>
              <a:rPr sz="1800" spc="5" dirty="0">
                <a:latin typeface="Arial"/>
                <a:cs typeface="Arial"/>
              </a:rPr>
              <a:t> </a:t>
            </a:r>
            <a:r>
              <a:rPr sz="1800" spc="45" dirty="0">
                <a:latin typeface="Arial"/>
                <a:cs typeface="Arial"/>
              </a:rPr>
              <a:t>likely</a:t>
            </a:r>
            <a:r>
              <a:rPr sz="1800" spc="-5" dirty="0">
                <a:latin typeface="Arial"/>
                <a:cs typeface="Arial"/>
              </a:rPr>
              <a:t> </a:t>
            </a:r>
            <a:r>
              <a:rPr sz="1800" spc="105" dirty="0">
                <a:latin typeface="Arial"/>
                <a:cs typeface="Arial"/>
              </a:rPr>
              <a:t>go</a:t>
            </a:r>
            <a:r>
              <a:rPr sz="1800" spc="30" dirty="0">
                <a:latin typeface="Arial"/>
                <a:cs typeface="Arial"/>
              </a:rPr>
              <a:t> </a:t>
            </a:r>
            <a:r>
              <a:rPr sz="1800" spc="160" dirty="0">
                <a:latin typeface="Arial"/>
                <a:cs typeface="Arial"/>
              </a:rPr>
              <a:t>to</a:t>
            </a:r>
            <a:r>
              <a:rPr sz="1800" spc="25" dirty="0">
                <a:latin typeface="Arial"/>
                <a:cs typeface="Arial"/>
              </a:rPr>
              <a:t> </a:t>
            </a:r>
            <a:r>
              <a:rPr sz="1800" spc="114" dirty="0">
                <a:latin typeface="Arial"/>
                <a:cs typeface="Arial"/>
              </a:rPr>
              <a:t>your</a:t>
            </a:r>
            <a:r>
              <a:rPr sz="1800" spc="20" dirty="0">
                <a:latin typeface="Arial"/>
                <a:cs typeface="Arial"/>
              </a:rPr>
              <a:t> </a:t>
            </a:r>
            <a:r>
              <a:rPr sz="1800" spc="80" dirty="0">
                <a:latin typeface="Arial"/>
                <a:cs typeface="Arial"/>
              </a:rPr>
              <a:t>new</a:t>
            </a:r>
            <a:r>
              <a:rPr sz="1800" spc="20" dirty="0">
                <a:latin typeface="Arial"/>
                <a:cs typeface="Arial"/>
              </a:rPr>
              <a:t> </a:t>
            </a:r>
            <a:r>
              <a:rPr sz="1800" spc="135" dirty="0">
                <a:latin typeface="Arial"/>
                <a:cs typeface="Arial"/>
              </a:rPr>
              <a:t>apartment</a:t>
            </a:r>
            <a:r>
              <a:rPr sz="1800" spc="45" dirty="0">
                <a:latin typeface="Arial"/>
                <a:cs typeface="Arial"/>
              </a:rPr>
              <a:t> </a:t>
            </a:r>
            <a:r>
              <a:rPr sz="1800" spc="20" dirty="0">
                <a:latin typeface="Arial"/>
                <a:cs typeface="Arial"/>
              </a:rPr>
              <a:t>(Weill</a:t>
            </a:r>
            <a:r>
              <a:rPr sz="1800" spc="5" dirty="0">
                <a:latin typeface="Arial"/>
                <a:cs typeface="Arial"/>
              </a:rPr>
              <a:t> </a:t>
            </a:r>
            <a:r>
              <a:rPr sz="1800" spc="50" dirty="0">
                <a:latin typeface="Arial"/>
                <a:cs typeface="Arial"/>
              </a:rPr>
              <a:t>Cornell</a:t>
            </a:r>
            <a:r>
              <a:rPr sz="1800" spc="30" dirty="0">
                <a:latin typeface="Arial"/>
                <a:cs typeface="Arial"/>
              </a:rPr>
              <a:t> </a:t>
            </a:r>
            <a:r>
              <a:rPr sz="1800" spc="45" dirty="0">
                <a:latin typeface="Arial"/>
                <a:cs typeface="Arial"/>
              </a:rPr>
              <a:t>Medicine</a:t>
            </a:r>
            <a:r>
              <a:rPr sz="1800" spc="55" dirty="0">
                <a:latin typeface="Arial"/>
                <a:cs typeface="Arial"/>
              </a:rPr>
              <a:t> </a:t>
            </a:r>
            <a:r>
              <a:rPr sz="1800" spc="70" dirty="0">
                <a:latin typeface="Arial"/>
                <a:cs typeface="Arial"/>
              </a:rPr>
              <a:t>housing</a:t>
            </a:r>
            <a:r>
              <a:rPr sz="1800" spc="20" dirty="0">
                <a:latin typeface="Arial"/>
                <a:cs typeface="Arial"/>
              </a:rPr>
              <a:t> </a:t>
            </a:r>
            <a:r>
              <a:rPr sz="1800" spc="95" dirty="0">
                <a:latin typeface="Arial"/>
                <a:cs typeface="Arial"/>
              </a:rPr>
              <a:t>on </a:t>
            </a:r>
            <a:r>
              <a:rPr sz="1800" spc="-484" dirty="0">
                <a:latin typeface="Arial"/>
                <a:cs typeface="Arial"/>
              </a:rPr>
              <a:t> </a:t>
            </a:r>
            <a:r>
              <a:rPr sz="1800" spc="75" dirty="0">
                <a:latin typeface="Arial"/>
                <a:cs typeface="Arial"/>
              </a:rPr>
              <a:t>Roosevelt</a:t>
            </a:r>
            <a:r>
              <a:rPr sz="1800" spc="20" dirty="0">
                <a:latin typeface="Arial"/>
                <a:cs typeface="Arial"/>
              </a:rPr>
              <a:t> </a:t>
            </a:r>
            <a:r>
              <a:rPr sz="1800" spc="40" dirty="0">
                <a:latin typeface="Arial"/>
                <a:cs typeface="Arial"/>
              </a:rPr>
              <a:t>Island</a:t>
            </a:r>
            <a:r>
              <a:rPr sz="1800" spc="10" dirty="0">
                <a:latin typeface="Arial"/>
                <a:cs typeface="Arial"/>
              </a:rPr>
              <a:t> </a:t>
            </a:r>
            <a:r>
              <a:rPr sz="1800" spc="130" dirty="0">
                <a:latin typeface="Arial"/>
                <a:cs typeface="Arial"/>
              </a:rPr>
              <a:t>or</a:t>
            </a:r>
            <a:r>
              <a:rPr sz="1800" spc="10" dirty="0">
                <a:latin typeface="Arial"/>
                <a:cs typeface="Arial"/>
              </a:rPr>
              <a:t> </a:t>
            </a:r>
            <a:r>
              <a:rPr sz="1800" spc="160" dirty="0">
                <a:latin typeface="Arial"/>
                <a:cs typeface="Arial"/>
              </a:rPr>
              <a:t>to</a:t>
            </a:r>
            <a:r>
              <a:rPr sz="1800" spc="25" dirty="0">
                <a:latin typeface="Arial"/>
                <a:cs typeface="Arial"/>
              </a:rPr>
              <a:t> </a:t>
            </a:r>
            <a:r>
              <a:rPr sz="1800" spc="65" dirty="0">
                <a:latin typeface="Arial"/>
                <a:cs typeface="Arial"/>
              </a:rPr>
              <a:t>non-Weill</a:t>
            </a:r>
            <a:r>
              <a:rPr sz="1800" spc="5" dirty="0">
                <a:latin typeface="Arial"/>
                <a:cs typeface="Arial"/>
              </a:rPr>
              <a:t> </a:t>
            </a:r>
            <a:r>
              <a:rPr sz="1800" spc="50" dirty="0">
                <a:latin typeface="Arial"/>
                <a:cs typeface="Arial"/>
              </a:rPr>
              <a:t>Cornell</a:t>
            </a:r>
            <a:r>
              <a:rPr sz="1800" spc="20" dirty="0">
                <a:latin typeface="Arial"/>
                <a:cs typeface="Arial"/>
              </a:rPr>
              <a:t> </a:t>
            </a:r>
            <a:r>
              <a:rPr sz="1800" spc="60" dirty="0">
                <a:latin typeface="Arial"/>
                <a:cs typeface="Arial"/>
              </a:rPr>
              <a:t>housing)</a:t>
            </a:r>
            <a:r>
              <a:rPr sz="1800" spc="25" dirty="0">
                <a:latin typeface="Arial"/>
                <a:cs typeface="Arial"/>
              </a:rPr>
              <a:t> </a:t>
            </a:r>
            <a:r>
              <a:rPr sz="1800" spc="160" dirty="0">
                <a:latin typeface="Arial"/>
                <a:cs typeface="Arial"/>
              </a:rPr>
              <a:t>to</a:t>
            </a:r>
            <a:r>
              <a:rPr sz="1800" spc="20" dirty="0">
                <a:latin typeface="Arial"/>
                <a:cs typeface="Arial"/>
              </a:rPr>
              <a:t> </a:t>
            </a:r>
            <a:r>
              <a:rPr sz="1800" spc="80" dirty="0">
                <a:latin typeface="Arial"/>
                <a:cs typeface="Arial"/>
              </a:rPr>
              <a:t>pick</a:t>
            </a:r>
            <a:r>
              <a:rPr sz="1800" spc="15" dirty="0">
                <a:latin typeface="Arial"/>
                <a:cs typeface="Arial"/>
              </a:rPr>
              <a:t> </a:t>
            </a:r>
            <a:r>
              <a:rPr sz="1800" spc="95" dirty="0">
                <a:latin typeface="Arial"/>
                <a:cs typeface="Arial"/>
              </a:rPr>
              <a:t>up</a:t>
            </a:r>
            <a:r>
              <a:rPr sz="1800" spc="25" dirty="0">
                <a:latin typeface="Arial"/>
                <a:cs typeface="Arial"/>
              </a:rPr>
              <a:t> </a:t>
            </a:r>
            <a:r>
              <a:rPr sz="1800" spc="114" dirty="0">
                <a:latin typeface="Arial"/>
                <a:cs typeface="Arial"/>
              </a:rPr>
              <a:t>your</a:t>
            </a:r>
            <a:r>
              <a:rPr sz="1800" spc="10" dirty="0">
                <a:latin typeface="Arial"/>
                <a:cs typeface="Arial"/>
              </a:rPr>
              <a:t> </a:t>
            </a:r>
            <a:r>
              <a:rPr sz="1800" spc="90" dirty="0">
                <a:latin typeface="Arial"/>
                <a:cs typeface="Arial"/>
              </a:rPr>
              <a:t>keys</a:t>
            </a:r>
            <a:endParaRPr sz="1800">
              <a:latin typeface="Arial"/>
              <a:cs typeface="Arial"/>
            </a:endParaRPr>
          </a:p>
          <a:p>
            <a:pPr marL="393700" indent="-342900">
              <a:lnSpc>
                <a:spcPct val="100000"/>
              </a:lnSpc>
              <a:spcBef>
                <a:spcPts val="1425"/>
              </a:spcBef>
              <a:buChar char="•"/>
              <a:tabLst>
                <a:tab pos="393065" algn="l"/>
                <a:tab pos="393700" algn="l"/>
              </a:tabLst>
            </a:pPr>
            <a:r>
              <a:rPr sz="1800" u="sng" spc="65" dirty="0">
                <a:uFill>
                  <a:solidFill>
                    <a:srgbClr val="000000"/>
                  </a:solidFill>
                </a:uFill>
                <a:latin typeface="Arial"/>
                <a:cs typeface="Arial"/>
              </a:rPr>
              <a:t>Or</a:t>
            </a:r>
            <a:r>
              <a:rPr sz="1800" spc="35" dirty="0">
                <a:latin typeface="Arial"/>
                <a:cs typeface="Arial"/>
              </a:rPr>
              <a:t> </a:t>
            </a:r>
            <a:r>
              <a:rPr sz="1800" spc="135" dirty="0">
                <a:latin typeface="Arial"/>
                <a:cs typeface="Arial"/>
              </a:rPr>
              <a:t>meet</a:t>
            </a:r>
            <a:r>
              <a:rPr sz="1800" spc="30" dirty="0">
                <a:latin typeface="Arial"/>
                <a:cs typeface="Arial"/>
              </a:rPr>
              <a:t> </a:t>
            </a:r>
            <a:r>
              <a:rPr sz="1800" spc="100" dirty="0">
                <a:latin typeface="Arial"/>
                <a:cs typeface="Arial"/>
              </a:rPr>
              <a:t>with</a:t>
            </a:r>
            <a:r>
              <a:rPr sz="1800" spc="15" dirty="0">
                <a:latin typeface="Arial"/>
                <a:cs typeface="Arial"/>
              </a:rPr>
              <a:t> </a:t>
            </a:r>
            <a:r>
              <a:rPr sz="1800" spc="95" dirty="0">
                <a:latin typeface="Arial"/>
                <a:cs typeface="Arial"/>
              </a:rPr>
              <a:t>Immigration</a:t>
            </a:r>
            <a:r>
              <a:rPr sz="1800" spc="5" dirty="0">
                <a:latin typeface="Arial"/>
                <a:cs typeface="Arial"/>
              </a:rPr>
              <a:t> </a:t>
            </a:r>
            <a:r>
              <a:rPr sz="1800" spc="120" dirty="0">
                <a:latin typeface="Arial"/>
                <a:cs typeface="Arial"/>
              </a:rPr>
              <a:t>and/or</a:t>
            </a:r>
            <a:r>
              <a:rPr sz="1800" spc="45" dirty="0">
                <a:latin typeface="Arial"/>
                <a:cs typeface="Arial"/>
              </a:rPr>
              <a:t> </a:t>
            </a:r>
            <a:r>
              <a:rPr sz="1800" spc="25" dirty="0">
                <a:latin typeface="Arial"/>
                <a:cs typeface="Arial"/>
              </a:rPr>
              <a:t>Weill</a:t>
            </a:r>
            <a:r>
              <a:rPr sz="1800" spc="5" dirty="0">
                <a:latin typeface="Arial"/>
                <a:cs typeface="Arial"/>
              </a:rPr>
              <a:t> </a:t>
            </a:r>
            <a:r>
              <a:rPr sz="1800" spc="50" dirty="0">
                <a:latin typeface="Arial"/>
                <a:cs typeface="Arial"/>
              </a:rPr>
              <a:t>Cornell</a:t>
            </a:r>
            <a:r>
              <a:rPr sz="1800" spc="30" dirty="0">
                <a:latin typeface="Arial"/>
                <a:cs typeface="Arial"/>
              </a:rPr>
              <a:t> </a:t>
            </a:r>
            <a:r>
              <a:rPr sz="1800" spc="80" dirty="0">
                <a:latin typeface="Arial"/>
                <a:cs typeface="Arial"/>
              </a:rPr>
              <a:t>personal</a:t>
            </a:r>
            <a:r>
              <a:rPr sz="1800" spc="40" dirty="0">
                <a:latin typeface="Arial"/>
                <a:cs typeface="Arial"/>
              </a:rPr>
              <a:t> </a:t>
            </a:r>
            <a:r>
              <a:rPr sz="1800" spc="160" dirty="0">
                <a:latin typeface="Arial"/>
                <a:cs typeface="Arial"/>
              </a:rPr>
              <a:t>to</a:t>
            </a:r>
            <a:r>
              <a:rPr sz="1800" spc="30" dirty="0">
                <a:latin typeface="Arial"/>
                <a:cs typeface="Arial"/>
              </a:rPr>
              <a:t> </a:t>
            </a:r>
            <a:r>
              <a:rPr sz="1800" spc="55" dirty="0">
                <a:latin typeface="Arial"/>
                <a:cs typeface="Arial"/>
              </a:rPr>
              <a:t>finalize</a:t>
            </a:r>
            <a:r>
              <a:rPr sz="1800" spc="10" dirty="0">
                <a:latin typeface="Arial"/>
                <a:cs typeface="Arial"/>
              </a:rPr>
              <a:t> </a:t>
            </a:r>
            <a:r>
              <a:rPr sz="1800" spc="90" dirty="0">
                <a:latin typeface="Arial"/>
                <a:cs typeface="Arial"/>
              </a:rPr>
              <a:t>paperwork.</a:t>
            </a:r>
            <a:endParaRPr sz="1800">
              <a:latin typeface="Arial"/>
              <a:cs typeface="Arial"/>
            </a:endParaRPr>
          </a:p>
          <a:p>
            <a:pPr>
              <a:lnSpc>
                <a:spcPct val="100000"/>
              </a:lnSpc>
              <a:spcBef>
                <a:spcPts val="15"/>
              </a:spcBef>
              <a:buFont typeface="Arial"/>
              <a:buChar char="•"/>
            </a:pPr>
            <a:endParaRPr sz="2450">
              <a:latin typeface="Arial"/>
              <a:cs typeface="Arial"/>
            </a:endParaRPr>
          </a:p>
          <a:p>
            <a:pPr marL="393700" indent="-342900">
              <a:lnSpc>
                <a:spcPct val="100000"/>
              </a:lnSpc>
              <a:buChar char="•"/>
              <a:tabLst>
                <a:tab pos="393065" algn="l"/>
                <a:tab pos="393700" algn="l"/>
              </a:tabLst>
            </a:pPr>
            <a:r>
              <a:rPr sz="1800" spc="75" dirty="0">
                <a:latin typeface="Arial"/>
                <a:cs typeface="Arial"/>
              </a:rPr>
              <a:t>Roosevelt</a:t>
            </a:r>
            <a:r>
              <a:rPr sz="1800" spc="15" dirty="0">
                <a:latin typeface="Arial"/>
                <a:cs typeface="Arial"/>
              </a:rPr>
              <a:t> </a:t>
            </a:r>
            <a:r>
              <a:rPr sz="1800" spc="50" dirty="0">
                <a:latin typeface="Arial"/>
                <a:cs typeface="Arial"/>
              </a:rPr>
              <a:t>Housing</a:t>
            </a:r>
            <a:r>
              <a:rPr sz="1800" spc="15" dirty="0">
                <a:latin typeface="Arial"/>
                <a:cs typeface="Arial"/>
              </a:rPr>
              <a:t> </a:t>
            </a:r>
            <a:r>
              <a:rPr sz="1800" spc="210" dirty="0">
                <a:latin typeface="Arial"/>
                <a:cs typeface="Arial"/>
              </a:rPr>
              <a:t>-</a:t>
            </a:r>
            <a:r>
              <a:rPr sz="1800" spc="5" dirty="0">
                <a:latin typeface="Arial"/>
                <a:cs typeface="Arial"/>
              </a:rPr>
              <a:t> </a:t>
            </a:r>
            <a:r>
              <a:rPr sz="1800" spc="130" dirty="0">
                <a:latin typeface="Arial"/>
                <a:cs typeface="Arial"/>
              </a:rPr>
              <a:t>455/465</a:t>
            </a:r>
            <a:r>
              <a:rPr sz="1800" dirty="0">
                <a:latin typeface="Arial"/>
                <a:cs typeface="Arial"/>
              </a:rPr>
              <a:t> </a:t>
            </a:r>
            <a:r>
              <a:rPr sz="1800" spc="35" dirty="0">
                <a:latin typeface="Arial"/>
                <a:cs typeface="Arial"/>
              </a:rPr>
              <a:t>Main</a:t>
            </a:r>
            <a:r>
              <a:rPr sz="1800" spc="10" dirty="0">
                <a:latin typeface="Arial"/>
                <a:cs typeface="Arial"/>
              </a:rPr>
              <a:t> </a:t>
            </a:r>
            <a:r>
              <a:rPr sz="1800" spc="105" dirty="0">
                <a:latin typeface="Arial"/>
                <a:cs typeface="Arial"/>
              </a:rPr>
              <a:t>Street</a:t>
            </a:r>
            <a:endParaRPr sz="1800">
              <a:latin typeface="Arial"/>
              <a:cs typeface="Arial"/>
            </a:endParaRPr>
          </a:p>
          <a:p>
            <a:pPr marL="393700" indent="-342900">
              <a:lnSpc>
                <a:spcPct val="100000"/>
              </a:lnSpc>
              <a:spcBef>
                <a:spcPts val="350"/>
              </a:spcBef>
              <a:buChar char="•"/>
              <a:tabLst>
                <a:tab pos="393065" algn="l"/>
                <a:tab pos="393700" algn="l"/>
              </a:tabLst>
            </a:pPr>
            <a:r>
              <a:rPr sz="1800" spc="25" dirty="0">
                <a:latin typeface="Arial"/>
                <a:cs typeface="Arial"/>
              </a:rPr>
              <a:t>Weill</a:t>
            </a:r>
            <a:r>
              <a:rPr sz="1800" spc="-5" dirty="0">
                <a:latin typeface="Arial"/>
                <a:cs typeface="Arial"/>
              </a:rPr>
              <a:t> </a:t>
            </a:r>
            <a:r>
              <a:rPr sz="1800" spc="50" dirty="0">
                <a:latin typeface="Arial"/>
                <a:cs typeface="Arial"/>
              </a:rPr>
              <a:t>Cornell</a:t>
            </a:r>
            <a:r>
              <a:rPr sz="1800" spc="20" dirty="0">
                <a:latin typeface="Arial"/>
                <a:cs typeface="Arial"/>
              </a:rPr>
              <a:t> </a:t>
            </a:r>
            <a:r>
              <a:rPr sz="1800" spc="95" dirty="0">
                <a:latin typeface="Arial"/>
                <a:cs typeface="Arial"/>
              </a:rPr>
              <a:t>Graduate</a:t>
            </a:r>
            <a:r>
              <a:rPr sz="1800" spc="50" dirty="0">
                <a:latin typeface="Arial"/>
                <a:cs typeface="Arial"/>
              </a:rPr>
              <a:t> </a:t>
            </a:r>
            <a:r>
              <a:rPr sz="1800" spc="60" dirty="0">
                <a:latin typeface="Arial"/>
                <a:cs typeface="Arial"/>
              </a:rPr>
              <a:t>School</a:t>
            </a:r>
            <a:r>
              <a:rPr sz="1800" spc="-5" dirty="0">
                <a:latin typeface="Arial"/>
                <a:cs typeface="Arial"/>
              </a:rPr>
              <a:t> </a:t>
            </a:r>
            <a:r>
              <a:rPr sz="1800" spc="210" dirty="0">
                <a:latin typeface="Arial"/>
                <a:cs typeface="Arial"/>
              </a:rPr>
              <a:t>-</a:t>
            </a:r>
            <a:r>
              <a:rPr sz="1800" spc="15" dirty="0">
                <a:latin typeface="Arial"/>
                <a:cs typeface="Arial"/>
              </a:rPr>
              <a:t> </a:t>
            </a:r>
            <a:r>
              <a:rPr sz="1800" spc="-5" dirty="0">
                <a:latin typeface="Arial"/>
                <a:cs typeface="Arial"/>
              </a:rPr>
              <a:t>1300</a:t>
            </a:r>
            <a:r>
              <a:rPr sz="1800" dirty="0">
                <a:latin typeface="Arial"/>
                <a:cs typeface="Arial"/>
              </a:rPr>
              <a:t> </a:t>
            </a:r>
            <a:r>
              <a:rPr sz="1800" spc="85" dirty="0">
                <a:latin typeface="Arial"/>
                <a:cs typeface="Arial"/>
              </a:rPr>
              <a:t>York</a:t>
            </a:r>
            <a:r>
              <a:rPr sz="1800" spc="10" dirty="0">
                <a:latin typeface="Arial"/>
                <a:cs typeface="Arial"/>
              </a:rPr>
              <a:t> </a:t>
            </a:r>
            <a:r>
              <a:rPr sz="1800" spc="100" dirty="0">
                <a:latin typeface="Arial"/>
                <a:cs typeface="Arial"/>
              </a:rPr>
              <a:t>Ave</a:t>
            </a:r>
            <a:r>
              <a:rPr sz="1800" spc="35" dirty="0">
                <a:latin typeface="Arial"/>
                <a:cs typeface="Arial"/>
              </a:rPr>
              <a:t> </a:t>
            </a:r>
            <a:r>
              <a:rPr sz="1800" spc="175" dirty="0">
                <a:latin typeface="Arial"/>
                <a:cs typeface="Arial"/>
              </a:rPr>
              <a:t>&amp;</a:t>
            </a:r>
            <a:r>
              <a:rPr sz="1800" spc="10" dirty="0">
                <a:latin typeface="Arial"/>
                <a:cs typeface="Arial"/>
              </a:rPr>
              <a:t> </a:t>
            </a:r>
            <a:r>
              <a:rPr sz="1800" spc="120" dirty="0">
                <a:latin typeface="Arial"/>
                <a:cs typeface="Arial"/>
              </a:rPr>
              <a:t>69</a:t>
            </a:r>
            <a:r>
              <a:rPr sz="1800" spc="179" baseline="25462" dirty="0">
                <a:latin typeface="Arial"/>
                <a:cs typeface="Arial"/>
              </a:rPr>
              <a:t>th</a:t>
            </a:r>
            <a:r>
              <a:rPr sz="1800" spc="262" baseline="25462" dirty="0">
                <a:latin typeface="Arial"/>
                <a:cs typeface="Arial"/>
              </a:rPr>
              <a:t> </a:t>
            </a:r>
            <a:r>
              <a:rPr sz="1800" spc="15" dirty="0">
                <a:latin typeface="Arial"/>
                <a:cs typeface="Arial"/>
              </a:rPr>
              <a:t>St.</a:t>
            </a:r>
            <a:r>
              <a:rPr sz="1800" spc="5" dirty="0">
                <a:latin typeface="Arial"/>
                <a:cs typeface="Arial"/>
              </a:rPr>
              <a:t> </a:t>
            </a:r>
            <a:r>
              <a:rPr sz="1800" spc="100" dirty="0">
                <a:latin typeface="Arial"/>
                <a:cs typeface="Arial"/>
              </a:rPr>
              <a:t>Manhattan</a:t>
            </a:r>
            <a:endParaRPr sz="1800">
              <a:latin typeface="Arial"/>
              <a:cs typeface="Arial"/>
            </a:endParaRPr>
          </a:p>
          <a:p>
            <a:pPr marL="393700" indent="-342900">
              <a:lnSpc>
                <a:spcPct val="100000"/>
              </a:lnSpc>
              <a:spcBef>
                <a:spcPts val="335"/>
              </a:spcBef>
              <a:buChar char="•"/>
              <a:tabLst>
                <a:tab pos="393065" algn="l"/>
                <a:tab pos="393700" algn="l"/>
              </a:tabLst>
            </a:pPr>
            <a:r>
              <a:rPr sz="1800" spc="95" dirty="0">
                <a:latin typeface="Arial"/>
                <a:cs typeface="Arial"/>
              </a:rPr>
              <a:t>Immigration</a:t>
            </a:r>
            <a:r>
              <a:rPr sz="1800" spc="10" dirty="0">
                <a:latin typeface="Arial"/>
                <a:cs typeface="Arial"/>
              </a:rPr>
              <a:t> </a:t>
            </a:r>
            <a:r>
              <a:rPr sz="1800" spc="90" dirty="0">
                <a:latin typeface="Arial"/>
                <a:cs typeface="Arial"/>
              </a:rPr>
              <a:t>Office</a:t>
            </a:r>
            <a:r>
              <a:rPr sz="1800" spc="25" dirty="0">
                <a:latin typeface="Arial"/>
                <a:cs typeface="Arial"/>
              </a:rPr>
              <a:t> </a:t>
            </a:r>
            <a:r>
              <a:rPr sz="1800" spc="210" dirty="0">
                <a:latin typeface="Arial"/>
                <a:cs typeface="Arial"/>
              </a:rPr>
              <a:t>-</a:t>
            </a:r>
            <a:r>
              <a:rPr sz="1800" spc="10" dirty="0">
                <a:latin typeface="Arial"/>
                <a:cs typeface="Arial"/>
              </a:rPr>
              <a:t> </a:t>
            </a:r>
            <a:r>
              <a:rPr sz="1800" spc="130" dirty="0">
                <a:latin typeface="Arial"/>
                <a:cs typeface="Arial"/>
              </a:rPr>
              <a:t>445</a:t>
            </a:r>
            <a:r>
              <a:rPr sz="1800" spc="20" dirty="0">
                <a:latin typeface="Arial"/>
                <a:cs typeface="Arial"/>
              </a:rPr>
              <a:t> </a:t>
            </a:r>
            <a:r>
              <a:rPr sz="1800" spc="65" dirty="0">
                <a:latin typeface="Arial"/>
                <a:cs typeface="Arial"/>
              </a:rPr>
              <a:t>East</a:t>
            </a:r>
            <a:r>
              <a:rPr sz="1800" spc="15" dirty="0">
                <a:latin typeface="Arial"/>
                <a:cs typeface="Arial"/>
              </a:rPr>
              <a:t> </a:t>
            </a:r>
            <a:r>
              <a:rPr sz="1800" spc="145" dirty="0">
                <a:latin typeface="Arial"/>
                <a:cs typeface="Arial"/>
              </a:rPr>
              <a:t>69th</a:t>
            </a:r>
            <a:r>
              <a:rPr sz="1800" spc="25" dirty="0">
                <a:latin typeface="Arial"/>
                <a:cs typeface="Arial"/>
              </a:rPr>
              <a:t> </a:t>
            </a:r>
            <a:r>
              <a:rPr sz="1800" spc="-5" dirty="0">
                <a:latin typeface="Arial"/>
                <a:cs typeface="Arial"/>
              </a:rPr>
              <a:t>St.,</a:t>
            </a:r>
            <a:r>
              <a:rPr sz="1800" spc="5" dirty="0">
                <a:latin typeface="Arial"/>
                <a:cs typeface="Arial"/>
              </a:rPr>
              <a:t> </a:t>
            </a:r>
            <a:r>
              <a:rPr sz="1800" spc="90" dirty="0">
                <a:latin typeface="Arial"/>
                <a:cs typeface="Arial"/>
              </a:rPr>
              <a:t>Room</a:t>
            </a:r>
            <a:r>
              <a:rPr sz="1800" spc="5" dirty="0">
                <a:latin typeface="Arial"/>
                <a:cs typeface="Arial"/>
              </a:rPr>
              <a:t> </a:t>
            </a:r>
            <a:r>
              <a:rPr sz="1800" spc="55" dirty="0">
                <a:latin typeface="Arial"/>
                <a:cs typeface="Arial"/>
              </a:rPr>
              <a:t>223</a:t>
            </a:r>
            <a:r>
              <a:rPr sz="1800" spc="30" dirty="0">
                <a:latin typeface="Arial"/>
                <a:cs typeface="Arial"/>
              </a:rPr>
              <a:t> </a:t>
            </a:r>
            <a:r>
              <a:rPr sz="1800" spc="45" dirty="0">
                <a:latin typeface="Arial"/>
                <a:cs typeface="Arial"/>
              </a:rPr>
              <a:t>(2</a:t>
            </a:r>
            <a:r>
              <a:rPr sz="1800" spc="67" baseline="25462" dirty="0">
                <a:latin typeface="Arial"/>
                <a:cs typeface="Arial"/>
              </a:rPr>
              <a:t>nd</a:t>
            </a:r>
            <a:r>
              <a:rPr sz="1800" spc="262" baseline="25462" dirty="0">
                <a:latin typeface="Arial"/>
                <a:cs typeface="Arial"/>
              </a:rPr>
              <a:t> </a:t>
            </a:r>
            <a:r>
              <a:rPr sz="1800" spc="90" dirty="0">
                <a:latin typeface="Arial"/>
                <a:cs typeface="Arial"/>
              </a:rPr>
              <a:t>floor)</a:t>
            </a:r>
            <a:endParaRPr sz="1800">
              <a:latin typeface="Arial"/>
              <a:cs typeface="Arial"/>
            </a:endParaRPr>
          </a:p>
        </p:txBody>
      </p:sp>
      <p:sp>
        <p:nvSpPr>
          <p:cNvPr id="4" name="object 4"/>
          <p:cNvSpPr txBox="1">
            <a:spLocks noGrp="1"/>
          </p:cNvSpPr>
          <p:nvPr>
            <p:ph type="title"/>
          </p:nvPr>
        </p:nvSpPr>
        <p:spPr>
          <a:xfrm>
            <a:off x="3316382" y="257465"/>
            <a:ext cx="5559425" cy="1304925"/>
          </a:xfrm>
          <a:prstGeom prst="rect">
            <a:avLst/>
          </a:prstGeom>
        </p:spPr>
        <p:txBody>
          <a:bodyPr vert="horz" wrap="square" lIns="0" tIns="12065" rIns="0" bIns="0" rtlCol="0">
            <a:spAutoFit/>
          </a:bodyPr>
          <a:lstStyle/>
          <a:p>
            <a:pPr marL="12700">
              <a:lnSpc>
                <a:spcPct val="100000"/>
              </a:lnSpc>
              <a:spcBef>
                <a:spcPts val="95"/>
              </a:spcBef>
            </a:pPr>
            <a:r>
              <a:rPr spc="-65" dirty="0"/>
              <a:t>Help,</a:t>
            </a:r>
            <a:r>
              <a:rPr spc="35" dirty="0"/>
              <a:t> </a:t>
            </a:r>
            <a:r>
              <a:rPr spc="-120" dirty="0"/>
              <a:t>I’ve</a:t>
            </a:r>
            <a:r>
              <a:rPr spc="30" dirty="0"/>
              <a:t> </a:t>
            </a:r>
            <a:r>
              <a:rPr spc="-20" dirty="0"/>
              <a:t>landed</a:t>
            </a:r>
            <a:r>
              <a:rPr spc="55" dirty="0"/>
              <a:t> </a:t>
            </a:r>
            <a:r>
              <a:rPr spc="65" dirty="0"/>
              <a:t>at</a:t>
            </a:r>
            <a:r>
              <a:rPr spc="40" dirty="0"/>
              <a:t> </a:t>
            </a:r>
            <a:r>
              <a:rPr spc="-25" dirty="0"/>
              <a:t>the</a:t>
            </a:r>
            <a:r>
              <a:rPr spc="30" dirty="0"/>
              <a:t> </a:t>
            </a:r>
            <a:r>
              <a:rPr spc="-30" dirty="0"/>
              <a:t>airport!</a:t>
            </a:r>
          </a:p>
          <a:p>
            <a:pPr marL="99695">
              <a:lnSpc>
                <a:spcPct val="100000"/>
              </a:lnSpc>
              <a:spcBef>
                <a:spcPts val="3359"/>
              </a:spcBef>
            </a:pPr>
            <a:r>
              <a:rPr spc="-160" dirty="0">
                <a:solidFill>
                  <a:srgbClr val="CF451F"/>
                </a:solidFill>
              </a:rPr>
              <a:t>H</a:t>
            </a:r>
            <a:r>
              <a:rPr spc="20" dirty="0">
                <a:solidFill>
                  <a:srgbClr val="CF451F"/>
                </a:solidFill>
              </a:rPr>
              <a:t>o</a:t>
            </a:r>
            <a:r>
              <a:rPr spc="-185" dirty="0">
                <a:solidFill>
                  <a:srgbClr val="CF451F"/>
                </a:solidFill>
              </a:rPr>
              <a:t>w</a:t>
            </a:r>
            <a:r>
              <a:rPr spc="40" dirty="0">
                <a:solidFill>
                  <a:srgbClr val="CF451F"/>
                </a:solidFill>
              </a:rPr>
              <a:t> </a:t>
            </a:r>
            <a:r>
              <a:rPr spc="30" dirty="0">
                <a:solidFill>
                  <a:srgbClr val="CF451F"/>
                </a:solidFill>
              </a:rPr>
              <a:t>d</a:t>
            </a:r>
            <a:r>
              <a:rPr spc="20" dirty="0">
                <a:solidFill>
                  <a:srgbClr val="CF451F"/>
                </a:solidFill>
              </a:rPr>
              <a:t>o</a:t>
            </a:r>
            <a:r>
              <a:rPr spc="30" dirty="0">
                <a:solidFill>
                  <a:srgbClr val="CF451F"/>
                </a:solidFill>
              </a:rPr>
              <a:t> </a:t>
            </a:r>
            <a:r>
              <a:rPr spc="-620" dirty="0">
                <a:solidFill>
                  <a:srgbClr val="CF451F"/>
                </a:solidFill>
              </a:rPr>
              <a:t>I</a:t>
            </a:r>
            <a:r>
              <a:rPr spc="25" dirty="0">
                <a:solidFill>
                  <a:srgbClr val="CF451F"/>
                </a:solidFill>
              </a:rPr>
              <a:t> </a:t>
            </a:r>
            <a:r>
              <a:rPr spc="-30" dirty="0">
                <a:solidFill>
                  <a:srgbClr val="CF451F"/>
                </a:solidFill>
              </a:rPr>
              <a:t>g</a:t>
            </a:r>
            <a:r>
              <a:rPr spc="-10" dirty="0">
                <a:solidFill>
                  <a:srgbClr val="CF451F"/>
                </a:solidFill>
              </a:rPr>
              <a:t>e</a:t>
            </a:r>
            <a:r>
              <a:rPr spc="40" dirty="0">
                <a:solidFill>
                  <a:srgbClr val="CF451F"/>
                </a:solidFill>
              </a:rPr>
              <a:t>t</a:t>
            </a:r>
            <a:r>
              <a:rPr spc="35" dirty="0">
                <a:solidFill>
                  <a:srgbClr val="CF451F"/>
                </a:solidFill>
              </a:rPr>
              <a:t> </a:t>
            </a:r>
            <a:r>
              <a:rPr spc="40" dirty="0">
                <a:solidFill>
                  <a:srgbClr val="CF451F"/>
                </a:solidFill>
              </a:rPr>
              <a:t>t</a:t>
            </a:r>
            <a:r>
              <a:rPr spc="-55" dirty="0">
                <a:solidFill>
                  <a:srgbClr val="CF451F"/>
                </a:solidFill>
              </a:rPr>
              <a:t>he</a:t>
            </a:r>
            <a:r>
              <a:rPr dirty="0">
                <a:solidFill>
                  <a:srgbClr val="CF451F"/>
                </a:solidFill>
              </a:rPr>
              <a:t>r</a:t>
            </a:r>
            <a:r>
              <a:rPr spc="10" dirty="0">
                <a:solidFill>
                  <a:srgbClr val="CF451F"/>
                </a:solidFill>
              </a:rPr>
              <a:t>e</a:t>
            </a:r>
            <a:r>
              <a:rPr spc="50" dirty="0">
                <a:solidFill>
                  <a:srgbClr val="CF451F"/>
                </a:solidFill>
              </a:rPr>
              <a:t> </a:t>
            </a:r>
            <a:r>
              <a:rPr spc="35" dirty="0">
                <a:solidFill>
                  <a:srgbClr val="CF451F"/>
                </a:solidFill>
              </a:rPr>
              <a:t>fr</a:t>
            </a:r>
            <a:r>
              <a:rPr spc="65" dirty="0">
                <a:solidFill>
                  <a:srgbClr val="CF451F"/>
                </a:solidFill>
              </a:rPr>
              <a:t>o</a:t>
            </a:r>
            <a:r>
              <a:rPr spc="30" dirty="0">
                <a:solidFill>
                  <a:srgbClr val="CF451F"/>
                </a:solidFill>
              </a:rPr>
              <a:t>m</a:t>
            </a:r>
            <a:r>
              <a:rPr spc="50" dirty="0">
                <a:solidFill>
                  <a:srgbClr val="CF451F"/>
                </a:solidFill>
              </a:rPr>
              <a:t> </a:t>
            </a:r>
            <a:r>
              <a:rPr spc="-55" dirty="0">
                <a:solidFill>
                  <a:srgbClr val="CF451F"/>
                </a:solidFill>
              </a:rPr>
              <a:t>he</a:t>
            </a:r>
            <a:r>
              <a:rPr spc="5" dirty="0">
                <a:solidFill>
                  <a:srgbClr val="CF451F"/>
                </a:solidFill>
              </a:rPr>
              <a:t>re</a:t>
            </a:r>
            <a:r>
              <a:rPr spc="-55" dirty="0">
                <a:solidFill>
                  <a:srgbClr val="CF451F"/>
                </a:solidFill>
              </a:rPr>
              <a:t>?</a:t>
            </a:r>
          </a:p>
        </p:txBody>
      </p:sp>
      <p:pic>
        <p:nvPicPr>
          <p:cNvPr id="5" name="object 5"/>
          <p:cNvPicPr/>
          <p:nvPr/>
        </p:nvPicPr>
        <p:blipFill>
          <a:blip r:embed="rId3" cstate="print"/>
          <a:stretch>
            <a:fillRect/>
          </a:stretch>
        </p:blipFill>
        <p:spPr>
          <a:xfrm>
            <a:off x="9982200" y="6269735"/>
            <a:ext cx="2066543" cy="423671"/>
          </a:xfrm>
          <a:prstGeom prst="rect">
            <a:avLst/>
          </a:prstGeom>
        </p:spPr>
      </p:pic>
      <p:pic>
        <p:nvPicPr>
          <p:cNvPr id="6" name="object 6"/>
          <p:cNvPicPr/>
          <p:nvPr/>
        </p:nvPicPr>
        <p:blipFill>
          <a:blip r:embed="rId4" cstate="print"/>
          <a:stretch>
            <a:fillRect/>
          </a:stretch>
        </p:blipFill>
        <p:spPr>
          <a:xfrm>
            <a:off x="8987028" y="0"/>
            <a:ext cx="3204971" cy="1935479"/>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16382" y="257465"/>
            <a:ext cx="5559425" cy="1304925"/>
          </a:xfrm>
          <a:prstGeom prst="rect">
            <a:avLst/>
          </a:prstGeom>
        </p:spPr>
        <p:txBody>
          <a:bodyPr vert="horz" wrap="square" lIns="0" tIns="12065" rIns="0" bIns="0" rtlCol="0">
            <a:spAutoFit/>
          </a:bodyPr>
          <a:lstStyle/>
          <a:p>
            <a:pPr marL="12700">
              <a:lnSpc>
                <a:spcPct val="100000"/>
              </a:lnSpc>
              <a:spcBef>
                <a:spcPts val="95"/>
              </a:spcBef>
            </a:pPr>
            <a:r>
              <a:rPr spc="-60" dirty="0"/>
              <a:t>Help,</a:t>
            </a:r>
            <a:r>
              <a:rPr spc="30" dirty="0"/>
              <a:t> </a:t>
            </a:r>
            <a:r>
              <a:rPr spc="-120" dirty="0"/>
              <a:t>I’ve</a:t>
            </a:r>
            <a:r>
              <a:rPr spc="30" dirty="0"/>
              <a:t> </a:t>
            </a:r>
            <a:r>
              <a:rPr spc="-20" dirty="0"/>
              <a:t>landed</a:t>
            </a:r>
            <a:r>
              <a:rPr spc="50" dirty="0"/>
              <a:t> </a:t>
            </a:r>
            <a:r>
              <a:rPr spc="65" dirty="0"/>
              <a:t>at</a:t>
            </a:r>
            <a:r>
              <a:rPr spc="35" dirty="0"/>
              <a:t> </a:t>
            </a:r>
            <a:r>
              <a:rPr spc="-25" dirty="0"/>
              <a:t>the</a:t>
            </a:r>
            <a:r>
              <a:rPr spc="30" dirty="0"/>
              <a:t> </a:t>
            </a:r>
            <a:r>
              <a:rPr spc="-30" dirty="0"/>
              <a:t>airport!</a:t>
            </a:r>
          </a:p>
          <a:p>
            <a:pPr marL="99695">
              <a:lnSpc>
                <a:spcPct val="100000"/>
              </a:lnSpc>
              <a:spcBef>
                <a:spcPts val="3359"/>
              </a:spcBef>
            </a:pPr>
            <a:r>
              <a:rPr spc="-160" dirty="0">
                <a:solidFill>
                  <a:srgbClr val="CF451F"/>
                </a:solidFill>
              </a:rPr>
              <a:t>H</a:t>
            </a:r>
            <a:r>
              <a:rPr spc="20" dirty="0">
                <a:solidFill>
                  <a:srgbClr val="CF451F"/>
                </a:solidFill>
              </a:rPr>
              <a:t>o</a:t>
            </a:r>
            <a:r>
              <a:rPr spc="-185" dirty="0">
                <a:solidFill>
                  <a:srgbClr val="CF451F"/>
                </a:solidFill>
              </a:rPr>
              <a:t>w</a:t>
            </a:r>
            <a:r>
              <a:rPr spc="40" dirty="0">
                <a:solidFill>
                  <a:srgbClr val="CF451F"/>
                </a:solidFill>
              </a:rPr>
              <a:t> </a:t>
            </a:r>
            <a:r>
              <a:rPr spc="30" dirty="0">
                <a:solidFill>
                  <a:srgbClr val="CF451F"/>
                </a:solidFill>
              </a:rPr>
              <a:t>d</a:t>
            </a:r>
            <a:r>
              <a:rPr spc="20" dirty="0">
                <a:solidFill>
                  <a:srgbClr val="CF451F"/>
                </a:solidFill>
              </a:rPr>
              <a:t>o</a:t>
            </a:r>
            <a:r>
              <a:rPr spc="30" dirty="0">
                <a:solidFill>
                  <a:srgbClr val="CF451F"/>
                </a:solidFill>
              </a:rPr>
              <a:t> </a:t>
            </a:r>
            <a:r>
              <a:rPr spc="-620" dirty="0">
                <a:solidFill>
                  <a:srgbClr val="CF451F"/>
                </a:solidFill>
              </a:rPr>
              <a:t>I</a:t>
            </a:r>
            <a:r>
              <a:rPr spc="25" dirty="0">
                <a:solidFill>
                  <a:srgbClr val="CF451F"/>
                </a:solidFill>
              </a:rPr>
              <a:t> </a:t>
            </a:r>
            <a:r>
              <a:rPr spc="-30" dirty="0">
                <a:solidFill>
                  <a:srgbClr val="CF451F"/>
                </a:solidFill>
              </a:rPr>
              <a:t>g</a:t>
            </a:r>
            <a:r>
              <a:rPr spc="-10" dirty="0">
                <a:solidFill>
                  <a:srgbClr val="CF451F"/>
                </a:solidFill>
              </a:rPr>
              <a:t>e</a:t>
            </a:r>
            <a:r>
              <a:rPr spc="40" dirty="0">
                <a:solidFill>
                  <a:srgbClr val="CF451F"/>
                </a:solidFill>
              </a:rPr>
              <a:t>t</a:t>
            </a:r>
            <a:r>
              <a:rPr spc="35" dirty="0">
                <a:solidFill>
                  <a:srgbClr val="CF451F"/>
                </a:solidFill>
              </a:rPr>
              <a:t> </a:t>
            </a:r>
            <a:r>
              <a:rPr spc="40" dirty="0">
                <a:solidFill>
                  <a:srgbClr val="CF451F"/>
                </a:solidFill>
              </a:rPr>
              <a:t>t</a:t>
            </a:r>
            <a:r>
              <a:rPr spc="-55" dirty="0">
                <a:solidFill>
                  <a:srgbClr val="CF451F"/>
                </a:solidFill>
              </a:rPr>
              <a:t>he</a:t>
            </a:r>
            <a:r>
              <a:rPr dirty="0">
                <a:solidFill>
                  <a:srgbClr val="CF451F"/>
                </a:solidFill>
              </a:rPr>
              <a:t>r</a:t>
            </a:r>
            <a:r>
              <a:rPr spc="10" dirty="0">
                <a:solidFill>
                  <a:srgbClr val="CF451F"/>
                </a:solidFill>
              </a:rPr>
              <a:t>e</a:t>
            </a:r>
            <a:r>
              <a:rPr spc="50" dirty="0">
                <a:solidFill>
                  <a:srgbClr val="CF451F"/>
                </a:solidFill>
              </a:rPr>
              <a:t> </a:t>
            </a:r>
            <a:r>
              <a:rPr spc="35" dirty="0">
                <a:solidFill>
                  <a:srgbClr val="CF451F"/>
                </a:solidFill>
              </a:rPr>
              <a:t>fr</a:t>
            </a:r>
            <a:r>
              <a:rPr spc="65" dirty="0">
                <a:solidFill>
                  <a:srgbClr val="CF451F"/>
                </a:solidFill>
              </a:rPr>
              <a:t>o</a:t>
            </a:r>
            <a:r>
              <a:rPr spc="30" dirty="0">
                <a:solidFill>
                  <a:srgbClr val="CF451F"/>
                </a:solidFill>
              </a:rPr>
              <a:t>m</a:t>
            </a:r>
            <a:r>
              <a:rPr spc="50" dirty="0">
                <a:solidFill>
                  <a:srgbClr val="CF451F"/>
                </a:solidFill>
              </a:rPr>
              <a:t> </a:t>
            </a:r>
            <a:r>
              <a:rPr spc="-55" dirty="0">
                <a:solidFill>
                  <a:srgbClr val="CF451F"/>
                </a:solidFill>
              </a:rPr>
              <a:t>he</a:t>
            </a:r>
            <a:r>
              <a:rPr spc="5" dirty="0">
                <a:solidFill>
                  <a:srgbClr val="CF451F"/>
                </a:solidFill>
              </a:rPr>
              <a:t>re</a:t>
            </a:r>
            <a:r>
              <a:rPr spc="-55" dirty="0">
                <a:solidFill>
                  <a:srgbClr val="CF451F"/>
                </a:solidFill>
              </a:rPr>
              <a:t>?</a:t>
            </a:r>
          </a:p>
        </p:txBody>
      </p:sp>
      <p:pic>
        <p:nvPicPr>
          <p:cNvPr id="3" name="object 3"/>
          <p:cNvPicPr/>
          <p:nvPr/>
        </p:nvPicPr>
        <p:blipFill>
          <a:blip r:embed="rId2" cstate="print"/>
          <a:stretch>
            <a:fillRect/>
          </a:stretch>
        </p:blipFill>
        <p:spPr>
          <a:xfrm>
            <a:off x="9982200" y="6269735"/>
            <a:ext cx="2066543" cy="423671"/>
          </a:xfrm>
          <a:prstGeom prst="rect">
            <a:avLst/>
          </a:prstGeom>
        </p:spPr>
      </p:pic>
      <p:grpSp>
        <p:nvGrpSpPr>
          <p:cNvPr id="4" name="object 4"/>
          <p:cNvGrpSpPr/>
          <p:nvPr/>
        </p:nvGrpSpPr>
        <p:grpSpPr>
          <a:xfrm>
            <a:off x="0" y="2145538"/>
            <a:ext cx="6344920" cy="4474845"/>
            <a:chOff x="0" y="2145538"/>
            <a:chExt cx="6344920" cy="4474845"/>
          </a:xfrm>
        </p:grpSpPr>
        <p:pic>
          <p:nvPicPr>
            <p:cNvPr id="5" name="object 5"/>
            <p:cNvPicPr/>
            <p:nvPr/>
          </p:nvPicPr>
          <p:blipFill>
            <a:blip r:embed="rId3" cstate="print"/>
            <a:stretch>
              <a:fillRect/>
            </a:stretch>
          </p:blipFill>
          <p:spPr>
            <a:xfrm>
              <a:off x="0" y="2389632"/>
              <a:ext cx="6344411" cy="4230623"/>
            </a:xfrm>
            <a:prstGeom prst="rect">
              <a:avLst/>
            </a:prstGeom>
          </p:spPr>
        </p:pic>
        <p:sp>
          <p:nvSpPr>
            <p:cNvPr id="6" name="object 6"/>
            <p:cNvSpPr/>
            <p:nvPr/>
          </p:nvSpPr>
          <p:spPr>
            <a:xfrm>
              <a:off x="3488713" y="2295144"/>
              <a:ext cx="797560" cy="758825"/>
            </a:xfrm>
            <a:custGeom>
              <a:avLst/>
              <a:gdLst/>
              <a:ahLst/>
              <a:cxnLst/>
              <a:rect l="l" t="t" r="r" b="b"/>
              <a:pathLst>
                <a:path w="797560" h="758825">
                  <a:moveTo>
                    <a:pt x="796963" y="0"/>
                  </a:moveTo>
                  <a:lnTo>
                    <a:pt x="0" y="758698"/>
                  </a:lnTo>
                </a:path>
              </a:pathLst>
            </a:custGeom>
            <a:ln w="12700">
              <a:solidFill>
                <a:srgbClr val="000000"/>
              </a:solidFill>
            </a:ln>
          </p:spPr>
          <p:txBody>
            <a:bodyPr wrap="square" lIns="0" tIns="0" rIns="0" bIns="0" rtlCol="0"/>
            <a:lstStyle/>
            <a:p>
              <a:endParaRPr/>
            </a:p>
          </p:txBody>
        </p:sp>
        <p:sp>
          <p:nvSpPr>
            <p:cNvPr id="7" name="object 7"/>
            <p:cNvSpPr/>
            <p:nvPr/>
          </p:nvSpPr>
          <p:spPr>
            <a:xfrm>
              <a:off x="3442714" y="3017488"/>
              <a:ext cx="81915" cy="80645"/>
            </a:xfrm>
            <a:custGeom>
              <a:avLst/>
              <a:gdLst/>
              <a:ahLst/>
              <a:cxnLst/>
              <a:rect l="l" t="t" r="r" b="b"/>
              <a:pathLst>
                <a:path w="81914" h="80644">
                  <a:moveTo>
                    <a:pt x="28917" y="0"/>
                  </a:moveTo>
                  <a:lnTo>
                    <a:pt x="0" y="80137"/>
                  </a:lnTo>
                  <a:lnTo>
                    <a:pt x="81457" y="55194"/>
                  </a:lnTo>
                  <a:lnTo>
                    <a:pt x="28917" y="0"/>
                  </a:lnTo>
                  <a:close/>
                </a:path>
              </a:pathLst>
            </a:custGeom>
            <a:solidFill>
              <a:srgbClr val="000000"/>
            </a:solidFill>
          </p:spPr>
          <p:txBody>
            <a:bodyPr wrap="square" lIns="0" tIns="0" rIns="0" bIns="0" rtlCol="0"/>
            <a:lstStyle/>
            <a:p>
              <a:endParaRPr/>
            </a:p>
          </p:txBody>
        </p:sp>
        <p:sp>
          <p:nvSpPr>
            <p:cNvPr id="8" name="object 8"/>
            <p:cNvSpPr/>
            <p:nvPr/>
          </p:nvSpPr>
          <p:spPr>
            <a:xfrm>
              <a:off x="3467497" y="2151888"/>
              <a:ext cx="818515" cy="774700"/>
            </a:xfrm>
            <a:custGeom>
              <a:avLst/>
              <a:gdLst/>
              <a:ahLst/>
              <a:cxnLst/>
              <a:rect l="l" t="t" r="r" b="b"/>
              <a:pathLst>
                <a:path w="818514" h="774700">
                  <a:moveTo>
                    <a:pt x="818273" y="0"/>
                  </a:moveTo>
                  <a:lnTo>
                    <a:pt x="0" y="774382"/>
                  </a:lnTo>
                </a:path>
              </a:pathLst>
            </a:custGeom>
            <a:ln w="12700">
              <a:solidFill>
                <a:srgbClr val="000000"/>
              </a:solidFill>
            </a:ln>
          </p:spPr>
          <p:txBody>
            <a:bodyPr wrap="square" lIns="0" tIns="0" rIns="0" bIns="0" rtlCol="0"/>
            <a:lstStyle/>
            <a:p>
              <a:endParaRPr/>
            </a:p>
          </p:txBody>
        </p:sp>
        <p:sp>
          <p:nvSpPr>
            <p:cNvPr id="9" name="object 9"/>
            <p:cNvSpPr/>
            <p:nvPr/>
          </p:nvSpPr>
          <p:spPr>
            <a:xfrm>
              <a:off x="3421373" y="2889867"/>
              <a:ext cx="81915" cy="80645"/>
            </a:xfrm>
            <a:custGeom>
              <a:avLst/>
              <a:gdLst/>
              <a:ahLst/>
              <a:cxnLst/>
              <a:rect l="l" t="t" r="r" b="b"/>
              <a:pathLst>
                <a:path w="81914" h="80644">
                  <a:moveTo>
                    <a:pt x="29159" y="0"/>
                  </a:moveTo>
                  <a:lnTo>
                    <a:pt x="0" y="80048"/>
                  </a:lnTo>
                  <a:lnTo>
                    <a:pt x="81533" y="55346"/>
                  </a:lnTo>
                  <a:lnTo>
                    <a:pt x="29159" y="0"/>
                  </a:lnTo>
                  <a:close/>
                </a:path>
              </a:pathLst>
            </a:custGeom>
            <a:solidFill>
              <a:srgbClr val="000000"/>
            </a:solidFill>
          </p:spPr>
          <p:txBody>
            <a:bodyPr wrap="square" lIns="0" tIns="0" rIns="0" bIns="0" rtlCol="0"/>
            <a:lstStyle/>
            <a:p>
              <a:endParaRPr/>
            </a:p>
          </p:txBody>
        </p:sp>
      </p:grpSp>
      <p:sp>
        <p:nvSpPr>
          <p:cNvPr id="10" name="object 10"/>
          <p:cNvSpPr txBox="1"/>
          <p:nvPr/>
        </p:nvSpPr>
        <p:spPr>
          <a:xfrm>
            <a:off x="4277172" y="1900572"/>
            <a:ext cx="7765415" cy="3834765"/>
          </a:xfrm>
          <a:prstGeom prst="rect">
            <a:avLst/>
          </a:prstGeom>
        </p:spPr>
        <p:txBody>
          <a:bodyPr vert="horz" wrap="square" lIns="0" tIns="12700" rIns="0" bIns="0" rtlCol="0">
            <a:spAutoFit/>
          </a:bodyPr>
          <a:lstStyle/>
          <a:p>
            <a:pPr marL="52705" marR="5006975" indent="-40640">
              <a:lnSpc>
                <a:spcPct val="112400"/>
              </a:lnSpc>
              <a:spcBef>
                <a:spcPts val="100"/>
              </a:spcBef>
            </a:pPr>
            <a:r>
              <a:rPr sz="1400" b="1" spc="-45" dirty="0">
                <a:latin typeface="Tahoma"/>
                <a:cs typeface="Tahoma"/>
              </a:rPr>
              <a:t>Weill</a:t>
            </a:r>
            <a:r>
              <a:rPr sz="1400" b="1" spc="25" dirty="0">
                <a:latin typeface="Tahoma"/>
                <a:cs typeface="Tahoma"/>
              </a:rPr>
              <a:t> </a:t>
            </a:r>
            <a:r>
              <a:rPr sz="1400" b="1" spc="-15" dirty="0">
                <a:latin typeface="Tahoma"/>
                <a:cs typeface="Tahoma"/>
              </a:rPr>
              <a:t>Cornell</a:t>
            </a:r>
            <a:r>
              <a:rPr sz="1400" b="1" dirty="0">
                <a:latin typeface="Tahoma"/>
                <a:cs typeface="Tahoma"/>
              </a:rPr>
              <a:t> </a:t>
            </a:r>
            <a:r>
              <a:rPr sz="1400" b="1" spc="-15" dirty="0">
                <a:latin typeface="Tahoma"/>
                <a:cs typeface="Tahoma"/>
              </a:rPr>
              <a:t>Medicine</a:t>
            </a:r>
            <a:r>
              <a:rPr sz="1400" b="1" spc="10" dirty="0">
                <a:latin typeface="Tahoma"/>
                <a:cs typeface="Tahoma"/>
              </a:rPr>
              <a:t> </a:t>
            </a:r>
            <a:r>
              <a:rPr sz="1400" b="1" spc="30" dirty="0">
                <a:latin typeface="Tahoma"/>
                <a:cs typeface="Tahoma"/>
              </a:rPr>
              <a:t>Campus </a:t>
            </a:r>
            <a:r>
              <a:rPr sz="1400" b="1" spc="-395" dirty="0">
                <a:latin typeface="Tahoma"/>
                <a:cs typeface="Tahoma"/>
              </a:rPr>
              <a:t> </a:t>
            </a:r>
            <a:r>
              <a:rPr sz="1400" b="1" spc="-5" dirty="0">
                <a:latin typeface="Tahoma"/>
                <a:cs typeface="Tahoma"/>
              </a:rPr>
              <a:t>Roosevelt</a:t>
            </a:r>
            <a:r>
              <a:rPr sz="1400" b="1" spc="15" dirty="0">
                <a:latin typeface="Tahoma"/>
                <a:cs typeface="Tahoma"/>
              </a:rPr>
              <a:t> </a:t>
            </a:r>
            <a:r>
              <a:rPr sz="1400" b="1" spc="-55" dirty="0">
                <a:latin typeface="Tahoma"/>
                <a:cs typeface="Tahoma"/>
              </a:rPr>
              <a:t>Island</a:t>
            </a:r>
            <a:r>
              <a:rPr sz="1400" b="1" spc="-15" dirty="0">
                <a:latin typeface="Tahoma"/>
                <a:cs typeface="Tahoma"/>
              </a:rPr>
              <a:t> </a:t>
            </a:r>
            <a:r>
              <a:rPr sz="1400" b="1" spc="-50" dirty="0">
                <a:latin typeface="Tahoma"/>
                <a:cs typeface="Tahoma"/>
              </a:rPr>
              <a:t>(Housing)</a:t>
            </a:r>
            <a:endParaRPr sz="1400">
              <a:latin typeface="Tahoma"/>
              <a:cs typeface="Tahoma"/>
            </a:endParaRPr>
          </a:p>
          <a:p>
            <a:pPr>
              <a:lnSpc>
                <a:spcPct val="100000"/>
              </a:lnSpc>
              <a:spcBef>
                <a:spcPts val="35"/>
              </a:spcBef>
            </a:pPr>
            <a:endParaRPr sz="1800">
              <a:latin typeface="Tahoma"/>
              <a:cs typeface="Tahoma"/>
            </a:endParaRPr>
          </a:p>
          <a:p>
            <a:pPr marL="2248535">
              <a:lnSpc>
                <a:spcPct val="100000"/>
              </a:lnSpc>
            </a:pPr>
            <a:r>
              <a:rPr sz="2000" spc="55" dirty="0">
                <a:latin typeface="Arial"/>
                <a:cs typeface="Arial"/>
              </a:rPr>
              <a:t>The</a:t>
            </a:r>
            <a:r>
              <a:rPr sz="2000" spc="-5" dirty="0">
                <a:latin typeface="Arial"/>
                <a:cs typeface="Arial"/>
              </a:rPr>
              <a:t> </a:t>
            </a:r>
            <a:r>
              <a:rPr sz="2000" spc="125" dirty="0">
                <a:latin typeface="Arial"/>
                <a:cs typeface="Arial"/>
              </a:rPr>
              <a:t>major</a:t>
            </a:r>
            <a:r>
              <a:rPr sz="2000" spc="10" dirty="0">
                <a:latin typeface="Arial"/>
                <a:cs typeface="Arial"/>
              </a:rPr>
              <a:t> </a:t>
            </a:r>
            <a:r>
              <a:rPr sz="2000" spc="125" dirty="0">
                <a:latin typeface="Arial"/>
                <a:cs typeface="Arial"/>
              </a:rPr>
              <a:t>airports</a:t>
            </a:r>
            <a:r>
              <a:rPr sz="2000" spc="-15" dirty="0">
                <a:latin typeface="Arial"/>
                <a:cs typeface="Arial"/>
              </a:rPr>
              <a:t> </a:t>
            </a:r>
            <a:r>
              <a:rPr sz="2000" spc="30" dirty="0">
                <a:latin typeface="Arial"/>
                <a:cs typeface="Arial"/>
              </a:rPr>
              <a:t>in</a:t>
            </a:r>
            <a:r>
              <a:rPr sz="2000" dirty="0">
                <a:latin typeface="Arial"/>
                <a:cs typeface="Arial"/>
              </a:rPr>
              <a:t> </a:t>
            </a:r>
            <a:r>
              <a:rPr sz="2000" spc="130" dirty="0">
                <a:latin typeface="Arial"/>
                <a:cs typeface="Arial"/>
              </a:rPr>
              <a:t>the</a:t>
            </a:r>
            <a:r>
              <a:rPr sz="2000" spc="-5" dirty="0">
                <a:latin typeface="Arial"/>
                <a:cs typeface="Arial"/>
              </a:rPr>
              <a:t> </a:t>
            </a:r>
            <a:r>
              <a:rPr sz="2000" spc="60" dirty="0">
                <a:latin typeface="Arial"/>
                <a:cs typeface="Arial"/>
              </a:rPr>
              <a:t>New</a:t>
            </a:r>
            <a:r>
              <a:rPr sz="2000" spc="-10" dirty="0">
                <a:latin typeface="Arial"/>
                <a:cs typeface="Arial"/>
              </a:rPr>
              <a:t> </a:t>
            </a:r>
            <a:r>
              <a:rPr sz="2000" spc="95" dirty="0">
                <a:latin typeface="Arial"/>
                <a:cs typeface="Arial"/>
              </a:rPr>
              <a:t>York</a:t>
            </a:r>
            <a:r>
              <a:rPr sz="2000" spc="-15" dirty="0">
                <a:latin typeface="Arial"/>
                <a:cs typeface="Arial"/>
              </a:rPr>
              <a:t> </a:t>
            </a:r>
            <a:r>
              <a:rPr sz="2000" spc="100" dirty="0">
                <a:latin typeface="Arial"/>
                <a:cs typeface="Arial"/>
              </a:rPr>
              <a:t>City</a:t>
            </a:r>
            <a:r>
              <a:rPr sz="2000" spc="-10" dirty="0">
                <a:latin typeface="Arial"/>
                <a:cs typeface="Arial"/>
              </a:rPr>
              <a:t> </a:t>
            </a:r>
            <a:r>
              <a:rPr sz="2000" spc="105" dirty="0">
                <a:latin typeface="Arial"/>
                <a:cs typeface="Arial"/>
              </a:rPr>
              <a:t>area</a:t>
            </a:r>
            <a:endParaRPr sz="2000">
              <a:latin typeface="Arial"/>
              <a:cs typeface="Arial"/>
            </a:endParaRPr>
          </a:p>
          <a:p>
            <a:pPr marL="2615565" indent="-285750">
              <a:lnSpc>
                <a:spcPct val="100000"/>
              </a:lnSpc>
              <a:spcBef>
                <a:spcPts val="2400"/>
              </a:spcBef>
              <a:buFont typeface="Arial"/>
              <a:buChar char="•"/>
              <a:tabLst>
                <a:tab pos="2615565" algn="l"/>
                <a:tab pos="2616200" algn="l"/>
              </a:tabLst>
            </a:pPr>
            <a:r>
              <a:rPr sz="2000" b="1" spc="15" dirty="0">
                <a:latin typeface="Tahoma"/>
                <a:cs typeface="Tahoma"/>
              </a:rPr>
              <a:t>LaGuardia</a:t>
            </a:r>
            <a:r>
              <a:rPr sz="2000" b="1" spc="-75" dirty="0">
                <a:latin typeface="Tahoma"/>
                <a:cs typeface="Tahoma"/>
              </a:rPr>
              <a:t> </a:t>
            </a:r>
            <a:r>
              <a:rPr sz="2000" spc="140" dirty="0">
                <a:latin typeface="Arial"/>
                <a:cs typeface="Arial"/>
              </a:rPr>
              <a:t>–</a:t>
            </a:r>
            <a:r>
              <a:rPr sz="2000" spc="-10" dirty="0">
                <a:latin typeface="Arial"/>
                <a:cs typeface="Arial"/>
              </a:rPr>
              <a:t> </a:t>
            </a:r>
            <a:r>
              <a:rPr sz="2000" spc="130" dirty="0">
                <a:latin typeface="Arial"/>
                <a:cs typeface="Arial"/>
              </a:rPr>
              <a:t>the</a:t>
            </a:r>
            <a:r>
              <a:rPr sz="2000" spc="-5" dirty="0">
                <a:latin typeface="Arial"/>
                <a:cs typeface="Arial"/>
              </a:rPr>
              <a:t> </a:t>
            </a:r>
            <a:r>
              <a:rPr sz="2000" spc="100" dirty="0">
                <a:latin typeface="Arial"/>
                <a:cs typeface="Arial"/>
              </a:rPr>
              <a:t>closest</a:t>
            </a:r>
            <a:r>
              <a:rPr sz="2000" spc="-15" dirty="0">
                <a:latin typeface="Arial"/>
                <a:cs typeface="Arial"/>
              </a:rPr>
              <a:t> </a:t>
            </a:r>
            <a:r>
              <a:rPr sz="2000" spc="180" dirty="0">
                <a:latin typeface="Arial"/>
                <a:cs typeface="Arial"/>
              </a:rPr>
              <a:t>to</a:t>
            </a:r>
            <a:r>
              <a:rPr sz="2000" dirty="0">
                <a:latin typeface="Arial"/>
                <a:cs typeface="Arial"/>
              </a:rPr>
              <a:t> </a:t>
            </a:r>
            <a:r>
              <a:rPr sz="2000" spc="114" dirty="0">
                <a:latin typeface="Arial"/>
                <a:cs typeface="Arial"/>
              </a:rPr>
              <a:t>Manhattan</a:t>
            </a:r>
            <a:endParaRPr sz="2000">
              <a:latin typeface="Arial"/>
              <a:cs typeface="Arial"/>
            </a:endParaRPr>
          </a:p>
          <a:p>
            <a:pPr marL="2615565" marR="595630" indent="-285115">
              <a:lnSpc>
                <a:spcPct val="100000"/>
              </a:lnSpc>
              <a:spcBef>
                <a:spcPts val="2400"/>
              </a:spcBef>
              <a:buFont typeface="Arial"/>
              <a:buChar char="•"/>
              <a:tabLst>
                <a:tab pos="2615565" algn="l"/>
                <a:tab pos="2616200" algn="l"/>
              </a:tabLst>
            </a:pPr>
            <a:r>
              <a:rPr sz="2000" b="1" spc="-105" dirty="0">
                <a:latin typeface="Tahoma"/>
                <a:cs typeface="Tahoma"/>
              </a:rPr>
              <a:t>John</a:t>
            </a:r>
            <a:r>
              <a:rPr sz="2000" b="1" dirty="0">
                <a:latin typeface="Tahoma"/>
                <a:cs typeface="Tahoma"/>
              </a:rPr>
              <a:t> </a:t>
            </a:r>
            <a:r>
              <a:rPr sz="2000" b="1" spc="20" dirty="0">
                <a:latin typeface="Tahoma"/>
                <a:cs typeface="Tahoma"/>
              </a:rPr>
              <a:t>F</a:t>
            </a:r>
            <a:r>
              <a:rPr sz="2000" b="1" spc="5" dirty="0">
                <a:latin typeface="Tahoma"/>
                <a:cs typeface="Tahoma"/>
              </a:rPr>
              <a:t> </a:t>
            </a:r>
            <a:r>
              <a:rPr sz="2000" b="1" spc="-25" dirty="0">
                <a:latin typeface="Tahoma"/>
                <a:cs typeface="Tahoma"/>
              </a:rPr>
              <a:t>Kennedy</a:t>
            </a:r>
            <a:r>
              <a:rPr sz="2000" b="1" spc="-15" dirty="0">
                <a:latin typeface="Tahoma"/>
                <a:cs typeface="Tahoma"/>
              </a:rPr>
              <a:t> </a:t>
            </a:r>
            <a:r>
              <a:rPr sz="2000" b="1" spc="-145" dirty="0">
                <a:latin typeface="Tahoma"/>
                <a:cs typeface="Tahoma"/>
              </a:rPr>
              <a:t>(JFK)</a:t>
            </a:r>
            <a:r>
              <a:rPr sz="2000" b="1" spc="5" dirty="0">
                <a:latin typeface="Tahoma"/>
                <a:cs typeface="Tahoma"/>
              </a:rPr>
              <a:t> </a:t>
            </a:r>
            <a:r>
              <a:rPr sz="2000" b="1" spc="-50" dirty="0">
                <a:latin typeface="Tahoma"/>
                <a:cs typeface="Tahoma"/>
              </a:rPr>
              <a:t>International</a:t>
            </a:r>
            <a:r>
              <a:rPr sz="2000" b="1" spc="-35" dirty="0">
                <a:latin typeface="Tahoma"/>
                <a:cs typeface="Tahoma"/>
              </a:rPr>
              <a:t> </a:t>
            </a:r>
            <a:r>
              <a:rPr sz="2000" spc="140" dirty="0">
                <a:latin typeface="Arial"/>
                <a:cs typeface="Arial"/>
              </a:rPr>
              <a:t>– </a:t>
            </a:r>
            <a:r>
              <a:rPr sz="2000" spc="-540" dirty="0">
                <a:latin typeface="Arial"/>
                <a:cs typeface="Arial"/>
              </a:rPr>
              <a:t> </a:t>
            </a:r>
            <a:r>
              <a:rPr sz="2000" spc="170" dirty="0">
                <a:latin typeface="Arial"/>
                <a:cs typeface="Arial"/>
              </a:rPr>
              <a:t>most</a:t>
            </a:r>
            <a:r>
              <a:rPr sz="2000" dirty="0">
                <a:latin typeface="Arial"/>
                <a:cs typeface="Arial"/>
              </a:rPr>
              <a:t> </a:t>
            </a:r>
            <a:r>
              <a:rPr sz="2000" spc="95" dirty="0">
                <a:latin typeface="Arial"/>
                <a:cs typeface="Arial"/>
              </a:rPr>
              <a:t>international</a:t>
            </a:r>
            <a:r>
              <a:rPr sz="2000" spc="-30" dirty="0">
                <a:latin typeface="Arial"/>
                <a:cs typeface="Arial"/>
              </a:rPr>
              <a:t> </a:t>
            </a:r>
            <a:r>
              <a:rPr sz="2000" spc="100" dirty="0">
                <a:latin typeface="Arial"/>
                <a:cs typeface="Arial"/>
              </a:rPr>
              <a:t>flights</a:t>
            </a:r>
            <a:r>
              <a:rPr sz="2000" spc="5" dirty="0">
                <a:latin typeface="Arial"/>
                <a:cs typeface="Arial"/>
              </a:rPr>
              <a:t> </a:t>
            </a:r>
            <a:r>
              <a:rPr sz="2000" spc="80" dirty="0">
                <a:latin typeface="Arial"/>
                <a:cs typeface="Arial"/>
              </a:rPr>
              <a:t>land</a:t>
            </a:r>
            <a:r>
              <a:rPr sz="2000" spc="-5" dirty="0">
                <a:latin typeface="Arial"/>
                <a:cs typeface="Arial"/>
              </a:rPr>
              <a:t> </a:t>
            </a:r>
            <a:r>
              <a:rPr sz="2000" spc="90" dirty="0">
                <a:latin typeface="Arial"/>
                <a:cs typeface="Arial"/>
              </a:rPr>
              <a:t>here</a:t>
            </a:r>
            <a:endParaRPr sz="2000">
              <a:latin typeface="Arial"/>
              <a:cs typeface="Arial"/>
            </a:endParaRPr>
          </a:p>
          <a:p>
            <a:pPr marL="2615565" marR="5080" indent="-285115">
              <a:lnSpc>
                <a:spcPct val="100000"/>
              </a:lnSpc>
              <a:spcBef>
                <a:spcPts val="2400"/>
              </a:spcBef>
              <a:buFont typeface="Arial"/>
              <a:buChar char="•"/>
              <a:tabLst>
                <a:tab pos="2615565" algn="l"/>
                <a:tab pos="2616200" algn="l"/>
              </a:tabLst>
            </a:pPr>
            <a:r>
              <a:rPr sz="2000" b="1" spc="-30" dirty="0">
                <a:latin typeface="Tahoma"/>
                <a:cs typeface="Tahoma"/>
              </a:rPr>
              <a:t>Newark</a:t>
            </a:r>
            <a:r>
              <a:rPr sz="2000" b="1" spc="-25" dirty="0">
                <a:latin typeface="Tahoma"/>
                <a:cs typeface="Tahoma"/>
              </a:rPr>
              <a:t> </a:t>
            </a:r>
            <a:r>
              <a:rPr sz="2000" b="1" spc="5" dirty="0">
                <a:latin typeface="Tahoma"/>
                <a:cs typeface="Tahoma"/>
              </a:rPr>
              <a:t>Liberty</a:t>
            </a:r>
            <a:r>
              <a:rPr sz="2000" b="1" spc="-10" dirty="0">
                <a:latin typeface="Tahoma"/>
                <a:cs typeface="Tahoma"/>
              </a:rPr>
              <a:t> </a:t>
            </a:r>
            <a:r>
              <a:rPr sz="2000" b="1" spc="-50" dirty="0">
                <a:latin typeface="Tahoma"/>
                <a:cs typeface="Tahoma"/>
              </a:rPr>
              <a:t>International</a:t>
            </a:r>
            <a:r>
              <a:rPr sz="2000" b="1" spc="-75" dirty="0">
                <a:latin typeface="Tahoma"/>
                <a:cs typeface="Tahoma"/>
              </a:rPr>
              <a:t> </a:t>
            </a:r>
            <a:r>
              <a:rPr sz="2000" spc="140" dirty="0">
                <a:latin typeface="Arial"/>
                <a:cs typeface="Arial"/>
              </a:rPr>
              <a:t>–</a:t>
            </a:r>
            <a:r>
              <a:rPr sz="2000" spc="-10" dirty="0">
                <a:latin typeface="Arial"/>
                <a:cs typeface="Arial"/>
              </a:rPr>
              <a:t> </a:t>
            </a:r>
            <a:r>
              <a:rPr sz="2000" spc="114" dirty="0">
                <a:latin typeface="Arial"/>
                <a:cs typeface="Arial"/>
              </a:rPr>
              <a:t>located</a:t>
            </a:r>
            <a:r>
              <a:rPr sz="2000" spc="-5" dirty="0">
                <a:latin typeface="Arial"/>
                <a:cs typeface="Arial"/>
              </a:rPr>
              <a:t> </a:t>
            </a:r>
            <a:r>
              <a:rPr sz="2000" spc="30" dirty="0">
                <a:latin typeface="Arial"/>
                <a:cs typeface="Arial"/>
              </a:rPr>
              <a:t>in </a:t>
            </a:r>
            <a:r>
              <a:rPr sz="2000" spc="-540" dirty="0">
                <a:latin typeface="Arial"/>
                <a:cs typeface="Arial"/>
              </a:rPr>
              <a:t> </a:t>
            </a:r>
            <a:r>
              <a:rPr sz="2000" spc="60" dirty="0">
                <a:latin typeface="Arial"/>
                <a:cs typeface="Arial"/>
              </a:rPr>
              <a:t>New </a:t>
            </a:r>
            <a:r>
              <a:rPr sz="2000" spc="25" dirty="0">
                <a:latin typeface="Arial"/>
                <a:cs typeface="Arial"/>
              </a:rPr>
              <a:t>Jersey </a:t>
            </a:r>
            <a:r>
              <a:rPr sz="2000" spc="110" dirty="0">
                <a:latin typeface="Arial"/>
                <a:cs typeface="Arial"/>
              </a:rPr>
              <a:t>and </a:t>
            </a:r>
            <a:r>
              <a:rPr sz="2000" spc="30" dirty="0">
                <a:latin typeface="Arial"/>
                <a:cs typeface="Arial"/>
              </a:rPr>
              <a:t>is </a:t>
            </a:r>
            <a:r>
              <a:rPr sz="2000" spc="130" dirty="0">
                <a:latin typeface="Arial"/>
                <a:cs typeface="Arial"/>
              </a:rPr>
              <a:t>the </a:t>
            </a:r>
            <a:r>
              <a:rPr sz="2000" spc="145" dirty="0">
                <a:latin typeface="Arial"/>
                <a:cs typeface="Arial"/>
              </a:rPr>
              <a:t>furthest </a:t>
            </a:r>
            <a:r>
              <a:rPr sz="2000" spc="185" dirty="0">
                <a:latin typeface="Arial"/>
                <a:cs typeface="Arial"/>
              </a:rPr>
              <a:t>from </a:t>
            </a:r>
            <a:r>
              <a:rPr sz="2000" spc="190" dirty="0">
                <a:latin typeface="Arial"/>
                <a:cs typeface="Arial"/>
              </a:rPr>
              <a:t> </a:t>
            </a:r>
            <a:r>
              <a:rPr sz="2000" spc="114" dirty="0">
                <a:latin typeface="Arial"/>
                <a:cs typeface="Arial"/>
              </a:rPr>
              <a:t>Manhattan</a:t>
            </a:r>
            <a:endParaRPr sz="2000">
              <a:latin typeface="Arial"/>
              <a:cs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739" y="873969"/>
            <a:ext cx="9499600" cy="4662805"/>
          </a:xfrm>
          <a:prstGeom prst="rect">
            <a:avLst/>
          </a:prstGeom>
        </p:spPr>
        <p:txBody>
          <a:bodyPr vert="horz" wrap="square" lIns="0" tIns="67310" rIns="0" bIns="0" rtlCol="0">
            <a:spAutoFit/>
          </a:bodyPr>
          <a:lstStyle/>
          <a:p>
            <a:pPr marL="2447290" algn="ctr">
              <a:lnSpc>
                <a:spcPct val="100000"/>
              </a:lnSpc>
              <a:spcBef>
                <a:spcPts val="530"/>
              </a:spcBef>
            </a:pPr>
            <a:r>
              <a:rPr sz="1800" spc="80" dirty="0">
                <a:latin typeface="Arial"/>
                <a:cs typeface="Arial"/>
              </a:rPr>
              <a:t>La</a:t>
            </a:r>
            <a:r>
              <a:rPr sz="1800" dirty="0">
                <a:latin typeface="Arial"/>
                <a:cs typeface="Arial"/>
              </a:rPr>
              <a:t> </a:t>
            </a:r>
            <a:r>
              <a:rPr sz="1800" spc="65" dirty="0">
                <a:latin typeface="Arial"/>
                <a:cs typeface="Arial"/>
              </a:rPr>
              <a:t>Guardia</a:t>
            </a:r>
            <a:r>
              <a:rPr sz="1800" spc="30" dirty="0">
                <a:latin typeface="Arial"/>
                <a:cs typeface="Arial"/>
              </a:rPr>
              <a:t> </a:t>
            </a:r>
            <a:r>
              <a:rPr sz="1800" spc="120" dirty="0">
                <a:latin typeface="Arial"/>
                <a:cs typeface="Arial"/>
              </a:rPr>
              <a:t>airport</a:t>
            </a:r>
            <a:r>
              <a:rPr sz="1800" spc="10" dirty="0">
                <a:latin typeface="Arial"/>
                <a:cs typeface="Arial"/>
              </a:rPr>
              <a:t> </a:t>
            </a:r>
            <a:r>
              <a:rPr sz="1800" spc="30" dirty="0">
                <a:latin typeface="Arial"/>
                <a:cs typeface="Arial"/>
              </a:rPr>
              <a:t>is</a:t>
            </a:r>
            <a:r>
              <a:rPr sz="1800" spc="15" dirty="0">
                <a:latin typeface="Arial"/>
                <a:cs typeface="Arial"/>
              </a:rPr>
              <a:t> </a:t>
            </a:r>
            <a:r>
              <a:rPr sz="1800" spc="80" dirty="0">
                <a:latin typeface="Arial"/>
                <a:cs typeface="Arial"/>
              </a:rPr>
              <a:t>undergoing</a:t>
            </a:r>
            <a:r>
              <a:rPr sz="1800" spc="45" dirty="0">
                <a:latin typeface="Arial"/>
                <a:cs typeface="Arial"/>
              </a:rPr>
              <a:t> </a:t>
            </a:r>
            <a:r>
              <a:rPr sz="1800" u="sng" spc="90" dirty="0">
                <a:uFill>
                  <a:solidFill>
                    <a:srgbClr val="000000"/>
                  </a:solidFill>
                </a:uFill>
                <a:latin typeface="Arial"/>
                <a:cs typeface="Arial"/>
              </a:rPr>
              <a:t>extensive</a:t>
            </a:r>
            <a:r>
              <a:rPr sz="1800" spc="35" dirty="0">
                <a:latin typeface="Arial"/>
                <a:cs typeface="Arial"/>
              </a:rPr>
              <a:t> </a:t>
            </a:r>
            <a:r>
              <a:rPr sz="1800" spc="80" dirty="0">
                <a:latin typeface="Arial"/>
                <a:cs typeface="Arial"/>
              </a:rPr>
              <a:t>renovations.</a:t>
            </a:r>
            <a:endParaRPr sz="1800">
              <a:latin typeface="Arial"/>
              <a:cs typeface="Arial"/>
            </a:endParaRPr>
          </a:p>
          <a:p>
            <a:pPr marL="2448560" algn="ctr">
              <a:lnSpc>
                <a:spcPct val="100000"/>
              </a:lnSpc>
              <a:spcBef>
                <a:spcPts val="430"/>
              </a:spcBef>
            </a:pPr>
            <a:r>
              <a:rPr sz="1800" spc="65" dirty="0">
                <a:latin typeface="Arial"/>
                <a:cs typeface="Arial"/>
              </a:rPr>
              <a:t>Taxi</a:t>
            </a:r>
            <a:r>
              <a:rPr sz="1800" spc="-5" dirty="0">
                <a:latin typeface="Arial"/>
                <a:cs typeface="Arial"/>
              </a:rPr>
              <a:t> </a:t>
            </a:r>
            <a:r>
              <a:rPr sz="1800" spc="105" dirty="0">
                <a:latin typeface="Arial"/>
                <a:cs typeface="Arial"/>
              </a:rPr>
              <a:t>stands</a:t>
            </a:r>
            <a:r>
              <a:rPr sz="1800" spc="40" dirty="0">
                <a:latin typeface="Arial"/>
                <a:cs typeface="Arial"/>
              </a:rPr>
              <a:t> </a:t>
            </a:r>
            <a:r>
              <a:rPr sz="1800" spc="95" dirty="0">
                <a:latin typeface="Arial"/>
                <a:cs typeface="Arial"/>
              </a:rPr>
              <a:t>and</a:t>
            </a:r>
            <a:r>
              <a:rPr sz="1800" spc="10" dirty="0">
                <a:latin typeface="Arial"/>
                <a:cs typeface="Arial"/>
              </a:rPr>
              <a:t> </a:t>
            </a:r>
            <a:r>
              <a:rPr sz="1800" spc="85" dirty="0">
                <a:latin typeface="Arial"/>
                <a:cs typeface="Arial"/>
              </a:rPr>
              <a:t>passenger</a:t>
            </a:r>
            <a:r>
              <a:rPr sz="1800" spc="65" dirty="0">
                <a:latin typeface="Arial"/>
                <a:cs typeface="Arial"/>
              </a:rPr>
              <a:t> </a:t>
            </a:r>
            <a:r>
              <a:rPr sz="1800" spc="85" dirty="0">
                <a:latin typeface="Arial"/>
                <a:cs typeface="Arial"/>
              </a:rPr>
              <a:t>pickups</a:t>
            </a:r>
            <a:r>
              <a:rPr sz="1800" spc="30" dirty="0">
                <a:latin typeface="Arial"/>
                <a:cs typeface="Arial"/>
              </a:rPr>
              <a:t> </a:t>
            </a:r>
            <a:r>
              <a:rPr sz="1800" spc="25" dirty="0">
                <a:latin typeface="Arial"/>
                <a:cs typeface="Arial"/>
              </a:rPr>
              <a:t>will</a:t>
            </a:r>
            <a:r>
              <a:rPr sz="1800" spc="-15" dirty="0">
                <a:latin typeface="Arial"/>
                <a:cs typeface="Arial"/>
              </a:rPr>
              <a:t> </a:t>
            </a:r>
            <a:r>
              <a:rPr sz="1800" spc="90" dirty="0">
                <a:latin typeface="Arial"/>
                <a:cs typeface="Arial"/>
              </a:rPr>
              <a:t>be</a:t>
            </a:r>
            <a:r>
              <a:rPr sz="1800" spc="25" dirty="0">
                <a:latin typeface="Arial"/>
                <a:cs typeface="Arial"/>
              </a:rPr>
              <a:t> </a:t>
            </a:r>
            <a:r>
              <a:rPr sz="1800" spc="30" dirty="0">
                <a:latin typeface="Arial"/>
                <a:cs typeface="Arial"/>
              </a:rPr>
              <a:t>in</a:t>
            </a:r>
            <a:r>
              <a:rPr sz="1800" spc="15" dirty="0">
                <a:latin typeface="Arial"/>
                <a:cs typeface="Arial"/>
              </a:rPr>
              <a:t> </a:t>
            </a:r>
            <a:r>
              <a:rPr sz="1800" spc="114" dirty="0">
                <a:latin typeface="Arial"/>
                <a:cs typeface="Arial"/>
              </a:rPr>
              <a:t>different</a:t>
            </a:r>
            <a:r>
              <a:rPr sz="1800" spc="45" dirty="0">
                <a:latin typeface="Arial"/>
                <a:cs typeface="Arial"/>
              </a:rPr>
              <a:t> </a:t>
            </a:r>
            <a:r>
              <a:rPr sz="1800" spc="85" dirty="0">
                <a:latin typeface="Arial"/>
                <a:cs typeface="Arial"/>
              </a:rPr>
              <a:t>locations</a:t>
            </a:r>
            <a:endParaRPr sz="1800">
              <a:latin typeface="Arial"/>
              <a:cs typeface="Arial"/>
            </a:endParaRPr>
          </a:p>
          <a:p>
            <a:pPr>
              <a:lnSpc>
                <a:spcPct val="100000"/>
              </a:lnSpc>
            </a:pPr>
            <a:endParaRPr sz="2400">
              <a:latin typeface="Arial"/>
              <a:cs typeface="Arial"/>
            </a:endParaRPr>
          </a:p>
          <a:p>
            <a:pPr marL="12700">
              <a:lnSpc>
                <a:spcPct val="100000"/>
              </a:lnSpc>
              <a:spcBef>
                <a:spcPts val="1670"/>
              </a:spcBef>
            </a:pPr>
            <a:r>
              <a:rPr sz="1800" b="1" spc="5" dirty="0">
                <a:solidFill>
                  <a:srgbClr val="CF451F"/>
                </a:solidFill>
                <a:latin typeface="Tahoma"/>
                <a:cs typeface="Tahoma"/>
              </a:rPr>
              <a:t>Taxi</a:t>
            </a:r>
            <a:endParaRPr sz="1800">
              <a:latin typeface="Tahoma"/>
              <a:cs typeface="Tahoma"/>
            </a:endParaRPr>
          </a:p>
          <a:p>
            <a:pPr marL="469900" indent="-285115">
              <a:lnSpc>
                <a:spcPct val="100000"/>
              </a:lnSpc>
              <a:spcBef>
                <a:spcPts val="380"/>
              </a:spcBef>
              <a:buChar char="•"/>
              <a:tabLst>
                <a:tab pos="469265" algn="l"/>
                <a:tab pos="469900" algn="l"/>
              </a:tabLst>
            </a:pPr>
            <a:r>
              <a:rPr sz="1600" spc="35" dirty="0">
                <a:latin typeface="Arial"/>
                <a:cs typeface="Arial"/>
              </a:rPr>
              <a:t>Do</a:t>
            </a:r>
            <a:r>
              <a:rPr sz="1600" spc="5" dirty="0">
                <a:latin typeface="Arial"/>
                <a:cs typeface="Arial"/>
              </a:rPr>
              <a:t> </a:t>
            </a:r>
            <a:r>
              <a:rPr sz="1600" u="sng" spc="110" dirty="0">
                <a:uFill>
                  <a:solidFill>
                    <a:srgbClr val="000000"/>
                  </a:solidFill>
                </a:uFill>
                <a:latin typeface="Arial"/>
                <a:cs typeface="Arial"/>
              </a:rPr>
              <a:t>not</a:t>
            </a:r>
            <a:r>
              <a:rPr sz="1600" spc="5" dirty="0">
                <a:latin typeface="Arial"/>
                <a:cs typeface="Arial"/>
              </a:rPr>
              <a:t> </a:t>
            </a:r>
            <a:r>
              <a:rPr sz="1600" spc="105" dirty="0">
                <a:latin typeface="Arial"/>
                <a:cs typeface="Arial"/>
              </a:rPr>
              <a:t>accept</a:t>
            </a:r>
            <a:r>
              <a:rPr sz="1600" spc="5" dirty="0">
                <a:latin typeface="Arial"/>
                <a:cs typeface="Arial"/>
              </a:rPr>
              <a:t> </a:t>
            </a:r>
            <a:r>
              <a:rPr sz="1600" spc="85" dirty="0">
                <a:latin typeface="Arial"/>
                <a:cs typeface="Arial"/>
              </a:rPr>
              <a:t>any</a:t>
            </a:r>
            <a:r>
              <a:rPr sz="1600" spc="15" dirty="0">
                <a:latin typeface="Arial"/>
                <a:cs typeface="Arial"/>
              </a:rPr>
              <a:t> </a:t>
            </a:r>
            <a:r>
              <a:rPr sz="1600" spc="100" dirty="0">
                <a:latin typeface="Arial"/>
                <a:cs typeface="Arial"/>
              </a:rPr>
              <a:t>other</a:t>
            </a:r>
            <a:r>
              <a:rPr sz="1600" spc="20" dirty="0">
                <a:latin typeface="Arial"/>
                <a:cs typeface="Arial"/>
              </a:rPr>
              <a:t> </a:t>
            </a:r>
            <a:r>
              <a:rPr sz="1600" spc="105" dirty="0">
                <a:latin typeface="Arial"/>
                <a:cs typeface="Arial"/>
              </a:rPr>
              <a:t>offers</a:t>
            </a:r>
            <a:r>
              <a:rPr sz="1600" spc="35" dirty="0">
                <a:latin typeface="Arial"/>
                <a:cs typeface="Arial"/>
              </a:rPr>
              <a:t> </a:t>
            </a:r>
            <a:r>
              <a:rPr sz="1600" spc="140" dirty="0">
                <a:latin typeface="Arial"/>
                <a:cs typeface="Arial"/>
              </a:rPr>
              <a:t>to</a:t>
            </a:r>
            <a:r>
              <a:rPr sz="1600" spc="10" dirty="0">
                <a:latin typeface="Arial"/>
                <a:cs typeface="Arial"/>
              </a:rPr>
              <a:t> </a:t>
            </a:r>
            <a:r>
              <a:rPr sz="1600" spc="80" dirty="0">
                <a:latin typeface="Arial"/>
                <a:cs typeface="Arial"/>
              </a:rPr>
              <a:t>drive</a:t>
            </a:r>
            <a:r>
              <a:rPr sz="1600" dirty="0">
                <a:latin typeface="Arial"/>
                <a:cs typeface="Arial"/>
              </a:rPr>
              <a:t> </a:t>
            </a:r>
            <a:r>
              <a:rPr sz="1600" spc="90" dirty="0">
                <a:latin typeface="Arial"/>
                <a:cs typeface="Arial"/>
              </a:rPr>
              <a:t>you</a:t>
            </a:r>
            <a:r>
              <a:rPr sz="1600" spc="5" dirty="0">
                <a:latin typeface="Arial"/>
                <a:cs typeface="Arial"/>
              </a:rPr>
              <a:t> </a:t>
            </a:r>
            <a:r>
              <a:rPr sz="1600" spc="140" dirty="0">
                <a:latin typeface="Arial"/>
                <a:cs typeface="Arial"/>
              </a:rPr>
              <a:t>to</a:t>
            </a:r>
            <a:r>
              <a:rPr sz="1600" spc="10" dirty="0">
                <a:latin typeface="Arial"/>
                <a:cs typeface="Arial"/>
              </a:rPr>
              <a:t> </a:t>
            </a:r>
            <a:r>
              <a:rPr sz="1600" spc="85" dirty="0">
                <a:latin typeface="Arial"/>
                <a:cs typeface="Arial"/>
              </a:rPr>
              <a:t>Manhattan</a:t>
            </a:r>
            <a:endParaRPr sz="1600">
              <a:latin typeface="Arial"/>
              <a:cs typeface="Arial"/>
            </a:endParaRPr>
          </a:p>
          <a:p>
            <a:pPr marL="469900" indent="-285115">
              <a:lnSpc>
                <a:spcPct val="100000"/>
              </a:lnSpc>
              <a:spcBef>
                <a:spcPts val="480"/>
              </a:spcBef>
              <a:buChar char="•"/>
              <a:tabLst>
                <a:tab pos="469265" algn="l"/>
                <a:tab pos="469900" algn="l"/>
              </a:tabLst>
            </a:pPr>
            <a:r>
              <a:rPr sz="1600" spc="114" dirty="0">
                <a:latin typeface="Arial"/>
                <a:cs typeface="Arial"/>
              </a:rPr>
              <a:t>~$40</a:t>
            </a:r>
            <a:r>
              <a:rPr sz="1600" spc="5" dirty="0">
                <a:latin typeface="Arial"/>
                <a:cs typeface="Arial"/>
              </a:rPr>
              <a:t> </a:t>
            </a:r>
            <a:r>
              <a:rPr sz="1600" spc="110" dirty="0">
                <a:latin typeface="Arial"/>
                <a:cs typeface="Arial"/>
              </a:rPr>
              <a:t>–</a:t>
            </a:r>
            <a:r>
              <a:rPr sz="1600" spc="-10" dirty="0">
                <a:latin typeface="Arial"/>
                <a:cs typeface="Arial"/>
              </a:rPr>
              <a:t> </a:t>
            </a:r>
            <a:r>
              <a:rPr sz="1600" spc="60" dirty="0">
                <a:latin typeface="Arial"/>
                <a:cs typeface="Arial"/>
              </a:rPr>
              <a:t>Roosevelt</a:t>
            </a:r>
            <a:r>
              <a:rPr sz="1600" dirty="0">
                <a:latin typeface="Arial"/>
                <a:cs typeface="Arial"/>
              </a:rPr>
              <a:t> </a:t>
            </a:r>
            <a:r>
              <a:rPr sz="1600" spc="35" dirty="0">
                <a:latin typeface="Arial"/>
                <a:cs typeface="Arial"/>
              </a:rPr>
              <a:t>Island</a:t>
            </a:r>
            <a:endParaRPr sz="1600">
              <a:latin typeface="Arial"/>
              <a:cs typeface="Arial"/>
            </a:endParaRPr>
          </a:p>
          <a:p>
            <a:pPr marL="469900" indent="-285115">
              <a:lnSpc>
                <a:spcPct val="100000"/>
              </a:lnSpc>
              <a:spcBef>
                <a:spcPts val="480"/>
              </a:spcBef>
              <a:buChar char="•"/>
              <a:tabLst>
                <a:tab pos="469265" algn="l"/>
                <a:tab pos="469900" algn="l"/>
              </a:tabLst>
            </a:pPr>
            <a:r>
              <a:rPr sz="1600" spc="105" dirty="0">
                <a:latin typeface="Arial"/>
                <a:cs typeface="Arial"/>
              </a:rPr>
              <a:t>~$50</a:t>
            </a:r>
            <a:r>
              <a:rPr sz="1600" spc="15" dirty="0">
                <a:latin typeface="Arial"/>
                <a:cs typeface="Arial"/>
              </a:rPr>
              <a:t> </a:t>
            </a:r>
            <a:r>
              <a:rPr sz="1600" spc="110" dirty="0">
                <a:latin typeface="Arial"/>
                <a:cs typeface="Arial"/>
              </a:rPr>
              <a:t>–</a:t>
            </a:r>
            <a:r>
              <a:rPr sz="1600" spc="5" dirty="0">
                <a:latin typeface="Arial"/>
                <a:cs typeface="Arial"/>
              </a:rPr>
              <a:t> </a:t>
            </a:r>
            <a:r>
              <a:rPr sz="1600" spc="-5" dirty="0">
                <a:latin typeface="Arial"/>
                <a:cs typeface="Arial"/>
              </a:rPr>
              <a:t>1300</a:t>
            </a:r>
            <a:r>
              <a:rPr sz="1600" spc="5" dirty="0">
                <a:latin typeface="Arial"/>
                <a:cs typeface="Arial"/>
              </a:rPr>
              <a:t> </a:t>
            </a:r>
            <a:r>
              <a:rPr sz="1600" spc="70" dirty="0">
                <a:latin typeface="Arial"/>
                <a:cs typeface="Arial"/>
              </a:rPr>
              <a:t>York</a:t>
            </a:r>
            <a:r>
              <a:rPr sz="1600" spc="30" dirty="0">
                <a:latin typeface="Arial"/>
                <a:cs typeface="Arial"/>
              </a:rPr>
              <a:t> </a:t>
            </a:r>
            <a:r>
              <a:rPr sz="1600" spc="85" dirty="0">
                <a:latin typeface="Arial"/>
                <a:cs typeface="Arial"/>
              </a:rPr>
              <a:t>Ave</a:t>
            </a:r>
            <a:r>
              <a:rPr sz="1600" spc="-5" dirty="0">
                <a:latin typeface="Arial"/>
                <a:cs typeface="Arial"/>
              </a:rPr>
              <a:t> </a:t>
            </a:r>
            <a:r>
              <a:rPr sz="1600" spc="15" dirty="0">
                <a:latin typeface="Arial"/>
                <a:cs typeface="Arial"/>
              </a:rPr>
              <a:t>(Weill</a:t>
            </a:r>
            <a:r>
              <a:rPr sz="1600" spc="20" dirty="0">
                <a:latin typeface="Arial"/>
                <a:cs typeface="Arial"/>
              </a:rPr>
              <a:t> </a:t>
            </a:r>
            <a:r>
              <a:rPr sz="1600" spc="35" dirty="0">
                <a:latin typeface="Arial"/>
                <a:cs typeface="Arial"/>
              </a:rPr>
              <a:t>Cornell)</a:t>
            </a:r>
            <a:endParaRPr sz="1600">
              <a:latin typeface="Arial"/>
              <a:cs typeface="Arial"/>
            </a:endParaRPr>
          </a:p>
          <a:p>
            <a:pPr marL="469900" indent="-285115">
              <a:lnSpc>
                <a:spcPct val="100000"/>
              </a:lnSpc>
              <a:spcBef>
                <a:spcPts val="480"/>
              </a:spcBef>
              <a:buChar char="•"/>
              <a:tabLst>
                <a:tab pos="469265" algn="l"/>
                <a:tab pos="469900" algn="l"/>
              </a:tabLst>
            </a:pPr>
            <a:r>
              <a:rPr sz="1600" spc="60" dirty="0">
                <a:latin typeface="Arial"/>
                <a:cs typeface="Arial"/>
              </a:rPr>
              <a:t>Rate</a:t>
            </a:r>
            <a:r>
              <a:rPr sz="1600" spc="10" dirty="0">
                <a:latin typeface="Arial"/>
                <a:cs typeface="Arial"/>
              </a:rPr>
              <a:t> </a:t>
            </a:r>
            <a:r>
              <a:rPr sz="1600" spc="75" dirty="0">
                <a:latin typeface="Arial"/>
                <a:cs typeface="Arial"/>
              </a:rPr>
              <a:t>depends</a:t>
            </a:r>
            <a:r>
              <a:rPr sz="1600" spc="20" dirty="0">
                <a:latin typeface="Arial"/>
                <a:cs typeface="Arial"/>
              </a:rPr>
              <a:t> </a:t>
            </a:r>
            <a:r>
              <a:rPr sz="1600" spc="75" dirty="0">
                <a:latin typeface="Arial"/>
                <a:cs typeface="Arial"/>
              </a:rPr>
              <a:t>on</a:t>
            </a:r>
            <a:r>
              <a:rPr sz="1600" spc="5" dirty="0">
                <a:latin typeface="Arial"/>
                <a:cs typeface="Arial"/>
              </a:rPr>
              <a:t> </a:t>
            </a:r>
            <a:r>
              <a:rPr sz="1600" spc="114" dirty="0">
                <a:latin typeface="Arial"/>
                <a:cs typeface="Arial"/>
              </a:rPr>
              <a:t>traffic</a:t>
            </a:r>
            <a:r>
              <a:rPr sz="1600" spc="30" dirty="0">
                <a:latin typeface="Arial"/>
                <a:cs typeface="Arial"/>
              </a:rPr>
              <a:t> </a:t>
            </a:r>
            <a:r>
              <a:rPr sz="1600" spc="80" dirty="0">
                <a:latin typeface="Arial"/>
                <a:cs typeface="Arial"/>
              </a:rPr>
              <a:t>and</a:t>
            </a:r>
            <a:r>
              <a:rPr sz="1600" spc="10" dirty="0">
                <a:latin typeface="Arial"/>
                <a:cs typeface="Arial"/>
              </a:rPr>
              <a:t> </a:t>
            </a:r>
            <a:r>
              <a:rPr sz="1600" spc="105" dirty="0">
                <a:latin typeface="Arial"/>
                <a:cs typeface="Arial"/>
              </a:rPr>
              <a:t>time</a:t>
            </a:r>
            <a:r>
              <a:rPr sz="1600" spc="5" dirty="0">
                <a:latin typeface="Arial"/>
                <a:cs typeface="Arial"/>
              </a:rPr>
              <a:t> </a:t>
            </a:r>
            <a:r>
              <a:rPr sz="1600" spc="130" dirty="0">
                <a:latin typeface="Arial"/>
                <a:cs typeface="Arial"/>
              </a:rPr>
              <a:t>of</a:t>
            </a:r>
            <a:r>
              <a:rPr sz="1600" spc="10" dirty="0">
                <a:latin typeface="Arial"/>
                <a:cs typeface="Arial"/>
              </a:rPr>
              <a:t> </a:t>
            </a:r>
            <a:r>
              <a:rPr sz="1600" spc="100" dirty="0">
                <a:latin typeface="Arial"/>
                <a:cs typeface="Arial"/>
              </a:rPr>
              <a:t>day</a:t>
            </a:r>
            <a:endParaRPr sz="1600">
              <a:latin typeface="Arial"/>
              <a:cs typeface="Arial"/>
            </a:endParaRPr>
          </a:p>
          <a:p>
            <a:pPr marL="469900" indent="-285115">
              <a:lnSpc>
                <a:spcPct val="100000"/>
              </a:lnSpc>
              <a:spcBef>
                <a:spcPts val="480"/>
              </a:spcBef>
              <a:buChar char="•"/>
              <a:tabLst>
                <a:tab pos="469265" algn="l"/>
                <a:tab pos="469900" algn="l"/>
              </a:tabLst>
            </a:pPr>
            <a:r>
              <a:rPr sz="1600" spc="80" dirty="0">
                <a:latin typeface="Arial"/>
                <a:cs typeface="Arial"/>
              </a:rPr>
              <a:t>Estimate</a:t>
            </a:r>
            <a:r>
              <a:rPr sz="1600" spc="-5" dirty="0">
                <a:latin typeface="Arial"/>
                <a:cs typeface="Arial"/>
              </a:rPr>
              <a:t> </a:t>
            </a:r>
            <a:r>
              <a:rPr sz="1600" spc="95" dirty="0">
                <a:latin typeface="Arial"/>
                <a:cs typeface="Arial"/>
              </a:rPr>
              <a:t>your</a:t>
            </a:r>
            <a:r>
              <a:rPr sz="1600" spc="15" dirty="0">
                <a:latin typeface="Arial"/>
                <a:cs typeface="Arial"/>
              </a:rPr>
              <a:t> </a:t>
            </a:r>
            <a:r>
              <a:rPr sz="1600" spc="100" dirty="0">
                <a:latin typeface="Arial"/>
                <a:cs typeface="Arial"/>
              </a:rPr>
              <a:t>cab</a:t>
            </a:r>
            <a:r>
              <a:rPr sz="1600" spc="5" dirty="0">
                <a:latin typeface="Arial"/>
                <a:cs typeface="Arial"/>
              </a:rPr>
              <a:t> </a:t>
            </a:r>
            <a:r>
              <a:rPr sz="1600" spc="100" dirty="0">
                <a:latin typeface="Arial"/>
                <a:cs typeface="Arial"/>
              </a:rPr>
              <a:t>fare</a:t>
            </a:r>
            <a:r>
              <a:rPr sz="1600" spc="15" dirty="0">
                <a:solidFill>
                  <a:srgbClr val="0562C1"/>
                </a:solidFill>
                <a:latin typeface="Arial"/>
                <a:cs typeface="Arial"/>
              </a:rPr>
              <a:t> </a:t>
            </a:r>
            <a:r>
              <a:rPr sz="1600" u="sng" spc="65" dirty="0">
                <a:solidFill>
                  <a:srgbClr val="0562C1"/>
                </a:solidFill>
                <a:uFill>
                  <a:solidFill>
                    <a:srgbClr val="0562C1"/>
                  </a:solidFill>
                </a:uFill>
                <a:latin typeface="Arial"/>
                <a:cs typeface="Arial"/>
                <a:hlinkClick r:id="rId2"/>
              </a:rPr>
              <a:t>here</a:t>
            </a:r>
            <a:endParaRPr sz="1600">
              <a:latin typeface="Arial"/>
              <a:cs typeface="Arial"/>
            </a:endParaRPr>
          </a:p>
          <a:p>
            <a:pPr>
              <a:lnSpc>
                <a:spcPct val="100000"/>
              </a:lnSpc>
              <a:spcBef>
                <a:spcPts val="15"/>
              </a:spcBef>
              <a:buFont typeface="Arial"/>
              <a:buChar char="•"/>
            </a:pPr>
            <a:endParaRPr sz="3100">
              <a:latin typeface="Arial"/>
              <a:cs typeface="Arial"/>
            </a:endParaRPr>
          </a:p>
          <a:p>
            <a:pPr marL="12700">
              <a:lnSpc>
                <a:spcPct val="100000"/>
              </a:lnSpc>
            </a:pPr>
            <a:r>
              <a:rPr sz="1800" b="1" spc="-25" dirty="0">
                <a:solidFill>
                  <a:srgbClr val="CF451F"/>
                </a:solidFill>
                <a:latin typeface="Tahoma"/>
                <a:cs typeface="Tahoma"/>
              </a:rPr>
              <a:t>Uber/Lyft</a:t>
            </a:r>
            <a:endParaRPr sz="1800">
              <a:latin typeface="Tahoma"/>
              <a:cs typeface="Tahoma"/>
            </a:endParaRPr>
          </a:p>
          <a:p>
            <a:pPr marL="469900" indent="-285115">
              <a:lnSpc>
                <a:spcPct val="100000"/>
              </a:lnSpc>
              <a:spcBef>
                <a:spcPts val="380"/>
              </a:spcBef>
              <a:buChar char="•"/>
              <a:tabLst>
                <a:tab pos="469265" algn="l"/>
                <a:tab pos="469900" algn="l"/>
              </a:tabLst>
            </a:pPr>
            <a:r>
              <a:rPr sz="1600" spc="95" dirty="0">
                <a:latin typeface="Arial"/>
                <a:cs typeface="Arial"/>
              </a:rPr>
              <a:t>~$55</a:t>
            </a:r>
            <a:r>
              <a:rPr sz="1600" spc="10" dirty="0">
                <a:latin typeface="Arial"/>
                <a:cs typeface="Arial"/>
              </a:rPr>
              <a:t> </a:t>
            </a:r>
            <a:r>
              <a:rPr sz="1600" spc="140" dirty="0">
                <a:latin typeface="Arial"/>
                <a:cs typeface="Arial"/>
              </a:rPr>
              <a:t>to</a:t>
            </a:r>
            <a:r>
              <a:rPr sz="1600" spc="10" dirty="0">
                <a:latin typeface="Arial"/>
                <a:cs typeface="Arial"/>
              </a:rPr>
              <a:t> </a:t>
            </a:r>
            <a:r>
              <a:rPr sz="1600" spc="20" dirty="0">
                <a:latin typeface="Arial"/>
                <a:cs typeface="Arial"/>
              </a:rPr>
              <a:t>Weill</a:t>
            </a:r>
            <a:r>
              <a:rPr sz="1600" spc="5" dirty="0">
                <a:latin typeface="Arial"/>
                <a:cs typeface="Arial"/>
              </a:rPr>
              <a:t> </a:t>
            </a:r>
            <a:r>
              <a:rPr sz="1600" spc="40" dirty="0">
                <a:latin typeface="Arial"/>
                <a:cs typeface="Arial"/>
              </a:rPr>
              <a:t>Cornell</a:t>
            </a:r>
            <a:r>
              <a:rPr sz="1600" spc="20" dirty="0">
                <a:latin typeface="Arial"/>
                <a:cs typeface="Arial"/>
              </a:rPr>
              <a:t> </a:t>
            </a:r>
            <a:r>
              <a:rPr sz="1600" spc="40" dirty="0">
                <a:latin typeface="Arial"/>
                <a:cs typeface="Arial"/>
              </a:rPr>
              <a:t>Medicine</a:t>
            </a:r>
            <a:r>
              <a:rPr sz="1600" spc="10" dirty="0">
                <a:latin typeface="Arial"/>
                <a:cs typeface="Arial"/>
              </a:rPr>
              <a:t> </a:t>
            </a:r>
            <a:r>
              <a:rPr sz="1600" spc="80" dirty="0">
                <a:latin typeface="Arial"/>
                <a:cs typeface="Arial"/>
              </a:rPr>
              <a:t>Graduate</a:t>
            </a:r>
            <a:r>
              <a:rPr sz="1600" spc="25" dirty="0">
                <a:latin typeface="Arial"/>
                <a:cs typeface="Arial"/>
              </a:rPr>
              <a:t> </a:t>
            </a:r>
            <a:r>
              <a:rPr sz="1600" spc="45" dirty="0">
                <a:latin typeface="Arial"/>
                <a:cs typeface="Arial"/>
              </a:rPr>
              <a:t>School</a:t>
            </a:r>
            <a:endParaRPr sz="1600">
              <a:latin typeface="Arial"/>
              <a:cs typeface="Arial"/>
            </a:endParaRPr>
          </a:p>
          <a:p>
            <a:pPr marL="469900" indent="-285115">
              <a:lnSpc>
                <a:spcPct val="100000"/>
              </a:lnSpc>
              <a:spcBef>
                <a:spcPts val="480"/>
              </a:spcBef>
              <a:buChar char="•"/>
              <a:tabLst>
                <a:tab pos="469265" algn="l"/>
                <a:tab pos="469900" algn="l"/>
              </a:tabLst>
            </a:pPr>
            <a:r>
              <a:rPr sz="1600" spc="105" dirty="0">
                <a:latin typeface="Arial"/>
                <a:cs typeface="Arial"/>
              </a:rPr>
              <a:t>~$45</a:t>
            </a:r>
            <a:r>
              <a:rPr sz="1600" spc="15" dirty="0">
                <a:latin typeface="Arial"/>
                <a:cs typeface="Arial"/>
              </a:rPr>
              <a:t> </a:t>
            </a:r>
            <a:r>
              <a:rPr sz="1600" spc="140" dirty="0">
                <a:latin typeface="Arial"/>
                <a:cs typeface="Arial"/>
              </a:rPr>
              <a:t>to</a:t>
            </a:r>
            <a:r>
              <a:rPr sz="1600" spc="10" dirty="0">
                <a:latin typeface="Arial"/>
                <a:cs typeface="Arial"/>
              </a:rPr>
              <a:t> </a:t>
            </a:r>
            <a:r>
              <a:rPr sz="1600" spc="20" dirty="0">
                <a:latin typeface="Arial"/>
                <a:cs typeface="Arial"/>
              </a:rPr>
              <a:t>Weill</a:t>
            </a:r>
            <a:r>
              <a:rPr sz="1600" spc="10" dirty="0">
                <a:latin typeface="Arial"/>
                <a:cs typeface="Arial"/>
              </a:rPr>
              <a:t> </a:t>
            </a:r>
            <a:r>
              <a:rPr sz="1600" spc="40" dirty="0">
                <a:latin typeface="Arial"/>
                <a:cs typeface="Arial"/>
              </a:rPr>
              <a:t>Cornell</a:t>
            </a:r>
            <a:r>
              <a:rPr sz="1600" spc="25" dirty="0">
                <a:latin typeface="Arial"/>
                <a:cs typeface="Arial"/>
              </a:rPr>
              <a:t> </a:t>
            </a:r>
            <a:r>
              <a:rPr sz="1600" spc="40" dirty="0">
                <a:latin typeface="Arial"/>
                <a:cs typeface="Arial"/>
              </a:rPr>
              <a:t>Housing</a:t>
            </a:r>
            <a:r>
              <a:rPr sz="1600" spc="10" dirty="0">
                <a:latin typeface="Arial"/>
                <a:cs typeface="Arial"/>
              </a:rPr>
              <a:t> </a:t>
            </a:r>
            <a:r>
              <a:rPr sz="1600" spc="75" dirty="0">
                <a:latin typeface="Arial"/>
                <a:cs typeface="Arial"/>
              </a:rPr>
              <a:t>on</a:t>
            </a:r>
            <a:r>
              <a:rPr sz="1600" spc="5" dirty="0">
                <a:latin typeface="Arial"/>
                <a:cs typeface="Arial"/>
              </a:rPr>
              <a:t> </a:t>
            </a:r>
            <a:r>
              <a:rPr sz="1600" spc="60" dirty="0">
                <a:latin typeface="Arial"/>
                <a:cs typeface="Arial"/>
              </a:rPr>
              <a:t>Roosevelt</a:t>
            </a:r>
            <a:r>
              <a:rPr sz="1600" spc="15" dirty="0">
                <a:latin typeface="Arial"/>
                <a:cs typeface="Arial"/>
              </a:rPr>
              <a:t> </a:t>
            </a:r>
            <a:r>
              <a:rPr sz="1600" spc="35" dirty="0">
                <a:latin typeface="Arial"/>
                <a:cs typeface="Arial"/>
              </a:rPr>
              <a:t>Island</a:t>
            </a:r>
            <a:endParaRPr sz="1600">
              <a:latin typeface="Arial"/>
              <a:cs typeface="Arial"/>
            </a:endParaRPr>
          </a:p>
          <a:p>
            <a:pPr marL="469900" indent="-285115">
              <a:lnSpc>
                <a:spcPct val="100000"/>
              </a:lnSpc>
              <a:spcBef>
                <a:spcPts val="480"/>
              </a:spcBef>
              <a:buChar char="•"/>
              <a:tabLst>
                <a:tab pos="469265" algn="l"/>
                <a:tab pos="469900" algn="l"/>
              </a:tabLst>
            </a:pPr>
            <a:r>
              <a:rPr sz="1600" spc="70" dirty="0">
                <a:latin typeface="Arial"/>
                <a:cs typeface="Arial"/>
              </a:rPr>
              <a:t>Don’t</a:t>
            </a:r>
            <a:r>
              <a:rPr sz="1600" spc="10" dirty="0">
                <a:latin typeface="Arial"/>
                <a:cs typeface="Arial"/>
              </a:rPr>
              <a:t> </a:t>
            </a:r>
            <a:r>
              <a:rPr sz="1600" spc="114" dirty="0">
                <a:latin typeface="Arial"/>
                <a:cs typeface="Arial"/>
              </a:rPr>
              <a:t>forget</a:t>
            </a:r>
            <a:r>
              <a:rPr sz="1600" spc="30" dirty="0">
                <a:latin typeface="Arial"/>
                <a:cs typeface="Arial"/>
              </a:rPr>
              <a:t> </a:t>
            </a:r>
            <a:r>
              <a:rPr sz="1600" spc="105" dirty="0">
                <a:latin typeface="Arial"/>
                <a:cs typeface="Arial"/>
              </a:rPr>
              <a:t>about</a:t>
            </a:r>
            <a:r>
              <a:rPr sz="1600" spc="25" dirty="0">
                <a:latin typeface="Arial"/>
                <a:cs typeface="Arial"/>
              </a:rPr>
              <a:t> </a:t>
            </a:r>
            <a:r>
              <a:rPr sz="1600" spc="75" dirty="0">
                <a:latin typeface="Arial"/>
                <a:cs typeface="Arial"/>
              </a:rPr>
              <a:t>surge</a:t>
            </a:r>
            <a:r>
              <a:rPr sz="1600" spc="10" dirty="0">
                <a:latin typeface="Arial"/>
                <a:cs typeface="Arial"/>
              </a:rPr>
              <a:t> </a:t>
            </a:r>
            <a:r>
              <a:rPr sz="1600" spc="65" dirty="0">
                <a:latin typeface="Arial"/>
                <a:cs typeface="Arial"/>
              </a:rPr>
              <a:t>pricing</a:t>
            </a:r>
            <a:r>
              <a:rPr sz="1600" spc="30" dirty="0">
                <a:latin typeface="Arial"/>
                <a:cs typeface="Arial"/>
              </a:rPr>
              <a:t> </a:t>
            </a:r>
            <a:r>
              <a:rPr sz="1600" spc="70" dirty="0">
                <a:latin typeface="Arial"/>
                <a:cs typeface="Arial"/>
              </a:rPr>
              <a:t>during</a:t>
            </a:r>
            <a:r>
              <a:rPr sz="1600" spc="25" dirty="0">
                <a:latin typeface="Arial"/>
                <a:cs typeface="Arial"/>
              </a:rPr>
              <a:t> </a:t>
            </a:r>
            <a:r>
              <a:rPr sz="1600" spc="90" dirty="0">
                <a:latin typeface="Arial"/>
                <a:cs typeface="Arial"/>
              </a:rPr>
              <a:t>weather</a:t>
            </a:r>
            <a:r>
              <a:rPr sz="1600" spc="15" dirty="0">
                <a:latin typeface="Arial"/>
                <a:cs typeface="Arial"/>
              </a:rPr>
              <a:t> </a:t>
            </a:r>
            <a:r>
              <a:rPr sz="1600" spc="50" dirty="0">
                <a:latin typeface="Arial"/>
                <a:cs typeface="Arial"/>
              </a:rPr>
              <a:t>delays,</a:t>
            </a:r>
            <a:r>
              <a:rPr sz="1600" spc="25" dirty="0">
                <a:latin typeface="Arial"/>
                <a:cs typeface="Arial"/>
              </a:rPr>
              <a:t> </a:t>
            </a:r>
            <a:r>
              <a:rPr sz="1600" spc="75" dirty="0">
                <a:latin typeface="Arial"/>
                <a:cs typeface="Arial"/>
              </a:rPr>
              <a:t>rush</a:t>
            </a:r>
            <a:r>
              <a:rPr sz="1600" spc="15" dirty="0">
                <a:latin typeface="Arial"/>
                <a:cs typeface="Arial"/>
              </a:rPr>
              <a:t> </a:t>
            </a:r>
            <a:r>
              <a:rPr sz="1600" spc="80" dirty="0">
                <a:latin typeface="Arial"/>
                <a:cs typeface="Arial"/>
              </a:rPr>
              <a:t>hour</a:t>
            </a:r>
            <a:r>
              <a:rPr sz="1600" spc="10" dirty="0">
                <a:latin typeface="Arial"/>
                <a:cs typeface="Arial"/>
              </a:rPr>
              <a:t> </a:t>
            </a:r>
            <a:r>
              <a:rPr sz="1600" spc="55" dirty="0">
                <a:latin typeface="Arial"/>
                <a:cs typeface="Arial"/>
              </a:rPr>
              <a:t>etc.</a:t>
            </a:r>
            <a:endParaRPr sz="1600">
              <a:latin typeface="Arial"/>
              <a:cs typeface="Arial"/>
            </a:endParaRPr>
          </a:p>
        </p:txBody>
      </p:sp>
      <p:sp>
        <p:nvSpPr>
          <p:cNvPr id="3" name="object 3"/>
          <p:cNvSpPr txBox="1">
            <a:spLocks noGrp="1"/>
          </p:cNvSpPr>
          <p:nvPr>
            <p:ph type="title"/>
          </p:nvPr>
        </p:nvSpPr>
        <p:spPr>
          <a:xfrm>
            <a:off x="3217289" y="260512"/>
            <a:ext cx="5755005" cy="452120"/>
          </a:xfrm>
          <a:prstGeom prst="rect">
            <a:avLst/>
          </a:prstGeom>
        </p:spPr>
        <p:txBody>
          <a:bodyPr vert="horz" wrap="square" lIns="0" tIns="12065" rIns="0" bIns="0" rtlCol="0">
            <a:spAutoFit/>
          </a:bodyPr>
          <a:lstStyle/>
          <a:p>
            <a:pPr marL="12700">
              <a:lnSpc>
                <a:spcPct val="100000"/>
              </a:lnSpc>
              <a:spcBef>
                <a:spcPts val="95"/>
              </a:spcBef>
            </a:pPr>
            <a:r>
              <a:rPr spc="-120" dirty="0"/>
              <a:t>I’ve</a:t>
            </a:r>
            <a:r>
              <a:rPr spc="20" dirty="0"/>
              <a:t> </a:t>
            </a:r>
            <a:r>
              <a:rPr spc="-20" dirty="0"/>
              <a:t>landed</a:t>
            </a:r>
            <a:r>
              <a:rPr spc="65" dirty="0"/>
              <a:t> at</a:t>
            </a:r>
            <a:r>
              <a:rPr spc="30" dirty="0"/>
              <a:t> </a:t>
            </a:r>
            <a:r>
              <a:rPr spc="10" dirty="0"/>
              <a:t>LaGuardia</a:t>
            </a:r>
            <a:r>
              <a:rPr spc="-135" dirty="0"/>
              <a:t> </a:t>
            </a:r>
            <a:r>
              <a:rPr spc="20" dirty="0"/>
              <a:t>Airport</a:t>
            </a:r>
          </a:p>
        </p:txBody>
      </p:sp>
      <p:pic>
        <p:nvPicPr>
          <p:cNvPr id="4" name="object 4"/>
          <p:cNvPicPr/>
          <p:nvPr/>
        </p:nvPicPr>
        <p:blipFill>
          <a:blip r:embed="rId3" cstate="print"/>
          <a:stretch>
            <a:fillRect/>
          </a:stretch>
        </p:blipFill>
        <p:spPr>
          <a:xfrm>
            <a:off x="9982200" y="6269735"/>
            <a:ext cx="2066543" cy="423671"/>
          </a:xfrm>
          <a:prstGeom prst="rect">
            <a:avLst/>
          </a:prstGeom>
        </p:spPr>
      </p:pic>
      <p:pic>
        <p:nvPicPr>
          <p:cNvPr id="5" name="object 5"/>
          <p:cNvPicPr/>
          <p:nvPr/>
        </p:nvPicPr>
        <p:blipFill>
          <a:blip r:embed="rId4" cstate="print"/>
          <a:stretch>
            <a:fillRect/>
          </a:stretch>
        </p:blipFill>
        <p:spPr>
          <a:xfrm>
            <a:off x="7808976" y="2584704"/>
            <a:ext cx="3666742" cy="1115567"/>
          </a:xfrm>
          <a:prstGeom prst="rect">
            <a:avLst/>
          </a:prstGeom>
        </p:spPr>
      </p:pic>
      <p:pic>
        <p:nvPicPr>
          <p:cNvPr id="6" name="object 6"/>
          <p:cNvPicPr/>
          <p:nvPr/>
        </p:nvPicPr>
        <p:blipFill>
          <a:blip r:embed="rId5" cstate="print"/>
          <a:stretch>
            <a:fillRect/>
          </a:stretch>
        </p:blipFill>
        <p:spPr>
          <a:xfrm>
            <a:off x="8842247" y="4363211"/>
            <a:ext cx="1601314" cy="1600199"/>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9555" y="1872155"/>
            <a:ext cx="8246745" cy="4066540"/>
          </a:xfrm>
          <a:prstGeom prst="rect">
            <a:avLst/>
          </a:prstGeom>
        </p:spPr>
        <p:txBody>
          <a:bodyPr vert="horz" wrap="square" lIns="0" tIns="12700" rIns="0" bIns="0" rtlCol="0">
            <a:spAutoFit/>
          </a:bodyPr>
          <a:lstStyle/>
          <a:p>
            <a:pPr marL="25400">
              <a:lnSpc>
                <a:spcPct val="100000"/>
              </a:lnSpc>
              <a:spcBef>
                <a:spcPts val="100"/>
              </a:spcBef>
            </a:pPr>
            <a:r>
              <a:rPr sz="1800" b="1" spc="25" dirty="0">
                <a:solidFill>
                  <a:srgbClr val="CF451F"/>
                </a:solidFill>
                <a:latin typeface="Tahoma"/>
                <a:cs typeface="Tahoma"/>
              </a:rPr>
              <a:t>NYC</a:t>
            </a:r>
            <a:r>
              <a:rPr sz="1800" b="1" spc="-30" dirty="0">
                <a:solidFill>
                  <a:srgbClr val="CF451F"/>
                </a:solidFill>
                <a:latin typeface="Tahoma"/>
                <a:cs typeface="Tahoma"/>
              </a:rPr>
              <a:t> </a:t>
            </a:r>
            <a:r>
              <a:rPr sz="1800" b="1" spc="15" dirty="0">
                <a:solidFill>
                  <a:srgbClr val="CF451F"/>
                </a:solidFill>
                <a:latin typeface="Tahoma"/>
                <a:cs typeface="Tahoma"/>
              </a:rPr>
              <a:t>Express</a:t>
            </a:r>
            <a:r>
              <a:rPr sz="1800" b="1" spc="-15" dirty="0">
                <a:solidFill>
                  <a:srgbClr val="CF451F"/>
                </a:solidFill>
                <a:latin typeface="Tahoma"/>
                <a:cs typeface="Tahoma"/>
              </a:rPr>
              <a:t> </a:t>
            </a:r>
            <a:r>
              <a:rPr sz="1800" b="1" spc="-5" dirty="0">
                <a:solidFill>
                  <a:srgbClr val="CF451F"/>
                </a:solidFill>
                <a:latin typeface="Tahoma"/>
                <a:cs typeface="Tahoma"/>
              </a:rPr>
              <a:t>Bus</a:t>
            </a:r>
            <a:endParaRPr sz="1800">
              <a:latin typeface="Tahoma"/>
              <a:cs typeface="Tahoma"/>
            </a:endParaRPr>
          </a:p>
          <a:p>
            <a:pPr marL="482600" indent="-285115">
              <a:lnSpc>
                <a:spcPct val="100000"/>
              </a:lnSpc>
              <a:spcBef>
                <a:spcPts val="1340"/>
              </a:spcBef>
              <a:buChar char="•"/>
              <a:tabLst>
                <a:tab pos="481965" algn="l"/>
                <a:tab pos="482600" algn="l"/>
              </a:tabLst>
            </a:pPr>
            <a:r>
              <a:rPr sz="1600" spc="85" dirty="0">
                <a:latin typeface="Arial"/>
                <a:cs typeface="Arial"/>
              </a:rPr>
              <a:t>Departs</a:t>
            </a:r>
            <a:r>
              <a:rPr sz="1600" spc="-10" dirty="0">
                <a:latin typeface="Arial"/>
                <a:cs typeface="Arial"/>
              </a:rPr>
              <a:t> </a:t>
            </a:r>
            <a:r>
              <a:rPr sz="1600" spc="90" dirty="0">
                <a:latin typeface="Arial"/>
                <a:cs typeface="Arial"/>
              </a:rPr>
              <a:t>every</a:t>
            </a:r>
            <a:r>
              <a:rPr sz="1600" spc="-5" dirty="0">
                <a:latin typeface="Arial"/>
                <a:cs typeface="Arial"/>
              </a:rPr>
              <a:t> </a:t>
            </a:r>
            <a:r>
              <a:rPr sz="1600" spc="90" dirty="0">
                <a:latin typeface="Arial"/>
                <a:cs typeface="Arial"/>
              </a:rPr>
              <a:t>30</a:t>
            </a:r>
            <a:r>
              <a:rPr sz="1600" spc="-15" dirty="0">
                <a:latin typeface="Arial"/>
                <a:cs typeface="Arial"/>
              </a:rPr>
              <a:t> </a:t>
            </a:r>
            <a:r>
              <a:rPr sz="1600" spc="85" dirty="0">
                <a:latin typeface="Arial"/>
                <a:cs typeface="Arial"/>
              </a:rPr>
              <a:t>minutes</a:t>
            </a:r>
            <a:endParaRPr sz="1600">
              <a:latin typeface="Arial"/>
              <a:cs typeface="Arial"/>
            </a:endParaRPr>
          </a:p>
          <a:p>
            <a:pPr marL="654685" marR="1338580" indent="-457834">
              <a:lnSpc>
                <a:spcPct val="125000"/>
              </a:lnSpc>
              <a:buChar char="•"/>
              <a:tabLst>
                <a:tab pos="481965" algn="l"/>
                <a:tab pos="482600" algn="l"/>
              </a:tabLst>
            </a:pPr>
            <a:r>
              <a:rPr sz="1600" spc="50" dirty="0">
                <a:latin typeface="Arial"/>
                <a:cs typeface="Arial"/>
              </a:rPr>
              <a:t>Destination:</a:t>
            </a:r>
            <a:r>
              <a:rPr sz="1600" spc="20" dirty="0">
                <a:latin typeface="Arial"/>
                <a:cs typeface="Arial"/>
              </a:rPr>
              <a:t> </a:t>
            </a:r>
            <a:r>
              <a:rPr sz="1600" spc="65" dirty="0">
                <a:latin typeface="Arial"/>
                <a:cs typeface="Arial"/>
              </a:rPr>
              <a:t>Grand</a:t>
            </a:r>
            <a:r>
              <a:rPr sz="1600" spc="25" dirty="0">
                <a:latin typeface="Arial"/>
                <a:cs typeface="Arial"/>
              </a:rPr>
              <a:t> </a:t>
            </a:r>
            <a:r>
              <a:rPr sz="1600" spc="70" dirty="0">
                <a:latin typeface="Arial"/>
                <a:cs typeface="Arial"/>
              </a:rPr>
              <a:t>Central</a:t>
            </a:r>
            <a:r>
              <a:rPr sz="1600" spc="25" dirty="0">
                <a:latin typeface="Arial"/>
                <a:cs typeface="Arial"/>
              </a:rPr>
              <a:t> </a:t>
            </a:r>
            <a:r>
              <a:rPr sz="1600" spc="75" dirty="0">
                <a:latin typeface="Arial"/>
                <a:cs typeface="Arial"/>
              </a:rPr>
              <a:t>Station</a:t>
            </a:r>
            <a:r>
              <a:rPr sz="1600" spc="15" dirty="0">
                <a:latin typeface="Arial"/>
                <a:cs typeface="Arial"/>
              </a:rPr>
              <a:t> </a:t>
            </a:r>
            <a:r>
              <a:rPr sz="1600" spc="110" dirty="0">
                <a:latin typeface="Arial"/>
                <a:cs typeface="Arial"/>
              </a:rPr>
              <a:t>(most</a:t>
            </a:r>
            <a:r>
              <a:rPr sz="1600" spc="10" dirty="0">
                <a:latin typeface="Arial"/>
                <a:cs typeface="Arial"/>
              </a:rPr>
              <a:t> </a:t>
            </a:r>
            <a:r>
              <a:rPr sz="1600" spc="75" dirty="0">
                <a:latin typeface="Arial"/>
                <a:cs typeface="Arial"/>
              </a:rPr>
              <a:t>convenient</a:t>
            </a:r>
            <a:r>
              <a:rPr sz="1600" spc="15" dirty="0">
                <a:latin typeface="Arial"/>
                <a:cs typeface="Arial"/>
              </a:rPr>
              <a:t> </a:t>
            </a:r>
            <a:r>
              <a:rPr sz="1600" spc="60" dirty="0">
                <a:latin typeface="Arial"/>
                <a:cs typeface="Arial"/>
              </a:rPr>
              <a:t>destination), </a:t>
            </a:r>
            <a:r>
              <a:rPr sz="1600" spc="-430" dirty="0">
                <a:latin typeface="Arial"/>
                <a:cs typeface="Arial"/>
              </a:rPr>
              <a:t> </a:t>
            </a:r>
            <a:r>
              <a:rPr sz="1600" spc="100" dirty="0">
                <a:latin typeface="Arial"/>
                <a:cs typeface="Arial"/>
              </a:rPr>
              <a:t>Port</a:t>
            </a:r>
            <a:r>
              <a:rPr sz="1600" spc="10" dirty="0">
                <a:latin typeface="Arial"/>
                <a:cs typeface="Arial"/>
              </a:rPr>
              <a:t> </a:t>
            </a:r>
            <a:r>
              <a:rPr sz="1600" spc="100" dirty="0">
                <a:latin typeface="Arial"/>
                <a:cs typeface="Arial"/>
              </a:rPr>
              <a:t>Authority</a:t>
            </a:r>
            <a:r>
              <a:rPr sz="1600" spc="10" dirty="0">
                <a:latin typeface="Arial"/>
                <a:cs typeface="Arial"/>
              </a:rPr>
              <a:t> </a:t>
            </a:r>
            <a:r>
              <a:rPr sz="1600" spc="40" dirty="0">
                <a:latin typeface="Arial"/>
                <a:cs typeface="Arial"/>
              </a:rPr>
              <a:t>Bus</a:t>
            </a:r>
            <a:r>
              <a:rPr sz="1600" spc="25" dirty="0">
                <a:latin typeface="Arial"/>
                <a:cs typeface="Arial"/>
              </a:rPr>
              <a:t> </a:t>
            </a:r>
            <a:r>
              <a:rPr sz="1600" spc="50" dirty="0">
                <a:latin typeface="Arial"/>
                <a:cs typeface="Arial"/>
              </a:rPr>
              <a:t>Terminal,</a:t>
            </a:r>
            <a:r>
              <a:rPr sz="1600" spc="20" dirty="0">
                <a:latin typeface="Arial"/>
                <a:cs typeface="Arial"/>
              </a:rPr>
              <a:t> </a:t>
            </a:r>
            <a:r>
              <a:rPr sz="1600" spc="80" dirty="0">
                <a:latin typeface="Arial"/>
                <a:cs typeface="Arial"/>
              </a:rPr>
              <a:t>and</a:t>
            </a:r>
            <a:r>
              <a:rPr sz="1600" spc="15" dirty="0">
                <a:latin typeface="Arial"/>
                <a:cs typeface="Arial"/>
              </a:rPr>
              <a:t> </a:t>
            </a:r>
            <a:r>
              <a:rPr sz="1600" spc="40" dirty="0">
                <a:latin typeface="Arial"/>
                <a:cs typeface="Arial"/>
              </a:rPr>
              <a:t>Penn</a:t>
            </a:r>
            <a:r>
              <a:rPr sz="1600" spc="15" dirty="0">
                <a:latin typeface="Arial"/>
                <a:cs typeface="Arial"/>
              </a:rPr>
              <a:t> </a:t>
            </a:r>
            <a:r>
              <a:rPr sz="1600" spc="75" dirty="0">
                <a:latin typeface="Arial"/>
                <a:cs typeface="Arial"/>
              </a:rPr>
              <a:t>Station</a:t>
            </a:r>
            <a:endParaRPr sz="1600">
              <a:latin typeface="Arial"/>
              <a:cs typeface="Arial"/>
            </a:endParaRPr>
          </a:p>
          <a:p>
            <a:pPr marL="482600" indent="-285115">
              <a:lnSpc>
                <a:spcPct val="100000"/>
              </a:lnSpc>
              <a:spcBef>
                <a:spcPts val="480"/>
              </a:spcBef>
              <a:buChar char="•"/>
              <a:tabLst>
                <a:tab pos="481965" algn="l"/>
                <a:tab pos="482600" algn="l"/>
              </a:tabLst>
            </a:pPr>
            <a:r>
              <a:rPr sz="1600" spc="50" dirty="0">
                <a:latin typeface="Arial"/>
                <a:cs typeface="Arial"/>
              </a:rPr>
              <a:t>Fare</a:t>
            </a:r>
            <a:r>
              <a:rPr sz="1600" spc="-20" dirty="0">
                <a:latin typeface="Arial"/>
                <a:cs typeface="Arial"/>
              </a:rPr>
              <a:t> </a:t>
            </a:r>
            <a:r>
              <a:rPr sz="1600" spc="25" dirty="0">
                <a:latin typeface="Arial"/>
                <a:cs typeface="Arial"/>
              </a:rPr>
              <a:t>is</a:t>
            </a:r>
            <a:r>
              <a:rPr sz="1600" spc="-10" dirty="0">
                <a:latin typeface="Arial"/>
                <a:cs typeface="Arial"/>
              </a:rPr>
              <a:t> </a:t>
            </a:r>
            <a:r>
              <a:rPr sz="1600" spc="-50" dirty="0">
                <a:latin typeface="Arial"/>
                <a:cs typeface="Arial"/>
              </a:rPr>
              <a:t>$16.</a:t>
            </a:r>
            <a:endParaRPr sz="1600">
              <a:latin typeface="Arial"/>
              <a:cs typeface="Arial"/>
            </a:endParaRPr>
          </a:p>
          <a:p>
            <a:pPr marL="482600" indent="-285115">
              <a:lnSpc>
                <a:spcPct val="100000"/>
              </a:lnSpc>
              <a:spcBef>
                <a:spcPts val="480"/>
              </a:spcBef>
              <a:buClr>
                <a:srgbClr val="000000"/>
              </a:buClr>
              <a:buChar char="•"/>
              <a:tabLst>
                <a:tab pos="481965" algn="l"/>
                <a:tab pos="482600" algn="l"/>
              </a:tabLst>
            </a:pPr>
            <a:r>
              <a:rPr sz="1600" u="sng" spc="55" dirty="0">
                <a:solidFill>
                  <a:srgbClr val="0562C1"/>
                </a:solidFill>
                <a:uFill>
                  <a:solidFill>
                    <a:srgbClr val="0562C1"/>
                  </a:solidFill>
                </a:uFill>
                <a:latin typeface="Arial"/>
                <a:cs typeface="Arial"/>
                <a:hlinkClick r:id="rId2"/>
              </a:rPr>
              <a:t>Info</a:t>
            </a:r>
            <a:r>
              <a:rPr sz="1600" dirty="0">
                <a:solidFill>
                  <a:srgbClr val="0562C1"/>
                </a:solidFill>
                <a:latin typeface="Arial"/>
                <a:cs typeface="Arial"/>
                <a:hlinkClick r:id="rId2"/>
              </a:rPr>
              <a:t> </a:t>
            </a:r>
            <a:r>
              <a:rPr sz="1600" spc="150" dirty="0">
                <a:latin typeface="Arial"/>
                <a:cs typeface="Arial"/>
              </a:rPr>
              <a:t>&amp;</a:t>
            </a:r>
            <a:r>
              <a:rPr sz="1600" spc="-10" dirty="0">
                <a:solidFill>
                  <a:srgbClr val="0562C1"/>
                </a:solidFill>
                <a:latin typeface="Arial"/>
                <a:cs typeface="Arial"/>
              </a:rPr>
              <a:t> </a:t>
            </a:r>
            <a:r>
              <a:rPr sz="1600" u="sng" spc="65" dirty="0">
                <a:solidFill>
                  <a:srgbClr val="0562C1"/>
                </a:solidFill>
                <a:uFill>
                  <a:solidFill>
                    <a:srgbClr val="0562C1"/>
                  </a:solidFill>
                </a:uFill>
                <a:latin typeface="Arial"/>
                <a:cs typeface="Arial"/>
                <a:hlinkClick r:id="rId3"/>
              </a:rPr>
              <a:t>Tickets</a:t>
            </a:r>
            <a:endParaRPr sz="1600">
              <a:latin typeface="Arial"/>
              <a:cs typeface="Arial"/>
            </a:endParaRPr>
          </a:p>
          <a:p>
            <a:pPr>
              <a:lnSpc>
                <a:spcPct val="100000"/>
              </a:lnSpc>
              <a:buFont typeface="Arial"/>
              <a:buChar char="•"/>
            </a:pPr>
            <a:endParaRPr sz="2500">
              <a:latin typeface="Arial"/>
              <a:cs typeface="Arial"/>
            </a:endParaRPr>
          </a:p>
          <a:p>
            <a:pPr marL="482600" indent="-285115">
              <a:lnSpc>
                <a:spcPct val="100000"/>
              </a:lnSpc>
              <a:spcBef>
                <a:spcPts val="5"/>
              </a:spcBef>
              <a:buChar char="•"/>
              <a:tabLst>
                <a:tab pos="481965" algn="l"/>
                <a:tab pos="482600" algn="l"/>
              </a:tabLst>
            </a:pPr>
            <a:r>
              <a:rPr sz="1600" spc="75" dirty="0">
                <a:latin typeface="Arial"/>
                <a:cs typeface="Arial"/>
              </a:rPr>
              <a:t>Taxi/Uber/Subway</a:t>
            </a:r>
            <a:r>
              <a:rPr sz="1600" spc="40" dirty="0">
                <a:latin typeface="Arial"/>
                <a:cs typeface="Arial"/>
              </a:rPr>
              <a:t> </a:t>
            </a:r>
            <a:r>
              <a:rPr sz="1600" spc="140" dirty="0">
                <a:latin typeface="Arial"/>
                <a:cs typeface="Arial"/>
              </a:rPr>
              <a:t>to</a:t>
            </a:r>
            <a:r>
              <a:rPr sz="1600" dirty="0">
                <a:latin typeface="Arial"/>
                <a:cs typeface="Arial"/>
              </a:rPr>
              <a:t> </a:t>
            </a:r>
            <a:r>
              <a:rPr sz="1600" spc="55" dirty="0">
                <a:latin typeface="Arial"/>
                <a:cs typeface="Arial"/>
              </a:rPr>
              <a:t>final</a:t>
            </a:r>
            <a:r>
              <a:rPr sz="1600" spc="25" dirty="0">
                <a:latin typeface="Arial"/>
                <a:cs typeface="Arial"/>
              </a:rPr>
              <a:t> </a:t>
            </a:r>
            <a:r>
              <a:rPr sz="1600" spc="75" dirty="0">
                <a:latin typeface="Arial"/>
                <a:cs typeface="Arial"/>
              </a:rPr>
              <a:t>destination</a:t>
            </a:r>
            <a:endParaRPr sz="1600">
              <a:latin typeface="Arial"/>
              <a:cs typeface="Arial"/>
            </a:endParaRPr>
          </a:p>
          <a:p>
            <a:pPr marL="482600" indent="-285115">
              <a:lnSpc>
                <a:spcPct val="100000"/>
              </a:lnSpc>
              <a:spcBef>
                <a:spcPts val="480"/>
              </a:spcBef>
              <a:buChar char="•"/>
              <a:tabLst>
                <a:tab pos="481965" algn="l"/>
                <a:tab pos="482600" algn="l"/>
              </a:tabLst>
            </a:pPr>
            <a:r>
              <a:rPr sz="1600" spc="70" dirty="0">
                <a:latin typeface="Arial"/>
                <a:cs typeface="Arial"/>
              </a:rPr>
              <a:t>Subway</a:t>
            </a:r>
            <a:r>
              <a:rPr sz="1600" spc="15" dirty="0">
                <a:latin typeface="Arial"/>
                <a:cs typeface="Arial"/>
              </a:rPr>
              <a:t> </a:t>
            </a:r>
            <a:r>
              <a:rPr sz="1600" spc="140" dirty="0">
                <a:latin typeface="Arial"/>
                <a:cs typeface="Arial"/>
              </a:rPr>
              <a:t>from</a:t>
            </a:r>
            <a:r>
              <a:rPr sz="1600" spc="15" dirty="0">
                <a:latin typeface="Arial"/>
                <a:cs typeface="Arial"/>
              </a:rPr>
              <a:t> </a:t>
            </a:r>
            <a:r>
              <a:rPr sz="1600" spc="65" dirty="0">
                <a:latin typeface="Arial"/>
                <a:cs typeface="Arial"/>
              </a:rPr>
              <a:t>Grand</a:t>
            </a:r>
            <a:r>
              <a:rPr sz="1600" spc="25" dirty="0">
                <a:latin typeface="Arial"/>
                <a:cs typeface="Arial"/>
              </a:rPr>
              <a:t> </a:t>
            </a:r>
            <a:r>
              <a:rPr sz="1600" spc="45" dirty="0">
                <a:latin typeface="Arial"/>
                <a:cs typeface="Arial"/>
              </a:rPr>
              <a:t>Central:</a:t>
            </a:r>
            <a:endParaRPr sz="1600">
              <a:latin typeface="Arial"/>
              <a:cs typeface="Arial"/>
            </a:endParaRPr>
          </a:p>
          <a:p>
            <a:pPr marL="481965" marR="236220" indent="-285115">
              <a:lnSpc>
                <a:spcPct val="125000"/>
              </a:lnSpc>
              <a:buChar char="•"/>
              <a:tabLst>
                <a:tab pos="481965" algn="l"/>
                <a:tab pos="482600" algn="l"/>
              </a:tabLst>
            </a:pPr>
            <a:r>
              <a:rPr sz="1600" spc="55" dirty="0">
                <a:latin typeface="Arial"/>
                <a:cs typeface="Arial"/>
              </a:rPr>
              <a:t>Walk</a:t>
            </a:r>
            <a:r>
              <a:rPr sz="1600" spc="20" dirty="0">
                <a:latin typeface="Arial"/>
                <a:cs typeface="Arial"/>
              </a:rPr>
              <a:t> </a:t>
            </a:r>
            <a:r>
              <a:rPr sz="1600" spc="140" dirty="0">
                <a:latin typeface="Arial"/>
                <a:cs typeface="Arial"/>
              </a:rPr>
              <a:t>from</a:t>
            </a:r>
            <a:r>
              <a:rPr sz="1600" spc="30" dirty="0">
                <a:latin typeface="Arial"/>
                <a:cs typeface="Arial"/>
              </a:rPr>
              <a:t> </a:t>
            </a:r>
            <a:r>
              <a:rPr sz="1600" spc="65" dirty="0">
                <a:latin typeface="Arial"/>
                <a:cs typeface="Arial"/>
              </a:rPr>
              <a:t>Grand</a:t>
            </a:r>
            <a:r>
              <a:rPr sz="1600" spc="40" dirty="0">
                <a:latin typeface="Arial"/>
                <a:cs typeface="Arial"/>
              </a:rPr>
              <a:t> </a:t>
            </a:r>
            <a:r>
              <a:rPr sz="1600" spc="70" dirty="0">
                <a:latin typeface="Arial"/>
                <a:cs typeface="Arial"/>
              </a:rPr>
              <a:t>Central</a:t>
            </a:r>
            <a:r>
              <a:rPr sz="1600" spc="15" dirty="0">
                <a:latin typeface="Arial"/>
                <a:cs typeface="Arial"/>
              </a:rPr>
              <a:t> </a:t>
            </a:r>
            <a:r>
              <a:rPr sz="1600" spc="140" dirty="0">
                <a:latin typeface="Arial"/>
                <a:cs typeface="Arial"/>
              </a:rPr>
              <a:t>to</a:t>
            </a:r>
            <a:r>
              <a:rPr sz="1600" spc="15" dirty="0">
                <a:latin typeface="Arial"/>
                <a:cs typeface="Arial"/>
              </a:rPr>
              <a:t> </a:t>
            </a:r>
            <a:r>
              <a:rPr sz="1600" spc="75" dirty="0">
                <a:latin typeface="Arial"/>
                <a:cs typeface="Arial"/>
              </a:rPr>
              <a:t>42</a:t>
            </a:r>
            <a:r>
              <a:rPr sz="1575" spc="112" baseline="26455" dirty="0">
                <a:latin typeface="Arial"/>
                <a:cs typeface="Arial"/>
              </a:rPr>
              <a:t>nd</a:t>
            </a:r>
            <a:r>
              <a:rPr sz="1575" spc="292" baseline="26455" dirty="0">
                <a:latin typeface="Arial"/>
                <a:cs typeface="Arial"/>
              </a:rPr>
              <a:t> </a:t>
            </a:r>
            <a:r>
              <a:rPr sz="1600" spc="75" dirty="0">
                <a:latin typeface="Arial"/>
                <a:cs typeface="Arial"/>
              </a:rPr>
              <a:t>St./Bryant</a:t>
            </a:r>
            <a:r>
              <a:rPr sz="1600" spc="20" dirty="0">
                <a:latin typeface="Arial"/>
                <a:cs typeface="Arial"/>
              </a:rPr>
              <a:t> </a:t>
            </a:r>
            <a:r>
              <a:rPr sz="1600" spc="70" dirty="0">
                <a:latin typeface="Arial"/>
                <a:cs typeface="Arial"/>
              </a:rPr>
              <a:t>Park</a:t>
            </a:r>
            <a:r>
              <a:rPr sz="1600" spc="35" dirty="0">
                <a:latin typeface="Arial"/>
                <a:cs typeface="Arial"/>
              </a:rPr>
              <a:t> </a:t>
            </a:r>
            <a:r>
              <a:rPr sz="1600" spc="75" dirty="0">
                <a:latin typeface="Arial"/>
                <a:cs typeface="Arial"/>
              </a:rPr>
              <a:t>Station</a:t>
            </a:r>
            <a:r>
              <a:rPr sz="1600" spc="20" dirty="0">
                <a:latin typeface="Arial"/>
                <a:cs typeface="Arial"/>
              </a:rPr>
              <a:t> </a:t>
            </a:r>
            <a:r>
              <a:rPr sz="1600" spc="80" dirty="0">
                <a:latin typeface="Arial"/>
                <a:cs typeface="Arial"/>
              </a:rPr>
              <a:t>and</a:t>
            </a:r>
            <a:r>
              <a:rPr sz="1600" spc="20" dirty="0">
                <a:latin typeface="Arial"/>
                <a:cs typeface="Arial"/>
              </a:rPr>
              <a:t> </a:t>
            </a:r>
            <a:r>
              <a:rPr sz="1600" spc="95" dirty="0">
                <a:latin typeface="Arial"/>
                <a:cs typeface="Arial"/>
              </a:rPr>
              <a:t>take</a:t>
            </a:r>
            <a:r>
              <a:rPr sz="1600" spc="20" dirty="0">
                <a:latin typeface="Arial"/>
                <a:cs typeface="Arial"/>
              </a:rPr>
              <a:t> </a:t>
            </a:r>
            <a:r>
              <a:rPr sz="1600" spc="10" dirty="0">
                <a:latin typeface="Arial"/>
                <a:cs typeface="Arial"/>
              </a:rPr>
              <a:t>‘F’</a:t>
            </a:r>
            <a:r>
              <a:rPr sz="1600" spc="25" dirty="0">
                <a:latin typeface="Arial"/>
                <a:cs typeface="Arial"/>
              </a:rPr>
              <a:t> </a:t>
            </a:r>
            <a:r>
              <a:rPr sz="1600" spc="85" dirty="0">
                <a:latin typeface="Arial"/>
                <a:cs typeface="Arial"/>
              </a:rPr>
              <a:t>train</a:t>
            </a:r>
            <a:r>
              <a:rPr sz="1600" spc="10" dirty="0">
                <a:latin typeface="Arial"/>
                <a:cs typeface="Arial"/>
              </a:rPr>
              <a:t> </a:t>
            </a:r>
            <a:r>
              <a:rPr sz="1600" spc="140" dirty="0">
                <a:latin typeface="Arial"/>
                <a:cs typeface="Arial"/>
              </a:rPr>
              <a:t>to </a:t>
            </a:r>
            <a:r>
              <a:rPr sz="1600" spc="-425" dirty="0">
                <a:latin typeface="Arial"/>
                <a:cs typeface="Arial"/>
              </a:rPr>
              <a:t> </a:t>
            </a:r>
            <a:r>
              <a:rPr sz="1600" spc="60" dirty="0">
                <a:latin typeface="Arial"/>
                <a:cs typeface="Arial"/>
              </a:rPr>
              <a:t>Roosevelt</a:t>
            </a:r>
            <a:r>
              <a:rPr sz="1600" spc="10" dirty="0">
                <a:latin typeface="Arial"/>
                <a:cs typeface="Arial"/>
              </a:rPr>
              <a:t> </a:t>
            </a:r>
            <a:r>
              <a:rPr sz="1600" spc="35" dirty="0">
                <a:latin typeface="Arial"/>
                <a:cs typeface="Arial"/>
              </a:rPr>
              <a:t>Island</a:t>
            </a:r>
            <a:endParaRPr sz="1600">
              <a:latin typeface="Arial"/>
              <a:cs typeface="Arial"/>
            </a:endParaRPr>
          </a:p>
          <a:p>
            <a:pPr marL="481965" marR="43180" indent="-285115">
              <a:lnSpc>
                <a:spcPct val="125000"/>
              </a:lnSpc>
              <a:buChar char="•"/>
              <a:tabLst>
                <a:tab pos="481965" algn="l"/>
                <a:tab pos="482600" algn="l"/>
              </a:tabLst>
            </a:pPr>
            <a:r>
              <a:rPr sz="1600" spc="55" dirty="0">
                <a:latin typeface="Arial"/>
                <a:cs typeface="Arial"/>
              </a:rPr>
              <a:t>Walk</a:t>
            </a:r>
            <a:r>
              <a:rPr sz="1600" spc="20" dirty="0">
                <a:latin typeface="Arial"/>
                <a:cs typeface="Arial"/>
              </a:rPr>
              <a:t> </a:t>
            </a:r>
            <a:r>
              <a:rPr sz="1600" spc="140" dirty="0">
                <a:latin typeface="Arial"/>
                <a:cs typeface="Arial"/>
              </a:rPr>
              <a:t>to</a:t>
            </a:r>
            <a:r>
              <a:rPr sz="1600" spc="20" dirty="0">
                <a:latin typeface="Arial"/>
                <a:cs typeface="Arial"/>
              </a:rPr>
              <a:t> </a:t>
            </a:r>
            <a:r>
              <a:rPr sz="1600" spc="75" dirty="0">
                <a:latin typeface="Arial"/>
                <a:cs typeface="Arial"/>
              </a:rPr>
              <a:t>42</a:t>
            </a:r>
            <a:r>
              <a:rPr sz="1575" spc="112" baseline="26455" dirty="0">
                <a:latin typeface="Arial"/>
                <a:cs typeface="Arial"/>
              </a:rPr>
              <a:t>nd</a:t>
            </a:r>
            <a:r>
              <a:rPr sz="1575" spc="292" baseline="26455" dirty="0">
                <a:latin typeface="Arial"/>
                <a:cs typeface="Arial"/>
              </a:rPr>
              <a:t> </a:t>
            </a:r>
            <a:r>
              <a:rPr sz="1600" spc="75" dirty="0">
                <a:latin typeface="Arial"/>
                <a:cs typeface="Arial"/>
              </a:rPr>
              <a:t>St/Grand</a:t>
            </a:r>
            <a:r>
              <a:rPr sz="1600" spc="40" dirty="0">
                <a:latin typeface="Arial"/>
                <a:cs typeface="Arial"/>
              </a:rPr>
              <a:t> </a:t>
            </a:r>
            <a:r>
              <a:rPr sz="1600" spc="70" dirty="0">
                <a:latin typeface="Arial"/>
                <a:cs typeface="Arial"/>
              </a:rPr>
              <a:t>Central</a:t>
            </a:r>
            <a:r>
              <a:rPr sz="1600" spc="20" dirty="0">
                <a:latin typeface="Arial"/>
                <a:cs typeface="Arial"/>
              </a:rPr>
              <a:t> </a:t>
            </a:r>
            <a:r>
              <a:rPr sz="1600" spc="75" dirty="0">
                <a:latin typeface="Arial"/>
                <a:cs typeface="Arial"/>
              </a:rPr>
              <a:t>Station</a:t>
            </a:r>
            <a:r>
              <a:rPr sz="1600" spc="30" dirty="0">
                <a:latin typeface="Arial"/>
                <a:cs typeface="Arial"/>
              </a:rPr>
              <a:t> </a:t>
            </a:r>
            <a:r>
              <a:rPr sz="1600" spc="80" dirty="0">
                <a:latin typeface="Arial"/>
                <a:cs typeface="Arial"/>
              </a:rPr>
              <a:t>and</a:t>
            </a:r>
            <a:r>
              <a:rPr sz="1600" spc="20" dirty="0">
                <a:latin typeface="Arial"/>
                <a:cs typeface="Arial"/>
              </a:rPr>
              <a:t> </a:t>
            </a:r>
            <a:r>
              <a:rPr sz="1600" spc="95" dirty="0">
                <a:latin typeface="Arial"/>
                <a:cs typeface="Arial"/>
              </a:rPr>
              <a:t>take</a:t>
            </a:r>
            <a:r>
              <a:rPr sz="1600" spc="25" dirty="0">
                <a:latin typeface="Arial"/>
                <a:cs typeface="Arial"/>
              </a:rPr>
              <a:t> </a:t>
            </a:r>
            <a:r>
              <a:rPr sz="1600" spc="65" dirty="0">
                <a:latin typeface="Arial"/>
                <a:cs typeface="Arial"/>
              </a:rPr>
              <a:t>‘6’</a:t>
            </a:r>
            <a:r>
              <a:rPr sz="1600" spc="25" dirty="0">
                <a:latin typeface="Arial"/>
                <a:cs typeface="Arial"/>
              </a:rPr>
              <a:t> </a:t>
            </a:r>
            <a:r>
              <a:rPr sz="1600" spc="85" dirty="0">
                <a:latin typeface="Arial"/>
                <a:cs typeface="Arial"/>
              </a:rPr>
              <a:t>train</a:t>
            </a:r>
            <a:r>
              <a:rPr sz="1600" spc="15" dirty="0">
                <a:latin typeface="Arial"/>
                <a:cs typeface="Arial"/>
              </a:rPr>
              <a:t> </a:t>
            </a:r>
            <a:r>
              <a:rPr sz="1600" spc="140" dirty="0">
                <a:latin typeface="Arial"/>
                <a:cs typeface="Arial"/>
              </a:rPr>
              <a:t>to</a:t>
            </a:r>
            <a:r>
              <a:rPr sz="1600" spc="20" dirty="0">
                <a:latin typeface="Arial"/>
                <a:cs typeface="Arial"/>
              </a:rPr>
              <a:t> </a:t>
            </a:r>
            <a:r>
              <a:rPr sz="1600" spc="100" dirty="0">
                <a:latin typeface="Arial"/>
                <a:cs typeface="Arial"/>
              </a:rPr>
              <a:t>68</a:t>
            </a:r>
            <a:r>
              <a:rPr sz="1575" spc="150" baseline="26455" dirty="0">
                <a:latin typeface="Arial"/>
                <a:cs typeface="Arial"/>
              </a:rPr>
              <a:t>th</a:t>
            </a:r>
            <a:r>
              <a:rPr sz="1575" spc="247" baseline="26455" dirty="0">
                <a:latin typeface="Arial"/>
                <a:cs typeface="Arial"/>
              </a:rPr>
              <a:t> </a:t>
            </a:r>
            <a:r>
              <a:rPr sz="1600" spc="70" dirty="0">
                <a:latin typeface="Arial"/>
                <a:cs typeface="Arial"/>
              </a:rPr>
              <a:t>St</a:t>
            </a:r>
            <a:r>
              <a:rPr sz="1600" spc="15" dirty="0">
                <a:latin typeface="Arial"/>
                <a:cs typeface="Arial"/>
              </a:rPr>
              <a:t> </a:t>
            </a:r>
            <a:r>
              <a:rPr sz="1600" spc="150" dirty="0">
                <a:latin typeface="Arial"/>
                <a:cs typeface="Arial"/>
              </a:rPr>
              <a:t>&amp;</a:t>
            </a:r>
            <a:r>
              <a:rPr sz="1600" spc="25" dirty="0">
                <a:latin typeface="Arial"/>
                <a:cs typeface="Arial"/>
              </a:rPr>
              <a:t> </a:t>
            </a:r>
            <a:r>
              <a:rPr sz="1600" spc="55" dirty="0">
                <a:latin typeface="Arial"/>
                <a:cs typeface="Arial"/>
              </a:rPr>
              <a:t>Lexington. </a:t>
            </a:r>
            <a:r>
              <a:rPr sz="1600" spc="-430" dirty="0">
                <a:latin typeface="Arial"/>
                <a:cs typeface="Arial"/>
              </a:rPr>
              <a:t> </a:t>
            </a:r>
            <a:r>
              <a:rPr sz="1600" spc="40" dirty="0">
                <a:latin typeface="Arial"/>
                <a:cs typeface="Arial"/>
              </a:rPr>
              <a:t>Then</a:t>
            </a:r>
            <a:r>
              <a:rPr sz="1600" spc="5" dirty="0">
                <a:latin typeface="Arial"/>
                <a:cs typeface="Arial"/>
              </a:rPr>
              <a:t> </a:t>
            </a:r>
            <a:r>
              <a:rPr sz="1600" spc="65" dirty="0">
                <a:latin typeface="Arial"/>
                <a:cs typeface="Arial"/>
              </a:rPr>
              <a:t>walk</a:t>
            </a:r>
            <a:r>
              <a:rPr sz="1600" spc="15" dirty="0">
                <a:latin typeface="Arial"/>
                <a:cs typeface="Arial"/>
              </a:rPr>
              <a:t> </a:t>
            </a:r>
            <a:r>
              <a:rPr sz="1600" spc="95" dirty="0">
                <a:latin typeface="Arial"/>
                <a:cs typeface="Arial"/>
              </a:rPr>
              <a:t>east</a:t>
            </a:r>
            <a:r>
              <a:rPr sz="1600" spc="5" dirty="0">
                <a:latin typeface="Arial"/>
                <a:cs typeface="Arial"/>
              </a:rPr>
              <a:t> </a:t>
            </a:r>
            <a:r>
              <a:rPr sz="1600" spc="140" dirty="0">
                <a:latin typeface="Arial"/>
                <a:cs typeface="Arial"/>
              </a:rPr>
              <a:t>to</a:t>
            </a:r>
            <a:r>
              <a:rPr sz="1600" spc="10" dirty="0">
                <a:latin typeface="Arial"/>
                <a:cs typeface="Arial"/>
              </a:rPr>
              <a:t> </a:t>
            </a:r>
            <a:r>
              <a:rPr sz="1600" spc="70" dirty="0">
                <a:latin typeface="Arial"/>
                <a:cs typeface="Arial"/>
              </a:rPr>
              <a:t>York</a:t>
            </a:r>
            <a:r>
              <a:rPr sz="1600" spc="30" dirty="0">
                <a:latin typeface="Arial"/>
                <a:cs typeface="Arial"/>
              </a:rPr>
              <a:t> </a:t>
            </a:r>
            <a:r>
              <a:rPr sz="1600" spc="85" dirty="0">
                <a:latin typeface="Arial"/>
                <a:cs typeface="Arial"/>
              </a:rPr>
              <a:t>Ave</a:t>
            </a:r>
            <a:r>
              <a:rPr sz="1600" dirty="0">
                <a:latin typeface="Arial"/>
                <a:cs typeface="Arial"/>
              </a:rPr>
              <a:t> </a:t>
            </a:r>
            <a:r>
              <a:rPr sz="1600" spc="80" dirty="0">
                <a:latin typeface="Arial"/>
                <a:cs typeface="Arial"/>
              </a:rPr>
              <a:t>and</a:t>
            </a:r>
            <a:r>
              <a:rPr sz="1600" spc="25" dirty="0">
                <a:latin typeface="Arial"/>
                <a:cs typeface="Arial"/>
              </a:rPr>
              <a:t> </a:t>
            </a:r>
            <a:r>
              <a:rPr sz="1600" spc="100" dirty="0">
                <a:latin typeface="Arial"/>
                <a:cs typeface="Arial"/>
              </a:rPr>
              <a:t>north</a:t>
            </a:r>
            <a:r>
              <a:rPr sz="1600" spc="5" dirty="0">
                <a:latin typeface="Arial"/>
                <a:cs typeface="Arial"/>
              </a:rPr>
              <a:t> </a:t>
            </a:r>
            <a:r>
              <a:rPr sz="1600" spc="140" dirty="0">
                <a:latin typeface="Arial"/>
                <a:cs typeface="Arial"/>
              </a:rPr>
              <a:t>to</a:t>
            </a:r>
            <a:r>
              <a:rPr sz="1600" spc="10" dirty="0">
                <a:latin typeface="Arial"/>
                <a:cs typeface="Arial"/>
              </a:rPr>
              <a:t> </a:t>
            </a:r>
            <a:r>
              <a:rPr sz="1600" spc="110" dirty="0">
                <a:latin typeface="Arial"/>
                <a:cs typeface="Arial"/>
              </a:rPr>
              <a:t>69</a:t>
            </a:r>
            <a:r>
              <a:rPr sz="1575" spc="165" baseline="26455" dirty="0">
                <a:latin typeface="Arial"/>
                <a:cs typeface="Arial"/>
              </a:rPr>
              <a:t>th</a:t>
            </a:r>
            <a:r>
              <a:rPr sz="1575" spc="247" baseline="26455" dirty="0">
                <a:latin typeface="Arial"/>
                <a:cs typeface="Arial"/>
              </a:rPr>
              <a:t> </a:t>
            </a:r>
            <a:r>
              <a:rPr sz="1600" spc="70" dirty="0">
                <a:latin typeface="Arial"/>
                <a:cs typeface="Arial"/>
              </a:rPr>
              <a:t>St</a:t>
            </a:r>
            <a:r>
              <a:rPr sz="1600" spc="5" dirty="0">
                <a:latin typeface="Arial"/>
                <a:cs typeface="Arial"/>
              </a:rPr>
              <a:t> </a:t>
            </a:r>
            <a:r>
              <a:rPr sz="1600" spc="140" dirty="0">
                <a:latin typeface="Arial"/>
                <a:cs typeface="Arial"/>
              </a:rPr>
              <a:t>to</a:t>
            </a:r>
            <a:r>
              <a:rPr sz="1600" spc="10" dirty="0">
                <a:latin typeface="Arial"/>
                <a:cs typeface="Arial"/>
              </a:rPr>
              <a:t> </a:t>
            </a:r>
            <a:r>
              <a:rPr sz="1600" spc="20" dirty="0">
                <a:latin typeface="Arial"/>
                <a:cs typeface="Arial"/>
              </a:rPr>
              <a:t>Weill</a:t>
            </a:r>
            <a:r>
              <a:rPr sz="1600" spc="10" dirty="0">
                <a:latin typeface="Arial"/>
                <a:cs typeface="Arial"/>
              </a:rPr>
              <a:t> </a:t>
            </a:r>
            <a:r>
              <a:rPr sz="1600" spc="40" dirty="0">
                <a:latin typeface="Arial"/>
                <a:cs typeface="Arial"/>
              </a:rPr>
              <a:t>Cornell</a:t>
            </a:r>
            <a:endParaRPr sz="1600">
              <a:latin typeface="Arial"/>
              <a:cs typeface="Arial"/>
            </a:endParaRPr>
          </a:p>
        </p:txBody>
      </p:sp>
      <p:sp>
        <p:nvSpPr>
          <p:cNvPr id="3" name="object 3"/>
          <p:cNvSpPr txBox="1">
            <a:spLocks noGrp="1"/>
          </p:cNvSpPr>
          <p:nvPr>
            <p:ph type="title"/>
          </p:nvPr>
        </p:nvSpPr>
        <p:spPr>
          <a:xfrm>
            <a:off x="3217289" y="260512"/>
            <a:ext cx="5755005" cy="452120"/>
          </a:xfrm>
          <a:prstGeom prst="rect">
            <a:avLst/>
          </a:prstGeom>
        </p:spPr>
        <p:txBody>
          <a:bodyPr vert="horz" wrap="square" lIns="0" tIns="12065" rIns="0" bIns="0" rtlCol="0">
            <a:spAutoFit/>
          </a:bodyPr>
          <a:lstStyle/>
          <a:p>
            <a:pPr marL="12700">
              <a:lnSpc>
                <a:spcPct val="100000"/>
              </a:lnSpc>
              <a:spcBef>
                <a:spcPts val="95"/>
              </a:spcBef>
            </a:pPr>
            <a:r>
              <a:rPr spc="-120" dirty="0"/>
              <a:t>I’ve</a:t>
            </a:r>
            <a:r>
              <a:rPr spc="20" dirty="0"/>
              <a:t> </a:t>
            </a:r>
            <a:r>
              <a:rPr spc="-20" dirty="0"/>
              <a:t>landed</a:t>
            </a:r>
            <a:r>
              <a:rPr spc="65" dirty="0"/>
              <a:t> at</a:t>
            </a:r>
            <a:r>
              <a:rPr spc="30" dirty="0"/>
              <a:t> </a:t>
            </a:r>
            <a:r>
              <a:rPr spc="10" dirty="0"/>
              <a:t>LaGuardia</a:t>
            </a:r>
            <a:r>
              <a:rPr spc="-135" dirty="0"/>
              <a:t> </a:t>
            </a:r>
            <a:r>
              <a:rPr spc="20" dirty="0"/>
              <a:t>Airport</a:t>
            </a:r>
          </a:p>
        </p:txBody>
      </p:sp>
      <p:pic>
        <p:nvPicPr>
          <p:cNvPr id="4" name="object 4"/>
          <p:cNvPicPr/>
          <p:nvPr/>
        </p:nvPicPr>
        <p:blipFill>
          <a:blip r:embed="rId4" cstate="print"/>
          <a:stretch>
            <a:fillRect/>
          </a:stretch>
        </p:blipFill>
        <p:spPr>
          <a:xfrm>
            <a:off x="9982200" y="6269735"/>
            <a:ext cx="2066543" cy="423671"/>
          </a:xfrm>
          <a:prstGeom prst="rect">
            <a:avLst/>
          </a:prstGeom>
        </p:spPr>
      </p:pic>
      <p:pic>
        <p:nvPicPr>
          <p:cNvPr id="5" name="object 5"/>
          <p:cNvPicPr/>
          <p:nvPr/>
        </p:nvPicPr>
        <p:blipFill>
          <a:blip r:embed="rId5" cstate="print"/>
          <a:stretch>
            <a:fillRect/>
          </a:stretch>
        </p:blipFill>
        <p:spPr>
          <a:xfrm>
            <a:off x="7676388" y="1338072"/>
            <a:ext cx="4372355" cy="1048511"/>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339" y="2096885"/>
            <a:ext cx="8412480" cy="2237740"/>
          </a:xfrm>
          <a:prstGeom prst="rect">
            <a:avLst/>
          </a:prstGeom>
        </p:spPr>
        <p:txBody>
          <a:bodyPr vert="horz" wrap="square" lIns="0" tIns="12700" rIns="0" bIns="0" rtlCol="0">
            <a:spAutoFit/>
          </a:bodyPr>
          <a:lstStyle/>
          <a:p>
            <a:pPr marL="38100">
              <a:lnSpc>
                <a:spcPct val="100000"/>
              </a:lnSpc>
              <a:spcBef>
                <a:spcPts val="100"/>
              </a:spcBef>
            </a:pPr>
            <a:r>
              <a:rPr sz="1800" b="1" spc="20" dirty="0">
                <a:solidFill>
                  <a:srgbClr val="CF451F"/>
                </a:solidFill>
                <a:latin typeface="Tahoma"/>
                <a:cs typeface="Tahoma"/>
              </a:rPr>
              <a:t>City</a:t>
            </a:r>
            <a:r>
              <a:rPr sz="1800" b="1" spc="-65" dirty="0">
                <a:solidFill>
                  <a:srgbClr val="CF451F"/>
                </a:solidFill>
                <a:latin typeface="Tahoma"/>
                <a:cs typeface="Tahoma"/>
              </a:rPr>
              <a:t> </a:t>
            </a:r>
            <a:r>
              <a:rPr sz="1800" b="1" spc="-5" dirty="0">
                <a:solidFill>
                  <a:srgbClr val="CF451F"/>
                </a:solidFill>
                <a:latin typeface="Tahoma"/>
                <a:cs typeface="Tahoma"/>
              </a:rPr>
              <a:t>Bus</a:t>
            </a:r>
            <a:endParaRPr sz="1800">
              <a:latin typeface="Tahoma"/>
              <a:cs typeface="Tahoma"/>
            </a:endParaRPr>
          </a:p>
          <a:p>
            <a:pPr marL="495300" indent="-285115">
              <a:lnSpc>
                <a:spcPct val="100000"/>
              </a:lnSpc>
              <a:spcBef>
                <a:spcPts val="1340"/>
              </a:spcBef>
              <a:buChar char="•"/>
              <a:tabLst>
                <a:tab pos="494665" algn="l"/>
                <a:tab pos="495300" algn="l"/>
              </a:tabLst>
            </a:pPr>
            <a:r>
              <a:rPr sz="1600" spc="70" dirty="0">
                <a:latin typeface="Arial"/>
                <a:cs typeface="Arial"/>
              </a:rPr>
              <a:t>Two</a:t>
            </a:r>
            <a:r>
              <a:rPr sz="1600" spc="10" dirty="0">
                <a:latin typeface="Arial"/>
                <a:cs typeface="Arial"/>
              </a:rPr>
              <a:t> </a:t>
            </a:r>
            <a:r>
              <a:rPr sz="1600" spc="80" dirty="0">
                <a:latin typeface="Arial"/>
                <a:cs typeface="Arial"/>
              </a:rPr>
              <a:t>express</a:t>
            </a:r>
            <a:r>
              <a:rPr sz="1600" spc="30" dirty="0">
                <a:latin typeface="Arial"/>
                <a:cs typeface="Arial"/>
              </a:rPr>
              <a:t> </a:t>
            </a:r>
            <a:r>
              <a:rPr sz="1600" spc="65" dirty="0">
                <a:latin typeface="Arial"/>
                <a:cs typeface="Arial"/>
              </a:rPr>
              <a:t>buses</a:t>
            </a:r>
            <a:r>
              <a:rPr sz="1600" spc="15" dirty="0">
                <a:latin typeface="Arial"/>
                <a:cs typeface="Arial"/>
              </a:rPr>
              <a:t> </a:t>
            </a:r>
            <a:r>
              <a:rPr sz="1600" spc="80" dirty="0">
                <a:latin typeface="Arial"/>
                <a:cs typeface="Arial"/>
              </a:rPr>
              <a:t>serve</a:t>
            </a:r>
            <a:r>
              <a:rPr sz="1600" dirty="0">
                <a:latin typeface="Arial"/>
                <a:cs typeface="Arial"/>
              </a:rPr>
              <a:t> </a:t>
            </a:r>
            <a:r>
              <a:rPr sz="1600" spc="45" dirty="0">
                <a:latin typeface="Arial"/>
                <a:cs typeface="Arial"/>
              </a:rPr>
              <a:t>LaGuardia; </a:t>
            </a:r>
            <a:r>
              <a:rPr sz="1600" spc="95" dirty="0">
                <a:latin typeface="Arial"/>
                <a:cs typeface="Arial"/>
              </a:rPr>
              <a:t>the</a:t>
            </a:r>
            <a:r>
              <a:rPr sz="1600" spc="10" dirty="0">
                <a:latin typeface="Arial"/>
                <a:cs typeface="Arial"/>
              </a:rPr>
              <a:t> </a:t>
            </a:r>
            <a:r>
              <a:rPr sz="1600" spc="80" dirty="0">
                <a:latin typeface="Arial"/>
                <a:cs typeface="Arial"/>
              </a:rPr>
              <a:t>M60</a:t>
            </a:r>
            <a:r>
              <a:rPr sz="1600" spc="25" dirty="0">
                <a:latin typeface="Arial"/>
                <a:cs typeface="Arial"/>
              </a:rPr>
              <a:t> </a:t>
            </a:r>
            <a:r>
              <a:rPr sz="1600" spc="80" dirty="0">
                <a:latin typeface="Arial"/>
                <a:cs typeface="Arial"/>
              </a:rPr>
              <a:t>and</a:t>
            </a:r>
            <a:r>
              <a:rPr sz="1600" spc="20" dirty="0">
                <a:latin typeface="Arial"/>
                <a:cs typeface="Arial"/>
              </a:rPr>
              <a:t> </a:t>
            </a:r>
            <a:r>
              <a:rPr sz="1600" spc="-5" dirty="0">
                <a:latin typeface="Arial"/>
                <a:cs typeface="Arial"/>
              </a:rPr>
              <a:t>Q70.</a:t>
            </a:r>
            <a:endParaRPr sz="1600">
              <a:latin typeface="Arial"/>
              <a:cs typeface="Arial"/>
            </a:endParaRPr>
          </a:p>
          <a:p>
            <a:pPr marL="495300" indent="-285115">
              <a:lnSpc>
                <a:spcPct val="100000"/>
              </a:lnSpc>
              <a:spcBef>
                <a:spcPts val="480"/>
              </a:spcBef>
              <a:buChar char="•"/>
              <a:tabLst>
                <a:tab pos="494665" algn="l"/>
                <a:tab pos="495300" algn="l"/>
              </a:tabLst>
            </a:pPr>
            <a:r>
              <a:rPr sz="1600" spc="35" dirty="0">
                <a:latin typeface="Arial"/>
                <a:cs typeface="Arial"/>
              </a:rPr>
              <a:t>Q70</a:t>
            </a:r>
            <a:r>
              <a:rPr sz="1600" dirty="0">
                <a:latin typeface="Arial"/>
                <a:cs typeface="Arial"/>
              </a:rPr>
              <a:t> </a:t>
            </a:r>
            <a:r>
              <a:rPr sz="1600" spc="75" dirty="0">
                <a:latin typeface="Arial"/>
                <a:cs typeface="Arial"/>
              </a:rPr>
              <a:t>bus</a:t>
            </a:r>
            <a:r>
              <a:rPr sz="1600" spc="10" dirty="0">
                <a:latin typeface="Arial"/>
                <a:cs typeface="Arial"/>
              </a:rPr>
              <a:t> </a:t>
            </a:r>
            <a:r>
              <a:rPr sz="1600" spc="110" dirty="0">
                <a:latin typeface="Arial"/>
                <a:cs typeface="Arial"/>
              </a:rPr>
              <a:t>stop</a:t>
            </a:r>
            <a:r>
              <a:rPr sz="1600" spc="10" dirty="0">
                <a:latin typeface="Arial"/>
                <a:cs typeface="Arial"/>
              </a:rPr>
              <a:t> </a:t>
            </a:r>
            <a:r>
              <a:rPr sz="1600" spc="25" dirty="0">
                <a:latin typeface="Arial"/>
                <a:cs typeface="Arial"/>
              </a:rPr>
              <a:t>is</a:t>
            </a:r>
            <a:r>
              <a:rPr sz="1600" spc="10" dirty="0">
                <a:latin typeface="Arial"/>
                <a:cs typeface="Arial"/>
              </a:rPr>
              <a:t> </a:t>
            </a:r>
            <a:r>
              <a:rPr sz="1600" spc="85" dirty="0">
                <a:latin typeface="Arial"/>
                <a:cs typeface="Arial"/>
              </a:rPr>
              <a:t>located</a:t>
            </a:r>
            <a:r>
              <a:rPr sz="1600" spc="25" dirty="0">
                <a:latin typeface="Arial"/>
                <a:cs typeface="Arial"/>
              </a:rPr>
              <a:t> in</a:t>
            </a:r>
            <a:r>
              <a:rPr sz="1600" spc="-10" dirty="0">
                <a:latin typeface="Arial"/>
                <a:cs typeface="Arial"/>
              </a:rPr>
              <a:t> </a:t>
            </a:r>
            <a:r>
              <a:rPr sz="1600" spc="60" dirty="0">
                <a:latin typeface="Arial"/>
                <a:cs typeface="Arial"/>
              </a:rPr>
              <a:t>Terminal</a:t>
            </a:r>
            <a:r>
              <a:rPr sz="1600" spc="25" dirty="0">
                <a:latin typeface="Arial"/>
                <a:cs typeface="Arial"/>
              </a:rPr>
              <a:t> </a:t>
            </a:r>
            <a:r>
              <a:rPr sz="1600" spc="5" dirty="0">
                <a:latin typeface="Arial"/>
                <a:cs typeface="Arial"/>
              </a:rPr>
              <a:t>C</a:t>
            </a:r>
            <a:endParaRPr sz="1600">
              <a:latin typeface="Arial"/>
              <a:cs typeface="Arial"/>
            </a:endParaRPr>
          </a:p>
          <a:p>
            <a:pPr marL="495300" indent="-285115">
              <a:lnSpc>
                <a:spcPct val="100000"/>
              </a:lnSpc>
              <a:spcBef>
                <a:spcPts val="480"/>
              </a:spcBef>
              <a:buChar char="•"/>
              <a:tabLst>
                <a:tab pos="494665" algn="l"/>
                <a:tab pos="495300" algn="l"/>
              </a:tabLst>
            </a:pPr>
            <a:r>
              <a:rPr sz="1600" spc="35" dirty="0">
                <a:latin typeface="Arial"/>
                <a:cs typeface="Arial"/>
              </a:rPr>
              <a:t>Q70</a:t>
            </a:r>
            <a:r>
              <a:rPr sz="1600" spc="5" dirty="0">
                <a:latin typeface="Arial"/>
                <a:cs typeface="Arial"/>
              </a:rPr>
              <a:t> </a:t>
            </a:r>
            <a:r>
              <a:rPr sz="1600" spc="70" dirty="0">
                <a:latin typeface="Arial"/>
                <a:cs typeface="Arial"/>
              </a:rPr>
              <a:t>goes</a:t>
            </a:r>
            <a:r>
              <a:rPr sz="1600" spc="15" dirty="0">
                <a:latin typeface="Arial"/>
                <a:cs typeface="Arial"/>
              </a:rPr>
              <a:t> </a:t>
            </a:r>
            <a:r>
              <a:rPr sz="1600" spc="90" dirty="0">
                <a:latin typeface="Arial"/>
                <a:cs typeface="Arial"/>
              </a:rPr>
              <a:t>nonstop</a:t>
            </a:r>
            <a:r>
              <a:rPr sz="1600" spc="25" dirty="0">
                <a:latin typeface="Arial"/>
                <a:cs typeface="Arial"/>
              </a:rPr>
              <a:t> </a:t>
            </a:r>
            <a:r>
              <a:rPr sz="1600" spc="140" dirty="0">
                <a:latin typeface="Arial"/>
                <a:cs typeface="Arial"/>
              </a:rPr>
              <a:t>to</a:t>
            </a:r>
            <a:r>
              <a:rPr sz="1600" spc="15" dirty="0">
                <a:latin typeface="Arial"/>
                <a:cs typeface="Arial"/>
              </a:rPr>
              <a:t> </a:t>
            </a:r>
            <a:r>
              <a:rPr sz="1600" spc="25" dirty="0">
                <a:latin typeface="Arial"/>
                <a:cs typeface="Arial"/>
              </a:rPr>
              <a:t>Jackson</a:t>
            </a:r>
            <a:r>
              <a:rPr sz="1600" spc="20" dirty="0">
                <a:latin typeface="Arial"/>
                <a:cs typeface="Arial"/>
              </a:rPr>
              <a:t> </a:t>
            </a:r>
            <a:r>
              <a:rPr sz="1600" spc="65" dirty="0">
                <a:latin typeface="Arial"/>
                <a:cs typeface="Arial"/>
              </a:rPr>
              <a:t>Heights/Roosevelt</a:t>
            </a:r>
            <a:r>
              <a:rPr sz="1600" spc="20" dirty="0">
                <a:latin typeface="Arial"/>
                <a:cs typeface="Arial"/>
              </a:rPr>
              <a:t> </a:t>
            </a:r>
            <a:r>
              <a:rPr sz="1600" spc="70" dirty="0">
                <a:latin typeface="Arial"/>
                <a:cs typeface="Arial"/>
              </a:rPr>
              <a:t>Avenue</a:t>
            </a:r>
            <a:r>
              <a:rPr sz="1600" spc="5" dirty="0">
                <a:latin typeface="Arial"/>
                <a:cs typeface="Arial"/>
              </a:rPr>
              <a:t> </a:t>
            </a:r>
            <a:r>
              <a:rPr sz="1600" spc="-80" dirty="0">
                <a:latin typeface="Arial"/>
                <a:cs typeface="Arial"/>
              </a:rPr>
              <a:t>(JHR)</a:t>
            </a:r>
            <a:endParaRPr sz="1600">
              <a:latin typeface="Arial"/>
              <a:cs typeface="Arial"/>
            </a:endParaRPr>
          </a:p>
          <a:p>
            <a:pPr marL="495300" indent="-285115">
              <a:lnSpc>
                <a:spcPct val="100000"/>
              </a:lnSpc>
              <a:spcBef>
                <a:spcPts val="480"/>
              </a:spcBef>
              <a:buChar char="•"/>
              <a:tabLst>
                <a:tab pos="494665" algn="l"/>
                <a:tab pos="495300" algn="l"/>
              </a:tabLst>
            </a:pPr>
            <a:r>
              <a:rPr sz="1600" spc="90" dirty="0">
                <a:latin typeface="Arial"/>
                <a:cs typeface="Arial"/>
              </a:rPr>
              <a:t>Depart</a:t>
            </a:r>
            <a:r>
              <a:rPr sz="1600" spc="5" dirty="0">
                <a:latin typeface="Arial"/>
                <a:cs typeface="Arial"/>
              </a:rPr>
              <a:t> </a:t>
            </a:r>
            <a:r>
              <a:rPr sz="1600" spc="75" dirty="0">
                <a:latin typeface="Arial"/>
                <a:cs typeface="Arial"/>
              </a:rPr>
              <a:t>bus</a:t>
            </a:r>
            <a:r>
              <a:rPr sz="1600" spc="10" dirty="0">
                <a:latin typeface="Arial"/>
                <a:cs typeface="Arial"/>
              </a:rPr>
              <a:t> </a:t>
            </a:r>
            <a:r>
              <a:rPr sz="1600" spc="135" dirty="0">
                <a:latin typeface="Arial"/>
                <a:cs typeface="Arial"/>
              </a:rPr>
              <a:t>at</a:t>
            </a:r>
            <a:r>
              <a:rPr sz="1600" spc="5" dirty="0">
                <a:latin typeface="Arial"/>
                <a:cs typeface="Arial"/>
              </a:rPr>
              <a:t> </a:t>
            </a:r>
            <a:r>
              <a:rPr sz="1600" spc="95" dirty="0">
                <a:latin typeface="Arial"/>
                <a:cs typeface="Arial"/>
              </a:rPr>
              <a:t>the</a:t>
            </a:r>
            <a:r>
              <a:rPr sz="1600" spc="5" dirty="0">
                <a:latin typeface="Arial"/>
                <a:cs typeface="Arial"/>
              </a:rPr>
              <a:t> </a:t>
            </a:r>
            <a:r>
              <a:rPr sz="1600" spc="-135" dirty="0">
                <a:latin typeface="Arial"/>
                <a:cs typeface="Arial"/>
              </a:rPr>
              <a:t>JHR</a:t>
            </a:r>
            <a:r>
              <a:rPr sz="1600" spc="15" dirty="0">
                <a:latin typeface="Arial"/>
                <a:cs typeface="Arial"/>
              </a:rPr>
              <a:t> </a:t>
            </a:r>
            <a:r>
              <a:rPr sz="1600" spc="110" dirty="0">
                <a:latin typeface="Arial"/>
                <a:cs typeface="Arial"/>
              </a:rPr>
              <a:t>stop</a:t>
            </a:r>
            <a:r>
              <a:rPr sz="1600" spc="15" dirty="0">
                <a:latin typeface="Arial"/>
                <a:cs typeface="Arial"/>
              </a:rPr>
              <a:t> </a:t>
            </a:r>
            <a:r>
              <a:rPr sz="1600" spc="80" dirty="0">
                <a:latin typeface="Arial"/>
                <a:cs typeface="Arial"/>
              </a:rPr>
              <a:t>and</a:t>
            </a:r>
            <a:r>
              <a:rPr sz="1600" spc="15" dirty="0">
                <a:latin typeface="Arial"/>
                <a:cs typeface="Arial"/>
              </a:rPr>
              <a:t> </a:t>
            </a:r>
            <a:r>
              <a:rPr sz="1600" spc="95" dirty="0">
                <a:latin typeface="Arial"/>
                <a:cs typeface="Arial"/>
              </a:rPr>
              <a:t>take</a:t>
            </a:r>
            <a:r>
              <a:rPr sz="1600" spc="15" dirty="0">
                <a:latin typeface="Arial"/>
                <a:cs typeface="Arial"/>
              </a:rPr>
              <a:t> </a:t>
            </a:r>
            <a:r>
              <a:rPr sz="1600" spc="90" dirty="0">
                <a:latin typeface="Arial"/>
                <a:cs typeface="Arial"/>
              </a:rPr>
              <a:t>subway</a:t>
            </a:r>
            <a:r>
              <a:rPr sz="1600" spc="25" dirty="0">
                <a:latin typeface="Arial"/>
                <a:cs typeface="Arial"/>
              </a:rPr>
              <a:t> </a:t>
            </a:r>
            <a:r>
              <a:rPr sz="1600" spc="185" dirty="0">
                <a:latin typeface="Arial"/>
                <a:cs typeface="Arial"/>
              </a:rPr>
              <a:t>-</a:t>
            </a:r>
            <a:r>
              <a:rPr sz="1600" spc="10" dirty="0">
                <a:latin typeface="Arial"/>
                <a:cs typeface="Arial"/>
              </a:rPr>
              <a:t> ‘F’ </a:t>
            </a:r>
            <a:r>
              <a:rPr sz="1600" spc="85" dirty="0">
                <a:latin typeface="Arial"/>
                <a:cs typeface="Arial"/>
              </a:rPr>
              <a:t>train</a:t>
            </a:r>
            <a:endParaRPr sz="1600">
              <a:latin typeface="Arial"/>
              <a:cs typeface="Arial"/>
            </a:endParaRPr>
          </a:p>
          <a:p>
            <a:pPr marL="494665" marR="30480" indent="-285115">
              <a:lnSpc>
                <a:spcPct val="125000"/>
              </a:lnSpc>
              <a:buChar char="•"/>
              <a:tabLst>
                <a:tab pos="494665" algn="l"/>
                <a:tab pos="495300" algn="l"/>
              </a:tabLst>
            </a:pPr>
            <a:r>
              <a:rPr sz="1600" spc="90" dirty="0">
                <a:latin typeface="Arial"/>
                <a:cs typeface="Arial"/>
              </a:rPr>
              <a:t>Depart</a:t>
            </a:r>
            <a:r>
              <a:rPr sz="1600" spc="10" dirty="0">
                <a:latin typeface="Arial"/>
                <a:cs typeface="Arial"/>
              </a:rPr>
              <a:t> ‘F’</a:t>
            </a:r>
            <a:r>
              <a:rPr sz="1600" spc="25" dirty="0">
                <a:latin typeface="Arial"/>
                <a:cs typeface="Arial"/>
              </a:rPr>
              <a:t> </a:t>
            </a:r>
            <a:r>
              <a:rPr sz="1600" spc="85" dirty="0">
                <a:latin typeface="Arial"/>
                <a:cs typeface="Arial"/>
              </a:rPr>
              <a:t>train</a:t>
            </a:r>
            <a:r>
              <a:rPr sz="1600" spc="10" dirty="0">
                <a:latin typeface="Arial"/>
                <a:cs typeface="Arial"/>
              </a:rPr>
              <a:t> </a:t>
            </a:r>
            <a:r>
              <a:rPr sz="1600" spc="135" dirty="0">
                <a:latin typeface="Arial"/>
                <a:cs typeface="Arial"/>
              </a:rPr>
              <a:t>at</a:t>
            </a:r>
            <a:r>
              <a:rPr sz="1600" spc="10" dirty="0">
                <a:latin typeface="Arial"/>
                <a:cs typeface="Arial"/>
              </a:rPr>
              <a:t> </a:t>
            </a:r>
            <a:r>
              <a:rPr sz="1600" spc="60" dirty="0">
                <a:latin typeface="Arial"/>
                <a:cs typeface="Arial"/>
              </a:rPr>
              <a:t>Roosevelt</a:t>
            </a:r>
            <a:r>
              <a:rPr sz="1600" spc="25" dirty="0">
                <a:latin typeface="Arial"/>
                <a:cs typeface="Arial"/>
              </a:rPr>
              <a:t> </a:t>
            </a:r>
            <a:r>
              <a:rPr sz="1600" spc="35" dirty="0">
                <a:latin typeface="Arial"/>
                <a:cs typeface="Arial"/>
              </a:rPr>
              <a:t>Island</a:t>
            </a:r>
            <a:r>
              <a:rPr sz="1600" spc="30" dirty="0">
                <a:latin typeface="Arial"/>
                <a:cs typeface="Arial"/>
              </a:rPr>
              <a:t> </a:t>
            </a:r>
            <a:r>
              <a:rPr sz="1600" spc="105" dirty="0">
                <a:latin typeface="Arial"/>
                <a:cs typeface="Arial"/>
              </a:rPr>
              <a:t>or</a:t>
            </a:r>
            <a:r>
              <a:rPr sz="1600" spc="10" dirty="0">
                <a:latin typeface="Arial"/>
                <a:cs typeface="Arial"/>
              </a:rPr>
              <a:t> </a:t>
            </a:r>
            <a:r>
              <a:rPr sz="1600" spc="95" dirty="0">
                <a:latin typeface="Arial"/>
                <a:cs typeface="Arial"/>
              </a:rPr>
              <a:t>the</a:t>
            </a:r>
            <a:r>
              <a:rPr sz="1600" spc="10" dirty="0">
                <a:latin typeface="Arial"/>
                <a:cs typeface="Arial"/>
              </a:rPr>
              <a:t> </a:t>
            </a:r>
            <a:r>
              <a:rPr sz="1600" spc="85" dirty="0">
                <a:latin typeface="Arial"/>
                <a:cs typeface="Arial"/>
              </a:rPr>
              <a:t>63</a:t>
            </a:r>
            <a:r>
              <a:rPr sz="1575" spc="127" baseline="26455" dirty="0">
                <a:latin typeface="Arial"/>
                <a:cs typeface="Arial"/>
              </a:rPr>
              <a:t>rd</a:t>
            </a:r>
            <a:r>
              <a:rPr sz="1575" spc="240" baseline="26455" dirty="0">
                <a:latin typeface="Arial"/>
                <a:cs typeface="Arial"/>
              </a:rPr>
              <a:t> </a:t>
            </a:r>
            <a:r>
              <a:rPr sz="1600" spc="70" dirty="0">
                <a:latin typeface="Arial"/>
                <a:cs typeface="Arial"/>
              </a:rPr>
              <a:t>St</a:t>
            </a:r>
            <a:r>
              <a:rPr sz="1600" spc="10" dirty="0">
                <a:latin typeface="Arial"/>
                <a:cs typeface="Arial"/>
              </a:rPr>
              <a:t> </a:t>
            </a:r>
            <a:r>
              <a:rPr sz="1600" spc="150" dirty="0">
                <a:latin typeface="Arial"/>
                <a:cs typeface="Arial"/>
              </a:rPr>
              <a:t>&amp;</a:t>
            </a:r>
            <a:r>
              <a:rPr sz="1600" spc="20" dirty="0">
                <a:latin typeface="Arial"/>
                <a:cs typeface="Arial"/>
              </a:rPr>
              <a:t> </a:t>
            </a:r>
            <a:r>
              <a:rPr sz="1600" spc="75" dirty="0">
                <a:latin typeface="Arial"/>
                <a:cs typeface="Arial"/>
              </a:rPr>
              <a:t>Lexington</a:t>
            </a:r>
            <a:r>
              <a:rPr sz="1600" spc="25" dirty="0">
                <a:latin typeface="Arial"/>
                <a:cs typeface="Arial"/>
              </a:rPr>
              <a:t> </a:t>
            </a:r>
            <a:r>
              <a:rPr sz="1600" spc="85" dirty="0">
                <a:latin typeface="Arial"/>
                <a:cs typeface="Arial"/>
              </a:rPr>
              <a:t>Ave</a:t>
            </a:r>
            <a:r>
              <a:rPr sz="1600" spc="15" dirty="0">
                <a:latin typeface="Arial"/>
                <a:cs typeface="Arial"/>
              </a:rPr>
              <a:t> </a:t>
            </a:r>
            <a:r>
              <a:rPr sz="1600" spc="110" dirty="0">
                <a:latin typeface="Arial"/>
                <a:cs typeface="Arial"/>
              </a:rPr>
              <a:t>stop</a:t>
            </a:r>
            <a:r>
              <a:rPr sz="1600" spc="20" dirty="0">
                <a:latin typeface="Arial"/>
                <a:cs typeface="Arial"/>
              </a:rPr>
              <a:t> </a:t>
            </a:r>
            <a:r>
              <a:rPr sz="1600" spc="80" dirty="0">
                <a:latin typeface="Arial"/>
                <a:cs typeface="Arial"/>
              </a:rPr>
              <a:t>and</a:t>
            </a:r>
            <a:r>
              <a:rPr sz="1600" spc="20" dirty="0">
                <a:latin typeface="Arial"/>
                <a:cs typeface="Arial"/>
              </a:rPr>
              <a:t> </a:t>
            </a:r>
            <a:r>
              <a:rPr sz="1600" spc="65" dirty="0">
                <a:latin typeface="Arial"/>
                <a:cs typeface="Arial"/>
              </a:rPr>
              <a:t>walk </a:t>
            </a:r>
            <a:r>
              <a:rPr sz="1600" spc="-430" dirty="0">
                <a:latin typeface="Arial"/>
                <a:cs typeface="Arial"/>
              </a:rPr>
              <a:t> </a:t>
            </a:r>
            <a:r>
              <a:rPr sz="1600" spc="95" dirty="0">
                <a:latin typeface="Arial"/>
                <a:cs typeface="Arial"/>
              </a:rPr>
              <a:t>east</a:t>
            </a:r>
            <a:r>
              <a:rPr sz="1600" spc="5" dirty="0">
                <a:latin typeface="Arial"/>
                <a:cs typeface="Arial"/>
              </a:rPr>
              <a:t> </a:t>
            </a:r>
            <a:r>
              <a:rPr sz="1600" spc="140" dirty="0">
                <a:latin typeface="Arial"/>
                <a:cs typeface="Arial"/>
              </a:rPr>
              <a:t>to</a:t>
            </a:r>
            <a:r>
              <a:rPr sz="1600" spc="10" dirty="0">
                <a:latin typeface="Arial"/>
                <a:cs typeface="Arial"/>
              </a:rPr>
              <a:t> </a:t>
            </a:r>
            <a:r>
              <a:rPr sz="1600" spc="70" dirty="0">
                <a:latin typeface="Arial"/>
                <a:cs typeface="Arial"/>
              </a:rPr>
              <a:t>York</a:t>
            </a:r>
            <a:r>
              <a:rPr sz="1600" spc="15" dirty="0">
                <a:latin typeface="Arial"/>
                <a:cs typeface="Arial"/>
              </a:rPr>
              <a:t> </a:t>
            </a:r>
            <a:r>
              <a:rPr sz="1600" spc="85" dirty="0">
                <a:latin typeface="Arial"/>
                <a:cs typeface="Arial"/>
              </a:rPr>
              <a:t>Ave</a:t>
            </a:r>
            <a:r>
              <a:rPr sz="1600" spc="5" dirty="0">
                <a:latin typeface="Arial"/>
                <a:cs typeface="Arial"/>
              </a:rPr>
              <a:t> </a:t>
            </a:r>
            <a:r>
              <a:rPr sz="1600" spc="80" dirty="0">
                <a:latin typeface="Arial"/>
                <a:cs typeface="Arial"/>
              </a:rPr>
              <a:t>and</a:t>
            </a:r>
            <a:r>
              <a:rPr sz="1600" spc="15" dirty="0">
                <a:latin typeface="Arial"/>
                <a:cs typeface="Arial"/>
              </a:rPr>
              <a:t> </a:t>
            </a:r>
            <a:r>
              <a:rPr sz="1600" spc="100" dirty="0">
                <a:latin typeface="Arial"/>
                <a:cs typeface="Arial"/>
              </a:rPr>
              <a:t>north</a:t>
            </a:r>
            <a:r>
              <a:rPr sz="1600" spc="15" dirty="0">
                <a:latin typeface="Arial"/>
                <a:cs typeface="Arial"/>
              </a:rPr>
              <a:t> </a:t>
            </a:r>
            <a:r>
              <a:rPr sz="1600" spc="140" dirty="0">
                <a:latin typeface="Arial"/>
                <a:cs typeface="Arial"/>
              </a:rPr>
              <a:t>to</a:t>
            </a:r>
            <a:r>
              <a:rPr sz="1600" spc="10" dirty="0">
                <a:latin typeface="Arial"/>
                <a:cs typeface="Arial"/>
              </a:rPr>
              <a:t> </a:t>
            </a:r>
            <a:r>
              <a:rPr sz="1600" spc="110" dirty="0">
                <a:latin typeface="Arial"/>
                <a:cs typeface="Arial"/>
              </a:rPr>
              <a:t>69</a:t>
            </a:r>
            <a:r>
              <a:rPr sz="1575" spc="165" baseline="26455" dirty="0">
                <a:latin typeface="Arial"/>
                <a:cs typeface="Arial"/>
              </a:rPr>
              <a:t>th</a:t>
            </a:r>
            <a:r>
              <a:rPr sz="1575" spc="225" baseline="26455" dirty="0">
                <a:latin typeface="Arial"/>
                <a:cs typeface="Arial"/>
              </a:rPr>
              <a:t> </a:t>
            </a:r>
            <a:r>
              <a:rPr sz="1600" spc="10" dirty="0">
                <a:latin typeface="Arial"/>
                <a:cs typeface="Arial"/>
              </a:rPr>
              <a:t>St.</a:t>
            </a:r>
            <a:r>
              <a:rPr sz="1600" spc="20" dirty="0">
                <a:latin typeface="Arial"/>
                <a:cs typeface="Arial"/>
              </a:rPr>
              <a:t> </a:t>
            </a:r>
            <a:r>
              <a:rPr sz="1600" spc="15" dirty="0">
                <a:latin typeface="Arial"/>
                <a:cs typeface="Arial"/>
              </a:rPr>
              <a:t>(Weill</a:t>
            </a:r>
            <a:r>
              <a:rPr sz="1600" spc="10" dirty="0">
                <a:latin typeface="Arial"/>
                <a:cs typeface="Arial"/>
              </a:rPr>
              <a:t> </a:t>
            </a:r>
            <a:r>
              <a:rPr sz="1600" spc="35" dirty="0">
                <a:latin typeface="Arial"/>
                <a:cs typeface="Arial"/>
              </a:rPr>
              <a:t>Cornell)</a:t>
            </a:r>
            <a:endParaRPr sz="1600">
              <a:latin typeface="Arial"/>
              <a:cs typeface="Arial"/>
            </a:endParaRPr>
          </a:p>
        </p:txBody>
      </p:sp>
      <p:sp>
        <p:nvSpPr>
          <p:cNvPr id="3" name="object 3"/>
          <p:cNvSpPr txBox="1">
            <a:spLocks noGrp="1"/>
          </p:cNvSpPr>
          <p:nvPr>
            <p:ph type="title"/>
          </p:nvPr>
        </p:nvSpPr>
        <p:spPr>
          <a:xfrm>
            <a:off x="3217289" y="260512"/>
            <a:ext cx="5755005" cy="452120"/>
          </a:xfrm>
          <a:prstGeom prst="rect">
            <a:avLst/>
          </a:prstGeom>
        </p:spPr>
        <p:txBody>
          <a:bodyPr vert="horz" wrap="square" lIns="0" tIns="12065" rIns="0" bIns="0" rtlCol="0">
            <a:spAutoFit/>
          </a:bodyPr>
          <a:lstStyle/>
          <a:p>
            <a:pPr marL="12700">
              <a:lnSpc>
                <a:spcPct val="100000"/>
              </a:lnSpc>
              <a:spcBef>
                <a:spcPts val="95"/>
              </a:spcBef>
            </a:pPr>
            <a:r>
              <a:rPr spc="-120" dirty="0"/>
              <a:t>I’ve</a:t>
            </a:r>
            <a:r>
              <a:rPr spc="20" dirty="0"/>
              <a:t> </a:t>
            </a:r>
            <a:r>
              <a:rPr spc="-20" dirty="0"/>
              <a:t>landed</a:t>
            </a:r>
            <a:r>
              <a:rPr spc="65" dirty="0"/>
              <a:t> at</a:t>
            </a:r>
            <a:r>
              <a:rPr spc="30" dirty="0"/>
              <a:t> </a:t>
            </a:r>
            <a:r>
              <a:rPr spc="10" dirty="0"/>
              <a:t>LaGuardia</a:t>
            </a:r>
            <a:r>
              <a:rPr spc="-135" dirty="0"/>
              <a:t> </a:t>
            </a:r>
            <a:r>
              <a:rPr spc="20" dirty="0"/>
              <a:t>Airport</a:t>
            </a:r>
          </a:p>
        </p:txBody>
      </p:sp>
      <p:pic>
        <p:nvPicPr>
          <p:cNvPr id="4" name="object 4"/>
          <p:cNvPicPr/>
          <p:nvPr/>
        </p:nvPicPr>
        <p:blipFill>
          <a:blip r:embed="rId2" cstate="print"/>
          <a:stretch>
            <a:fillRect/>
          </a:stretch>
        </p:blipFill>
        <p:spPr>
          <a:xfrm>
            <a:off x="9982200" y="6269735"/>
            <a:ext cx="2066543" cy="423671"/>
          </a:xfrm>
          <a:prstGeom prst="rect">
            <a:avLst/>
          </a:prstGeom>
        </p:spPr>
      </p:pic>
      <p:pic>
        <p:nvPicPr>
          <p:cNvPr id="5" name="object 5"/>
          <p:cNvPicPr/>
          <p:nvPr/>
        </p:nvPicPr>
        <p:blipFill>
          <a:blip r:embed="rId3" cstate="print"/>
          <a:stretch>
            <a:fillRect/>
          </a:stretch>
        </p:blipFill>
        <p:spPr>
          <a:xfrm>
            <a:off x="8566404" y="1623060"/>
            <a:ext cx="3453383" cy="1728653"/>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76132" y="1465560"/>
            <a:ext cx="9428480" cy="3877945"/>
          </a:xfrm>
          <a:prstGeom prst="rect">
            <a:avLst/>
          </a:prstGeom>
        </p:spPr>
        <p:txBody>
          <a:bodyPr vert="horz" wrap="square" lIns="0" tIns="67310" rIns="0" bIns="0" rtlCol="0">
            <a:spAutoFit/>
          </a:bodyPr>
          <a:lstStyle/>
          <a:p>
            <a:pPr marL="12700">
              <a:lnSpc>
                <a:spcPct val="100000"/>
              </a:lnSpc>
              <a:spcBef>
                <a:spcPts val="530"/>
              </a:spcBef>
            </a:pPr>
            <a:r>
              <a:rPr sz="1800" b="1" spc="5" dirty="0">
                <a:solidFill>
                  <a:srgbClr val="CF451F"/>
                </a:solidFill>
                <a:latin typeface="Tahoma"/>
                <a:cs typeface="Tahoma"/>
              </a:rPr>
              <a:t>Taxi</a:t>
            </a:r>
            <a:endParaRPr sz="1800">
              <a:latin typeface="Tahoma"/>
              <a:cs typeface="Tahoma"/>
            </a:endParaRPr>
          </a:p>
          <a:p>
            <a:pPr marL="756285" indent="-287655">
              <a:lnSpc>
                <a:spcPct val="100000"/>
              </a:lnSpc>
              <a:spcBef>
                <a:spcPts val="380"/>
              </a:spcBef>
              <a:buChar char="•"/>
              <a:tabLst>
                <a:tab pos="756285" algn="l"/>
                <a:tab pos="756920" algn="l"/>
              </a:tabLst>
            </a:pPr>
            <a:r>
              <a:rPr sz="1600" spc="85" dirty="0">
                <a:latin typeface="Arial"/>
                <a:cs typeface="Arial"/>
              </a:rPr>
              <a:t>~</a:t>
            </a:r>
            <a:r>
              <a:rPr sz="1600" spc="5" dirty="0">
                <a:latin typeface="Arial"/>
                <a:cs typeface="Arial"/>
              </a:rPr>
              <a:t> </a:t>
            </a:r>
            <a:r>
              <a:rPr sz="1600" spc="55" dirty="0">
                <a:latin typeface="Arial"/>
                <a:cs typeface="Arial"/>
              </a:rPr>
              <a:t>$72</a:t>
            </a:r>
            <a:r>
              <a:rPr sz="1600" spc="20" dirty="0">
                <a:latin typeface="Arial"/>
                <a:cs typeface="Arial"/>
              </a:rPr>
              <a:t> </a:t>
            </a:r>
            <a:r>
              <a:rPr sz="1600" spc="50" dirty="0">
                <a:latin typeface="Arial"/>
                <a:cs typeface="Arial"/>
              </a:rPr>
              <a:t>includes</a:t>
            </a:r>
            <a:r>
              <a:rPr sz="1600" spc="25" dirty="0">
                <a:latin typeface="Arial"/>
                <a:cs typeface="Arial"/>
              </a:rPr>
              <a:t> </a:t>
            </a:r>
            <a:r>
              <a:rPr sz="1600" spc="85" dirty="0">
                <a:latin typeface="Arial"/>
                <a:cs typeface="Arial"/>
              </a:rPr>
              <a:t>$52</a:t>
            </a:r>
            <a:r>
              <a:rPr sz="1600" spc="20" dirty="0">
                <a:latin typeface="Arial"/>
                <a:cs typeface="Arial"/>
              </a:rPr>
              <a:t> </a:t>
            </a:r>
            <a:r>
              <a:rPr sz="1600" spc="85" dirty="0">
                <a:latin typeface="Arial"/>
                <a:cs typeface="Arial"/>
              </a:rPr>
              <a:t>fixed</a:t>
            </a:r>
            <a:r>
              <a:rPr sz="1600" spc="25" dirty="0">
                <a:latin typeface="Arial"/>
                <a:cs typeface="Arial"/>
              </a:rPr>
              <a:t> </a:t>
            </a:r>
            <a:r>
              <a:rPr sz="1600" spc="75" dirty="0">
                <a:latin typeface="Arial"/>
                <a:cs typeface="Arial"/>
              </a:rPr>
              <a:t>price</a:t>
            </a:r>
            <a:r>
              <a:rPr sz="1600" spc="20" dirty="0">
                <a:latin typeface="Arial"/>
                <a:cs typeface="Arial"/>
              </a:rPr>
              <a:t> </a:t>
            </a:r>
            <a:r>
              <a:rPr sz="1600" spc="140" dirty="0">
                <a:latin typeface="Arial"/>
                <a:cs typeface="Arial"/>
              </a:rPr>
              <a:t>to</a:t>
            </a:r>
            <a:r>
              <a:rPr sz="1600" spc="15" dirty="0">
                <a:latin typeface="Arial"/>
                <a:cs typeface="Arial"/>
              </a:rPr>
              <a:t> </a:t>
            </a:r>
            <a:r>
              <a:rPr sz="1600" spc="80" dirty="0">
                <a:latin typeface="Arial"/>
                <a:cs typeface="Arial"/>
              </a:rPr>
              <a:t>anywhere</a:t>
            </a:r>
            <a:r>
              <a:rPr sz="1600" spc="5" dirty="0">
                <a:latin typeface="Arial"/>
                <a:cs typeface="Arial"/>
              </a:rPr>
              <a:t> </a:t>
            </a:r>
            <a:r>
              <a:rPr sz="1600" spc="25" dirty="0">
                <a:latin typeface="Arial"/>
                <a:cs typeface="Arial"/>
              </a:rPr>
              <a:t>in</a:t>
            </a:r>
            <a:r>
              <a:rPr sz="1600" spc="10" dirty="0">
                <a:latin typeface="Arial"/>
                <a:cs typeface="Arial"/>
              </a:rPr>
              <a:t> </a:t>
            </a:r>
            <a:r>
              <a:rPr sz="1600" spc="85" dirty="0">
                <a:latin typeface="Arial"/>
                <a:cs typeface="Arial"/>
              </a:rPr>
              <a:t>Manhattan</a:t>
            </a:r>
            <a:r>
              <a:rPr sz="1600" spc="30" dirty="0">
                <a:latin typeface="Arial"/>
                <a:cs typeface="Arial"/>
              </a:rPr>
              <a:t> </a:t>
            </a:r>
            <a:r>
              <a:rPr sz="1600" spc="55" dirty="0">
                <a:latin typeface="Arial"/>
                <a:cs typeface="Arial"/>
              </a:rPr>
              <a:t>plus</a:t>
            </a:r>
            <a:r>
              <a:rPr sz="1600" spc="15" dirty="0">
                <a:latin typeface="Arial"/>
                <a:cs typeface="Arial"/>
              </a:rPr>
              <a:t> </a:t>
            </a:r>
            <a:r>
              <a:rPr sz="1600" spc="75" dirty="0">
                <a:latin typeface="Arial"/>
                <a:cs typeface="Arial"/>
              </a:rPr>
              <a:t>fees</a:t>
            </a:r>
            <a:r>
              <a:rPr sz="1600" spc="25" dirty="0">
                <a:latin typeface="Arial"/>
                <a:cs typeface="Arial"/>
              </a:rPr>
              <a:t> </a:t>
            </a:r>
            <a:r>
              <a:rPr sz="1600" spc="80" dirty="0">
                <a:latin typeface="Arial"/>
                <a:cs typeface="Arial"/>
              </a:rPr>
              <a:t>and</a:t>
            </a:r>
            <a:r>
              <a:rPr sz="1600" spc="20" dirty="0">
                <a:latin typeface="Arial"/>
                <a:cs typeface="Arial"/>
              </a:rPr>
              <a:t> </a:t>
            </a:r>
            <a:r>
              <a:rPr sz="1600" spc="-55" dirty="0">
                <a:latin typeface="Arial"/>
                <a:cs typeface="Arial"/>
              </a:rPr>
              <a:t>20%</a:t>
            </a:r>
            <a:r>
              <a:rPr sz="1600" spc="30" dirty="0">
                <a:latin typeface="Arial"/>
                <a:cs typeface="Arial"/>
              </a:rPr>
              <a:t> </a:t>
            </a:r>
            <a:r>
              <a:rPr sz="1600" spc="95" dirty="0">
                <a:latin typeface="Arial"/>
                <a:cs typeface="Arial"/>
              </a:rPr>
              <a:t>tip</a:t>
            </a:r>
            <a:endParaRPr sz="1600">
              <a:latin typeface="Arial"/>
              <a:cs typeface="Arial"/>
            </a:endParaRPr>
          </a:p>
          <a:p>
            <a:pPr marL="756285" indent="-287655">
              <a:lnSpc>
                <a:spcPct val="100000"/>
              </a:lnSpc>
              <a:spcBef>
                <a:spcPts val="480"/>
              </a:spcBef>
              <a:buChar char="•"/>
              <a:tabLst>
                <a:tab pos="756285" algn="l"/>
                <a:tab pos="756920" algn="l"/>
              </a:tabLst>
            </a:pPr>
            <a:r>
              <a:rPr sz="1600" spc="-275" dirty="0">
                <a:latin typeface="Arial"/>
                <a:cs typeface="Arial"/>
              </a:rPr>
              <a:t>J</a:t>
            </a:r>
            <a:r>
              <a:rPr sz="1600" spc="-50" dirty="0">
                <a:latin typeface="Arial"/>
                <a:cs typeface="Arial"/>
              </a:rPr>
              <a:t>F</a:t>
            </a:r>
            <a:r>
              <a:rPr sz="1600" spc="-65" dirty="0">
                <a:latin typeface="Arial"/>
                <a:cs typeface="Arial"/>
              </a:rPr>
              <a:t>K</a:t>
            </a:r>
            <a:r>
              <a:rPr sz="1600" spc="15" dirty="0">
                <a:latin typeface="Arial"/>
                <a:cs typeface="Arial"/>
              </a:rPr>
              <a:t> </a:t>
            </a:r>
            <a:r>
              <a:rPr sz="1600" spc="185" dirty="0">
                <a:latin typeface="Arial"/>
                <a:cs typeface="Arial"/>
              </a:rPr>
              <a:t>t</a:t>
            </a:r>
            <a:r>
              <a:rPr sz="1600" spc="105" dirty="0">
                <a:latin typeface="Arial"/>
                <a:cs typeface="Arial"/>
              </a:rPr>
              <a:t>a</a:t>
            </a:r>
            <a:r>
              <a:rPr sz="1600" spc="100" dirty="0">
                <a:latin typeface="Arial"/>
                <a:cs typeface="Arial"/>
              </a:rPr>
              <a:t>x</a:t>
            </a:r>
            <a:r>
              <a:rPr sz="1600" spc="-10" dirty="0">
                <a:latin typeface="Arial"/>
                <a:cs typeface="Arial"/>
              </a:rPr>
              <a:t>i</a:t>
            </a:r>
            <a:r>
              <a:rPr sz="1600" spc="10" dirty="0">
                <a:latin typeface="Arial"/>
                <a:cs typeface="Arial"/>
              </a:rPr>
              <a:t> </a:t>
            </a:r>
            <a:r>
              <a:rPr sz="1600" spc="-10" dirty="0">
                <a:latin typeface="Arial"/>
                <a:cs typeface="Arial"/>
              </a:rPr>
              <a:t>i</a:t>
            </a:r>
            <a:r>
              <a:rPr sz="1600" spc="150" dirty="0">
                <a:latin typeface="Arial"/>
                <a:cs typeface="Arial"/>
              </a:rPr>
              <a:t>n</a:t>
            </a:r>
            <a:r>
              <a:rPr sz="1600" spc="65" dirty="0">
                <a:latin typeface="Arial"/>
                <a:cs typeface="Arial"/>
              </a:rPr>
              <a:t>f</a:t>
            </a:r>
            <a:r>
              <a:rPr sz="1600" spc="90" dirty="0">
                <a:latin typeface="Arial"/>
                <a:cs typeface="Arial"/>
              </a:rPr>
              <a:t>o</a:t>
            </a:r>
            <a:r>
              <a:rPr sz="1600" spc="20" dirty="0">
                <a:latin typeface="Arial"/>
                <a:cs typeface="Arial"/>
              </a:rPr>
              <a:t> </a:t>
            </a:r>
            <a:r>
              <a:rPr sz="1600" spc="105" dirty="0">
                <a:latin typeface="Arial"/>
                <a:cs typeface="Arial"/>
              </a:rPr>
              <a:t>c</a:t>
            </a:r>
            <a:r>
              <a:rPr sz="1600" spc="65" dirty="0">
                <a:latin typeface="Arial"/>
                <a:cs typeface="Arial"/>
              </a:rPr>
              <a:t>a</a:t>
            </a:r>
            <a:r>
              <a:rPr sz="1600" spc="70" dirty="0">
                <a:latin typeface="Arial"/>
                <a:cs typeface="Arial"/>
              </a:rPr>
              <a:t>n</a:t>
            </a:r>
            <a:r>
              <a:rPr sz="1600" spc="5" dirty="0">
                <a:latin typeface="Arial"/>
                <a:cs typeface="Arial"/>
              </a:rPr>
              <a:t> </a:t>
            </a:r>
            <a:r>
              <a:rPr sz="1600" spc="110" dirty="0">
                <a:latin typeface="Arial"/>
                <a:cs typeface="Arial"/>
              </a:rPr>
              <a:t>b</a:t>
            </a:r>
            <a:r>
              <a:rPr sz="1600" spc="50" dirty="0">
                <a:latin typeface="Arial"/>
                <a:cs typeface="Arial"/>
              </a:rPr>
              <a:t>e</a:t>
            </a:r>
            <a:r>
              <a:rPr sz="1600" spc="5" dirty="0">
                <a:latin typeface="Arial"/>
                <a:cs typeface="Arial"/>
              </a:rPr>
              <a:t> </a:t>
            </a:r>
            <a:r>
              <a:rPr sz="1600" spc="160" dirty="0">
                <a:latin typeface="Arial"/>
                <a:cs typeface="Arial"/>
              </a:rPr>
              <a:t>f</a:t>
            </a:r>
            <a:r>
              <a:rPr sz="1600" spc="85" dirty="0">
                <a:latin typeface="Arial"/>
                <a:cs typeface="Arial"/>
              </a:rPr>
              <a:t>o</a:t>
            </a:r>
            <a:r>
              <a:rPr sz="1600" spc="70" dirty="0">
                <a:latin typeface="Arial"/>
                <a:cs typeface="Arial"/>
              </a:rPr>
              <a:t>un</a:t>
            </a:r>
            <a:r>
              <a:rPr sz="1600" spc="75" dirty="0">
                <a:latin typeface="Arial"/>
                <a:cs typeface="Arial"/>
              </a:rPr>
              <a:t>d</a:t>
            </a:r>
            <a:r>
              <a:rPr sz="1600" spc="35" dirty="0">
                <a:latin typeface="Arial"/>
                <a:cs typeface="Arial"/>
              </a:rPr>
              <a:t> </a:t>
            </a:r>
            <a:r>
              <a:rPr sz="1600" u="sng" spc="75" dirty="0">
                <a:solidFill>
                  <a:srgbClr val="0562C1"/>
                </a:solidFill>
                <a:uFill>
                  <a:solidFill>
                    <a:srgbClr val="0562C1"/>
                  </a:solidFill>
                </a:uFill>
                <a:latin typeface="Arial"/>
                <a:cs typeface="Arial"/>
                <a:hlinkClick r:id="rId2"/>
              </a:rPr>
              <a:t>her</a:t>
            </a:r>
            <a:r>
              <a:rPr sz="1600" u="sng" spc="50" dirty="0">
                <a:solidFill>
                  <a:srgbClr val="0562C1"/>
                </a:solidFill>
                <a:uFill>
                  <a:solidFill>
                    <a:srgbClr val="0562C1"/>
                  </a:solidFill>
                </a:uFill>
                <a:latin typeface="Arial"/>
                <a:cs typeface="Arial"/>
                <a:hlinkClick r:id="rId2"/>
              </a:rPr>
              <a:t>e</a:t>
            </a:r>
            <a:r>
              <a:rPr sz="1600" spc="5" dirty="0">
                <a:solidFill>
                  <a:srgbClr val="0562C1"/>
                </a:solidFill>
                <a:latin typeface="Arial"/>
                <a:cs typeface="Arial"/>
                <a:hlinkClick r:id="rId2"/>
              </a:rPr>
              <a:t> </a:t>
            </a:r>
            <a:r>
              <a:rPr sz="1600" spc="80" dirty="0">
                <a:latin typeface="Arial"/>
                <a:cs typeface="Arial"/>
              </a:rPr>
              <a:t>an</a:t>
            </a:r>
            <a:r>
              <a:rPr sz="1600" spc="85" dirty="0">
                <a:latin typeface="Arial"/>
                <a:cs typeface="Arial"/>
              </a:rPr>
              <a:t>d</a:t>
            </a:r>
            <a:r>
              <a:rPr sz="1600" spc="15" dirty="0">
                <a:latin typeface="Arial"/>
                <a:cs typeface="Arial"/>
              </a:rPr>
              <a:t> </a:t>
            </a:r>
            <a:r>
              <a:rPr sz="1600" u="sng" spc="50" dirty="0">
                <a:solidFill>
                  <a:srgbClr val="0562C1"/>
                </a:solidFill>
                <a:uFill>
                  <a:solidFill>
                    <a:srgbClr val="0562C1"/>
                  </a:solidFill>
                </a:uFill>
                <a:latin typeface="Arial"/>
                <a:cs typeface="Arial"/>
                <a:hlinkClick r:id="rId3"/>
              </a:rPr>
              <a:t>In</a:t>
            </a:r>
            <a:r>
              <a:rPr sz="1600" u="sng" spc="25" dirty="0">
                <a:solidFill>
                  <a:srgbClr val="0562C1"/>
                </a:solidFill>
                <a:uFill>
                  <a:solidFill>
                    <a:srgbClr val="0562C1"/>
                  </a:solidFill>
                </a:uFill>
                <a:latin typeface="Arial"/>
                <a:cs typeface="Arial"/>
                <a:hlinkClick r:id="rId3"/>
              </a:rPr>
              <a:t>f</a:t>
            </a:r>
            <a:r>
              <a:rPr sz="1600" u="sng" spc="90" dirty="0">
                <a:solidFill>
                  <a:srgbClr val="0562C1"/>
                </a:solidFill>
                <a:uFill>
                  <a:solidFill>
                    <a:srgbClr val="0562C1"/>
                  </a:solidFill>
                </a:uFill>
                <a:latin typeface="Arial"/>
                <a:cs typeface="Arial"/>
                <a:hlinkClick r:id="rId3"/>
              </a:rPr>
              <a:t>o</a:t>
            </a:r>
            <a:endParaRPr sz="1600">
              <a:latin typeface="Arial"/>
              <a:cs typeface="Arial"/>
            </a:endParaRPr>
          </a:p>
          <a:p>
            <a:pPr>
              <a:lnSpc>
                <a:spcPct val="100000"/>
              </a:lnSpc>
              <a:spcBef>
                <a:spcPts val="20"/>
              </a:spcBef>
              <a:buFont typeface="Arial"/>
              <a:buChar char="•"/>
            </a:pPr>
            <a:endParaRPr sz="1950">
              <a:latin typeface="Arial"/>
              <a:cs typeface="Arial"/>
            </a:endParaRPr>
          </a:p>
          <a:p>
            <a:pPr marL="12700">
              <a:lnSpc>
                <a:spcPct val="100000"/>
              </a:lnSpc>
            </a:pPr>
            <a:r>
              <a:rPr sz="1800" b="1" spc="-25" dirty="0">
                <a:solidFill>
                  <a:srgbClr val="CF451F"/>
                </a:solidFill>
                <a:latin typeface="Tahoma"/>
                <a:cs typeface="Tahoma"/>
              </a:rPr>
              <a:t>Uber/Lyft</a:t>
            </a:r>
            <a:endParaRPr sz="1800">
              <a:latin typeface="Tahoma"/>
              <a:cs typeface="Tahoma"/>
            </a:endParaRPr>
          </a:p>
          <a:p>
            <a:pPr marL="756285" indent="-287655">
              <a:lnSpc>
                <a:spcPct val="100000"/>
              </a:lnSpc>
              <a:spcBef>
                <a:spcPts val="380"/>
              </a:spcBef>
              <a:buChar char="•"/>
              <a:tabLst>
                <a:tab pos="756285" algn="l"/>
                <a:tab pos="756920" algn="l"/>
              </a:tabLst>
            </a:pPr>
            <a:r>
              <a:rPr sz="1600" spc="95" dirty="0">
                <a:latin typeface="Arial"/>
                <a:cs typeface="Arial"/>
              </a:rPr>
              <a:t>~$85+</a:t>
            </a:r>
            <a:r>
              <a:rPr sz="1600" spc="20" dirty="0">
                <a:latin typeface="Arial"/>
                <a:cs typeface="Arial"/>
              </a:rPr>
              <a:t> </a:t>
            </a:r>
            <a:r>
              <a:rPr sz="1600" spc="140" dirty="0">
                <a:latin typeface="Arial"/>
                <a:cs typeface="Arial"/>
              </a:rPr>
              <a:t>to</a:t>
            </a:r>
            <a:r>
              <a:rPr sz="1600" spc="15" dirty="0">
                <a:latin typeface="Arial"/>
                <a:cs typeface="Arial"/>
              </a:rPr>
              <a:t> </a:t>
            </a:r>
            <a:r>
              <a:rPr sz="1600" spc="20" dirty="0">
                <a:latin typeface="Arial"/>
                <a:cs typeface="Arial"/>
              </a:rPr>
              <a:t>Weill</a:t>
            </a:r>
            <a:r>
              <a:rPr sz="1600" spc="25" dirty="0">
                <a:latin typeface="Arial"/>
                <a:cs typeface="Arial"/>
              </a:rPr>
              <a:t> </a:t>
            </a:r>
            <a:r>
              <a:rPr sz="1600" spc="40" dirty="0">
                <a:latin typeface="Arial"/>
                <a:cs typeface="Arial"/>
              </a:rPr>
              <a:t>Cornell</a:t>
            </a:r>
            <a:r>
              <a:rPr sz="1600" spc="15" dirty="0">
                <a:latin typeface="Arial"/>
                <a:cs typeface="Arial"/>
              </a:rPr>
              <a:t> </a:t>
            </a:r>
            <a:r>
              <a:rPr sz="1600" spc="40" dirty="0">
                <a:latin typeface="Arial"/>
                <a:cs typeface="Arial"/>
              </a:rPr>
              <a:t>Medicine</a:t>
            </a:r>
            <a:r>
              <a:rPr sz="1600" spc="20" dirty="0">
                <a:latin typeface="Arial"/>
                <a:cs typeface="Arial"/>
              </a:rPr>
              <a:t> </a:t>
            </a:r>
            <a:r>
              <a:rPr sz="1600" spc="80" dirty="0">
                <a:latin typeface="Arial"/>
                <a:cs typeface="Arial"/>
              </a:rPr>
              <a:t>Graduate</a:t>
            </a:r>
            <a:r>
              <a:rPr sz="1600" spc="35" dirty="0">
                <a:latin typeface="Arial"/>
                <a:cs typeface="Arial"/>
              </a:rPr>
              <a:t> </a:t>
            </a:r>
            <a:r>
              <a:rPr sz="1600" spc="45" dirty="0">
                <a:latin typeface="Arial"/>
                <a:cs typeface="Arial"/>
              </a:rPr>
              <a:t>School</a:t>
            </a:r>
            <a:r>
              <a:rPr sz="1600" spc="25" dirty="0">
                <a:latin typeface="Arial"/>
                <a:cs typeface="Arial"/>
              </a:rPr>
              <a:t> </a:t>
            </a:r>
            <a:r>
              <a:rPr sz="1600" spc="75" dirty="0">
                <a:latin typeface="Arial"/>
                <a:cs typeface="Arial"/>
              </a:rPr>
              <a:t>(upper</a:t>
            </a:r>
            <a:r>
              <a:rPr sz="1600" spc="20" dirty="0">
                <a:latin typeface="Arial"/>
                <a:cs typeface="Arial"/>
              </a:rPr>
              <a:t> </a:t>
            </a:r>
            <a:r>
              <a:rPr sz="1600" spc="95" dirty="0">
                <a:latin typeface="Arial"/>
                <a:cs typeface="Arial"/>
              </a:rPr>
              <a:t>east</a:t>
            </a:r>
            <a:r>
              <a:rPr sz="1600" spc="10" dirty="0">
                <a:latin typeface="Arial"/>
                <a:cs typeface="Arial"/>
              </a:rPr>
              <a:t> </a:t>
            </a:r>
            <a:r>
              <a:rPr sz="1600" spc="50" dirty="0">
                <a:latin typeface="Arial"/>
                <a:cs typeface="Arial"/>
              </a:rPr>
              <a:t>side</a:t>
            </a:r>
            <a:r>
              <a:rPr sz="1600" spc="10" dirty="0">
                <a:latin typeface="Arial"/>
                <a:cs typeface="Arial"/>
              </a:rPr>
              <a:t> </a:t>
            </a:r>
            <a:r>
              <a:rPr sz="1600" spc="75" dirty="0">
                <a:latin typeface="Arial"/>
                <a:cs typeface="Arial"/>
              </a:rPr>
              <a:t>Manhattan)</a:t>
            </a:r>
            <a:endParaRPr sz="1600">
              <a:latin typeface="Arial"/>
              <a:cs typeface="Arial"/>
            </a:endParaRPr>
          </a:p>
          <a:p>
            <a:pPr marL="756285" indent="-287655">
              <a:lnSpc>
                <a:spcPct val="100000"/>
              </a:lnSpc>
              <a:spcBef>
                <a:spcPts val="480"/>
              </a:spcBef>
              <a:buChar char="•"/>
              <a:tabLst>
                <a:tab pos="756285" algn="l"/>
                <a:tab pos="756920" algn="l"/>
              </a:tabLst>
            </a:pPr>
            <a:r>
              <a:rPr sz="1600" spc="110" dirty="0">
                <a:latin typeface="Arial"/>
                <a:cs typeface="Arial"/>
              </a:rPr>
              <a:t>~$60+</a:t>
            </a:r>
            <a:r>
              <a:rPr sz="1600" spc="25" dirty="0">
                <a:latin typeface="Arial"/>
                <a:cs typeface="Arial"/>
              </a:rPr>
              <a:t> </a:t>
            </a:r>
            <a:r>
              <a:rPr sz="1600" spc="140" dirty="0">
                <a:latin typeface="Arial"/>
                <a:cs typeface="Arial"/>
              </a:rPr>
              <a:t>to</a:t>
            </a:r>
            <a:r>
              <a:rPr sz="1600" spc="-5" dirty="0">
                <a:latin typeface="Arial"/>
                <a:cs typeface="Arial"/>
              </a:rPr>
              <a:t> </a:t>
            </a:r>
            <a:r>
              <a:rPr sz="1600" spc="20" dirty="0">
                <a:latin typeface="Arial"/>
                <a:cs typeface="Arial"/>
              </a:rPr>
              <a:t>Weill </a:t>
            </a:r>
            <a:r>
              <a:rPr sz="1600" spc="40" dirty="0">
                <a:latin typeface="Arial"/>
                <a:cs typeface="Arial"/>
              </a:rPr>
              <a:t>Cornell</a:t>
            </a:r>
            <a:r>
              <a:rPr sz="1600" spc="10" dirty="0">
                <a:latin typeface="Arial"/>
                <a:cs typeface="Arial"/>
              </a:rPr>
              <a:t> </a:t>
            </a:r>
            <a:r>
              <a:rPr sz="1600" spc="40" dirty="0">
                <a:latin typeface="Arial"/>
                <a:cs typeface="Arial"/>
              </a:rPr>
              <a:t>Housing</a:t>
            </a:r>
            <a:r>
              <a:rPr sz="1600" spc="20" dirty="0">
                <a:latin typeface="Arial"/>
                <a:cs typeface="Arial"/>
              </a:rPr>
              <a:t> </a:t>
            </a:r>
            <a:r>
              <a:rPr sz="1600" spc="75" dirty="0">
                <a:latin typeface="Arial"/>
                <a:cs typeface="Arial"/>
              </a:rPr>
              <a:t>on</a:t>
            </a:r>
            <a:r>
              <a:rPr sz="1600" dirty="0">
                <a:latin typeface="Arial"/>
                <a:cs typeface="Arial"/>
              </a:rPr>
              <a:t> </a:t>
            </a:r>
            <a:r>
              <a:rPr sz="1600" spc="60" dirty="0">
                <a:latin typeface="Arial"/>
                <a:cs typeface="Arial"/>
              </a:rPr>
              <a:t>Roosevelt</a:t>
            </a:r>
            <a:r>
              <a:rPr sz="1600" spc="15" dirty="0">
                <a:latin typeface="Arial"/>
                <a:cs typeface="Arial"/>
              </a:rPr>
              <a:t> </a:t>
            </a:r>
            <a:r>
              <a:rPr sz="1600" spc="35" dirty="0">
                <a:latin typeface="Arial"/>
                <a:cs typeface="Arial"/>
              </a:rPr>
              <a:t>Island</a:t>
            </a:r>
            <a:endParaRPr sz="1600">
              <a:latin typeface="Arial"/>
              <a:cs typeface="Arial"/>
            </a:endParaRPr>
          </a:p>
          <a:p>
            <a:pPr marL="756285" indent="-287655">
              <a:lnSpc>
                <a:spcPct val="100000"/>
              </a:lnSpc>
              <a:spcBef>
                <a:spcPts val="480"/>
              </a:spcBef>
              <a:buChar char="•"/>
              <a:tabLst>
                <a:tab pos="756285" algn="l"/>
                <a:tab pos="756920" algn="l"/>
              </a:tabLst>
            </a:pPr>
            <a:r>
              <a:rPr sz="1600" spc="95" dirty="0">
                <a:latin typeface="Arial"/>
                <a:cs typeface="Arial"/>
              </a:rPr>
              <a:t>don’t</a:t>
            </a:r>
            <a:r>
              <a:rPr sz="1600" spc="20" dirty="0">
                <a:latin typeface="Arial"/>
                <a:cs typeface="Arial"/>
              </a:rPr>
              <a:t> </a:t>
            </a:r>
            <a:r>
              <a:rPr sz="1600" spc="114" dirty="0">
                <a:latin typeface="Arial"/>
                <a:cs typeface="Arial"/>
              </a:rPr>
              <a:t>forget</a:t>
            </a:r>
            <a:r>
              <a:rPr sz="1600" spc="25" dirty="0">
                <a:latin typeface="Arial"/>
                <a:cs typeface="Arial"/>
              </a:rPr>
              <a:t> </a:t>
            </a:r>
            <a:r>
              <a:rPr sz="1600" spc="105" dirty="0">
                <a:latin typeface="Arial"/>
                <a:cs typeface="Arial"/>
              </a:rPr>
              <a:t>about</a:t>
            </a:r>
            <a:r>
              <a:rPr sz="1600" spc="20" dirty="0">
                <a:latin typeface="Arial"/>
                <a:cs typeface="Arial"/>
              </a:rPr>
              <a:t> </a:t>
            </a:r>
            <a:r>
              <a:rPr sz="1600" spc="75" dirty="0">
                <a:latin typeface="Arial"/>
                <a:cs typeface="Arial"/>
              </a:rPr>
              <a:t>surge</a:t>
            </a:r>
            <a:r>
              <a:rPr sz="1600" spc="15" dirty="0">
                <a:latin typeface="Arial"/>
                <a:cs typeface="Arial"/>
              </a:rPr>
              <a:t> </a:t>
            </a:r>
            <a:r>
              <a:rPr sz="1600" spc="65" dirty="0">
                <a:latin typeface="Arial"/>
                <a:cs typeface="Arial"/>
              </a:rPr>
              <a:t>pricing</a:t>
            </a:r>
            <a:r>
              <a:rPr sz="1600" spc="25" dirty="0">
                <a:latin typeface="Arial"/>
                <a:cs typeface="Arial"/>
              </a:rPr>
              <a:t> </a:t>
            </a:r>
            <a:r>
              <a:rPr sz="1600" spc="70" dirty="0">
                <a:latin typeface="Arial"/>
                <a:cs typeface="Arial"/>
              </a:rPr>
              <a:t>during</a:t>
            </a:r>
            <a:r>
              <a:rPr sz="1600" spc="30" dirty="0">
                <a:latin typeface="Arial"/>
                <a:cs typeface="Arial"/>
              </a:rPr>
              <a:t> </a:t>
            </a:r>
            <a:r>
              <a:rPr sz="1600" spc="90" dirty="0">
                <a:latin typeface="Arial"/>
                <a:cs typeface="Arial"/>
              </a:rPr>
              <a:t>weather</a:t>
            </a:r>
            <a:r>
              <a:rPr sz="1600" spc="25" dirty="0">
                <a:latin typeface="Arial"/>
                <a:cs typeface="Arial"/>
              </a:rPr>
              <a:t> </a:t>
            </a:r>
            <a:r>
              <a:rPr sz="1600" spc="50" dirty="0">
                <a:latin typeface="Arial"/>
                <a:cs typeface="Arial"/>
              </a:rPr>
              <a:t>delays,</a:t>
            </a:r>
            <a:r>
              <a:rPr sz="1600" spc="30" dirty="0">
                <a:latin typeface="Arial"/>
                <a:cs typeface="Arial"/>
              </a:rPr>
              <a:t> </a:t>
            </a:r>
            <a:r>
              <a:rPr sz="1600" spc="75" dirty="0">
                <a:latin typeface="Arial"/>
                <a:cs typeface="Arial"/>
              </a:rPr>
              <a:t>rush</a:t>
            </a:r>
            <a:r>
              <a:rPr sz="1600" spc="-5" dirty="0">
                <a:latin typeface="Arial"/>
                <a:cs typeface="Arial"/>
              </a:rPr>
              <a:t> </a:t>
            </a:r>
            <a:r>
              <a:rPr sz="1600" spc="80" dirty="0">
                <a:latin typeface="Arial"/>
                <a:cs typeface="Arial"/>
              </a:rPr>
              <a:t>hour</a:t>
            </a:r>
            <a:r>
              <a:rPr sz="1600" spc="25" dirty="0">
                <a:latin typeface="Arial"/>
                <a:cs typeface="Arial"/>
              </a:rPr>
              <a:t> </a:t>
            </a:r>
            <a:r>
              <a:rPr sz="1600" spc="55" dirty="0">
                <a:latin typeface="Arial"/>
                <a:cs typeface="Arial"/>
              </a:rPr>
              <a:t>etc.</a:t>
            </a:r>
            <a:endParaRPr sz="1600">
              <a:latin typeface="Arial"/>
              <a:cs typeface="Arial"/>
            </a:endParaRPr>
          </a:p>
          <a:p>
            <a:pPr>
              <a:lnSpc>
                <a:spcPct val="100000"/>
              </a:lnSpc>
              <a:spcBef>
                <a:spcPts val="15"/>
              </a:spcBef>
              <a:buFont typeface="Arial"/>
              <a:buChar char="•"/>
            </a:pPr>
            <a:endParaRPr sz="1950">
              <a:latin typeface="Arial"/>
              <a:cs typeface="Arial"/>
            </a:endParaRPr>
          </a:p>
          <a:p>
            <a:pPr marL="12700">
              <a:lnSpc>
                <a:spcPct val="100000"/>
              </a:lnSpc>
            </a:pPr>
            <a:r>
              <a:rPr sz="1800" b="1" spc="25" dirty="0">
                <a:solidFill>
                  <a:srgbClr val="CF451F"/>
                </a:solidFill>
                <a:latin typeface="Tahoma"/>
                <a:cs typeface="Tahoma"/>
              </a:rPr>
              <a:t>NYC</a:t>
            </a:r>
            <a:r>
              <a:rPr sz="1800" b="1" spc="-70" dirty="0">
                <a:solidFill>
                  <a:srgbClr val="CF451F"/>
                </a:solidFill>
                <a:latin typeface="Tahoma"/>
                <a:cs typeface="Tahoma"/>
              </a:rPr>
              <a:t> </a:t>
            </a:r>
            <a:r>
              <a:rPr sz="1800" b="1" spc="10" dirty="0">
                <a:solidFill>
                  <a:srgbClr val="CF451F"/>
                </a:solidFill>
                <a:latin typeface="Tahoma"/>
                <a:cs typeface="Tahoma"/>
              </a:rPr>
              <a:t>Airporter</a:t>
            </a:r>
            <a:endParaRPr sz="1800">
              <a:latin typeface="Tahoma"/>
              <a:cs typeface="Tahoma"/>
            </a:endParaRPr>
          </a:p>
          <a:p>
            <a:pPr marL="756285" indent="-287655">
              <a:lnSpc>
                <a:spcPct val="100000"/>
              </a:lnSpc>
              <a:spcBef>
                <a:spcPts val="380"/>
              </a:spcBef>
              <a:buClr>
                <a:srgbClr val="000000"/>
              </a:buClr>
              <a:buChar char="•"/>
              <a:tabLst>
                <a:tab pos="756285" algn="l"/>
                <a:tab pos="756920" algn="l"/>
              </a:tabLst>
            </a:pPr>
            <a:r>
              <a:rPr sz="1600" u="sng" spc="90" dirty="0">
                <a:solidFill>
                  <a:srgbClr val="0562C1"/>
                </a:solidFill>
                <a:uFill>
                  <a:solidFill>
                    <a:srgbClr val="0562C1"/>
                  </a:solidFill>
                </a:uFill>
                <a:latin typeface="Arial"/>
                <a:cs typeface="Arial"/>
                <a:hlinkClick r:id="rId4"/>
              </a:rPr>
              <a:t>Transportation</a:t>
            </a:r>
            <a:r>
              <a:rPr sz="1600" spc="30" dirty="0">
                <a:solidFill>
                  <a:srgbClr val="0562C1"/>
                </a:solidFill>
                <a:latin typeface="Arial"/>
                <a:cs typeface="Arial"/>
                <a:hlinkClick r:id="rId4"/>
              </a:rPr>
              <a:t> </a:t>
            </a:r>
            <a:r>
              <a:rPr sz="1600" spc="140" dirty="0">
                <a:latin typeface="Arial"/>
                <a:cs typeface="Arial"/>
              </a:rPr>
              <a:t>to</a:t>
            </a:r>
            <a:r>
              <a:rPr sz="1600" spc="20" dirty="0">
                <a:latin typeface="Arial"/>
                <a:cs typeface="Arial"/>
              </a:rPr>
              <a:t> </a:t>
            </a:r>
            <a:r>
              <a:rPr sz="1600" spc="65" dirty="0">
                <a:latin typeface="Arial"/>
                <a:cs typeface="Arial"/>
              </a:rPr>
              <a:t>Grand</a:t>
            </a:r>
            <a:r>
              <a:rPr sz="1600" spc="15" dirty="0">
                <a:latin typeface="Arial"/>
                <a:cs typeface="Arial"/>
              </a:rPr>
              <a:t> </a:t>
            </a:r>
            <a:r>
              <a:rPr sz="1600" spc="70" dirty="0">
                <a:latin typeface="Arial"/>
                <a:cs typeface="Arial"/>
              </a:rPr>
              <a:t>Central</a:t>
            </a:r>
            <a:r>
              <a:rPr sz="1600" spc="20" dirty="0">
                <a:latin typeface="Arial"/>
                <a:cs typeface="Arial"/>
              </a:rPr>
              <a:t> </a:t>
            </a:r>
            <a:r>
              <a:rPr sz="1600" spc="80" dirty="0">
                <a:latin typeface="Arial"/>
                <a:cs typeface="Arial"/>
              </a:rPr>
              <a:t>(preferred)</a:t>
            </a:r>
            <a:r>
              <a:rPr sz="1600" spc="15" dirty="0">
                <a:latin typeface="Arial"/>
                <a:cs typeface="Arial"/>
              </a:rPr>
              <a:t> </a:t>
            </a:r>
            <a:r>
              <a:rPr sz="1600" spc="40" dirty="0">
                <a:latin typeface="Arial"/>
                <a:cs typeface="Arial"/>
              </a:rPr>
              <a:t>Penn</a:t>
            </a:r>
            <a:r>
              <a:rPr sz="1600" spc="20" dirty="0">
                <a:latin typeface="Arial"/>
                <a:cs typeface="Arial"/>
              </a:rPr>
              <a:t> </a:t>
            </a:r>
            <a:r>
              <a:rPr sz="1600" spc="75" dirty="0">
                <a:latin typeface="Arial"/>
                <a:cs typeface="Arial"/>
              </a:rPr>
              <a:t>Station</a:t>
            </a:r>
            <a:r>
              <a:rPr sz="1600" spc="15" dirty="0">
                <a:latin typeface="Arial"/>
                <a:cs typeface="Arial"/>
              </a:rPr>
              <a:t> </a:t>
            </a:r>
            <a:r>
              <a:rPr sz="1600" spc="150" dirty="0">
                <a:latin typeface="Arial"/>
                <a:cs typeface="Arial"/>
              </a:rPr>
              <a:t>&amp;</a:t>
            </a:r>
            <a:r>
              <a:rPr sz="1600" spc="20" dirty="0">
                <a:latin typeface="Arial"/>
                <a:cs typeface="Arial"/>
              </a:rPr>
              <a:t> </a:t>
            </a:r>
            <a:r>
              <a:rPr sz="1600" spc="100" dirty="0">
                <a:latin typeface="Arial"/>
                <a:cs typeface="Arial"/>
              </a:rPr>
              <a:t>Port</a:t>
            </a:r>
            <a:r>
              <a:rPr sz="1600" spc="15" dirty="0">
                <a:latin typeface="Arial"/>
                <a:cs typeface="Arial"/>
              </a:rPr>
              <a:t> </a:t>
            </a:r>
            <a:r>
              <a:rPr sz="1600" spc="100" dirty="0">
                <a:latin typeface="Arial"/>
                <a:cs typeface="Arial"/>
              </a:rPr>
              <a:t>Authority</a:t>
            </a:r>
            <a:r>
              <a:rPr sz="1600" spc="20" dirty="0">
                <a:latin typeface="Arial"/>
                <a:cs typeface="Arial"/>
              </a:rPr>
              <a:t> </a:t>
            </a:r>
            <a:r>
              <a:rPr sz="1600" spc="40" dirty="0">
                <a:latin typeface="Arial"/>
                <a:cs typeface="Arial"/>
              </a:rPr>
              <a:t>Bus</a:t>
            </a:r>
            <a:r>
              <a:rPr sz="1600" spc="20" dirty="0">
                <a:latin typeface="Arial"/>
                <a:cs typeface="Arial"/>
              </a:rPr>
              <a:t> </a:t>
            </a:r>
            <a:r>
              <a:rPr sz="1600" spc="60" dirty="0">
                <a:latin typeface="Arial"/>
                <a:cs typeface="Arial"/>
              </a:rPr>
              <a:t>Terminal</a:t>
            </a:r>
            <a:endParaRPr sz="1600">
              <a:latin typeface="Arial"/>
              <a:cs typeface="Arial"/>
            </a:endParaRPr>
          </a:p>
          <a:p>
            <a:pPr marL="756285" indent="-287655">
              <a:lnSpc>
                <a:spcPct val="100000"/>
              </a:lnSpc>
              <a:spcBef>
                <a:spcPts val="480"/>
              </a:spcBef>
              <a:buClr>
                <a:srgbClr val="000000"/>
              </a:buClr>
              <a:buChar char="•"/>
              <a:tabLst>
                <a:tab pos="756285" algn="l"/>
                <a:tab pos="756920" algn="l"/>
              </a:tabLst>
            </a:pPr>
            <a:r>
              <a:rPr sz="1600" u="sng" spc="65" dirty="0">
                <a:solidFill>
                  <a:srgbClr val="0562C1"/>
                </a:solidFill>
                <a:uFill>
                  <a:solidFill>
                    <a:srgbClr val="0562C1"/>
                  </a:solidFill>
                </a:uFill>
                <a:latin typeface="Arial"/>
                <a:cs typeface="Arial"/>
                <a:hlinkClick r:id="rId5"/>
              </a:rPr>
              <a:t>Tickets</a:t>
            </a:r>
            <a:r>
              <a:rPr sz="1600" dirty="0">
                <a:solidFill>
                  <a:srgbClr val="0562C1"/>
                </a:solidFill>
                <a:latin typeface="Arial"/>
                <a:cs typeface="Arial"/>
                <a:hlinkClick r:id="rId5"/>
              </a:rPr>
              <a:t> </a:t>
            </a:r>
            <a:r>
              <a:rPr sz="1600" spc="85" dirty="0">
                <a:latin typeface="Arial"/>
                <a:cs typeface="Arial"/>
              </a:rPr>
              <a:t>are</a:t>
            </a:r>
            <a:r>
              <a:rPr sz="1600" spc="-15" dirty="0">
                <a:latin typeface="Arial"/>
                <a:cs typeface="Arial"/>
              </a:rPr>
              <a:t> </a:t>
            </a:r>
            <a:r>
              <a:rPr sz="1600" spc="-25" dirty="0">
                <a:latin typeface="Arial"/>
                <a:cs typeface="Arial"/>
              </a:rPr>
              <a:t>$19</a:t>
            </a:r>
            <a:endParaRPr sz="1600">
              <a:latin typeface="Arial"/>
              <a:cs typeface="Arial"/>
            </a:endParaRPr>
          </a:p>
          <a:p>
            <a:pPr marL="756285" indent="-287020">
              <a:lnSpc>
                <a:spcPct val="100000"/>
              </a:lnSpc>
              <a:spcBef>
                <a:spcPts val="480"/>
              </a:spcBef>
              <a:buChar char="•"/>
              <a:tabLst>
                <a:tab pos="756285" algn="l"/>
                <a:tab pos="756920" algn="l"/>
              </a:tabLst>
            </a:pPr>
            <a:r>
              <a:rPr sz="1600" spc="15" dirty="0">
                <a:latin typeface="Arial"/>
                <a:cs typeface="Arial"/>
              </a:rPr>
              <a:t>See</a:t>
            </a:r>
            <a:r>
              <a:rPr sz="1600" spc="10" dirty="0">
                <a:latin typeface="Arial"/>
                <a:cs typeface="Arial"/>
              </a:rPr>
              <a:t> </a:t>
            </a:r>
            <a:r>
              <a:rPr sz="1600" spc="-10" dirty="0">
                <a:latin typeface="Arial"/>
                <a:cs typeface="Arial"/>
              </a:rPr>
              <a:t>NYC</a:t>
            </a:r>
            <a:r>
              <a:rPr sz="1600" spc="30" dirty="0">
                <a:latin typeface="Arial"/>
                <a:cs typeface="Arial"/>
              </a:rPr>
              <a:t> </a:t>
            </a:r>
            <a:r>
              <a:rPr sz="1600" spc="95" dirty="0">
                <a:latin typeface="Arial"/>
                <a:cs typeface="Arial"/>
              </a:rPr>
              <a:t>Airporter</a:t>
            </a:r>
            <a:r>
              <a:rPr sz="1600" spc="30" dirty="0">
                <a:latin typeface="Arial"/>
                <a:cs typeface="Arial"/>
              </a:rPr>
              <a:t> </a:t>
            </a:r>
            <a:r>
              <a:rPr sz="1600" spc="75" dirty="0">
                <a:latin typeface="Arial"/>
                <a:cs typeface="Arial"/>
              </a:rPr>
              <a:t>info</a:t>
            </a:r>
            <a:r>
              <a:rPr sz="1600" spc="25" dirty="0">
                <a:latin typeface="Arial"/>
                <a:cs typeface="Arial"/>
              </a:rPr>
              <a:t> in</a:t>
            </a:r>
            <a:r>
              <a:rPr sz="1600" spc="15" dirty="0">
                <a:latin typeface="Arial"/>
                <a:cs typeface="Arial"/>
              </a:rPr>
              <a:t> </a:t>
            </a:r>
            <a:r>
              <a:rPr sz="1600" spc="60" dirty="0">
                <a:latin typeface="Arial"/>
                <a:cs typeface="Arial"/>
              </a:rPr>
              <a:t>‘La</a:t>
            </a:r>
            <a:r>
              <a:rPr sz="1600" spc="15" dirty="0">
                <a:latin typeface="Arial"/>
                <a:cs typeface="Arial"/>
              </a:rPr>
              <a:t> </a:t>
            </a:r>
            <a:r>
              <a:rPr sz="1600" spc="55" dirty="0">
                <a:latin typeface="Arial"/>
                <a:cs typeface="Arial"/>
              </a:rPr>
              <a:t>Guardia</a:t>
            </a:r>
            <a:r>
              <a:rPr sz="1600" spc="40" dirty="0">
                <a:latin typeface="Arial"/>
                <a:cs typeface="Arial"/>
              </a:rPr>
              <a:t> </a:t>
            </a:r>
            <a:r>
              <a:rPr sz="1600" spc="100" dirty="0">
                <a:latin typeface="Arial"/>
                <a:cs typeface="Arial"/>
              </a:rPr>
              <a:t>airport</a:t>
            </a:r>
            <a:r>
              <a:rPr sz="1600" spc="20" dirty="0">
                <a:latin typeface="Arial"/>
                <a:cs typeface="Arial"/>
              </a:rPr>
              <a:t> </a:t>
            </a:r>
            <a:r>
              <a:rPr sz="1600" spc="95" dirty="0">
                <a:latin typeface="Arial"/>
                <a:cs typeface="Arial"/>
              </a:rPr>
              <a:t>transportation’</a:t>
            </a:r>
            <a:r>
              <a:rPr sz="1600" spc="55" dirty="0">
                <a:latin typeface="Arial"/>
                <a:cs typeface="Arial"/>
              </a:rPr>
              <a:t> </a:t>
            </a:r>
            <a:r>
              <a:rPr sz="1600" spc="125" dirty="0">
                <a:latin typeface="Arial"/>
                <a:cs typeface="Arial"/>
              </a:rPr>
              <a:t>for</a:t>
            </a:r>
            <a:r>
              <a:rPr sz="1600" spc="30" dirty="0">
                <a:latin typeface="Arial"/>
                <a:cs typeface="Arial"/>
              </a:rPr>
              <a:t> </a:t>
            </a:r>
            <a:r>
              <a:rPr sz="1600" spc="65" dirty="0">
                <a:latin typeface="Arial"/>
                <a:cs typeface="Arial"/>
              </a:rPr>
              <a:t>additional</a:t>
            </a:r>
            <a:r>
              <a:rPr sz="1600" spc="45" dirty="0">
                <a:latin typeface="Arial"/>
                <a:cs typeface="Arial"/>
              </a:rPr>
              <a:t> </a:t>
            </a:r>
            <a:r>
              <a:rPr sz="1600" spc="75" dirty="0">
                <a:latin typeface="Arial"/>
                <a:cs typeface="Arial"/>
              </a:rPr>
              <a:t>info</a:t>
            </a:r>
            <a:endParaRPr sz="1600">
              <a:latin typeface="Arial"/>
              <a:cs typeface="Arial"/>
            </a:endParaRPr>
          </a:p>
        </p:txBody>
      </p:sp>
      <p:sp>
        <p:nvSpPr>
          <p:cNvPr id="3" name="object 3"/>
          <p:cNvSpPr txBox="1">
            <a:spLocks noGrp="1"/>
          </p:cNvSpPr>
          <p:nvPr>
            <p:ph type="title"/>
          </p:nvPr>
        </p:nvSpPr>
        <p:spPr>
          <a:xfrm>
            <a:off x="2307494" y="260512"/>
            <a:ext cx="7576184" cy="452120"/>
          </a:xfrm>
          <a:prstGeom prst="rect">
            <a:avLst/>
          </a:prstGeom>
        </p:spPr>
        <p:txBody>
          <a:bodyPr vert="horz" wrap="square" lIns="0" tIns="12065" rIns="0" bIns="0" rtlCol="0">
            <a:spAutoFit/>
          </a:bodyPr>
          <a:lstStyle/>
          <a:p>
            <a:pPr marL="12700">
              <a:lnSpc>
                <a:spcPct val="100000"/>
              </a:lnSpc>
              <a:spcBef>
                <a:spcPts val="95"/>
              </a:spcBef>
            </a:pPr>
            <a:r>
              <a:rPr spc="-120" dirty="0"/>
              <a:t>I’ve</a:t>
            </a:r>
            <a:r>
              <a:rPr spc="25" dirty="0"/>
              <a:t> </a:t>
            </a:r>
            <a:r>
              <a:rPr spc="-20" dirty="0"/>
              <a:t>landed</a:t>
            </a:r>
            <a:r>
              <a:rPr spc="65" dirty="0"/>
              <a:t> at</a:t>
            </a:r>
            <a:r>
              <a:rPr spc="35" dirty="0"/>
              <a:t> </a:t>
            </a:r>
            <a:r>
              <a:rPr spc="-155" dirty="0"/>
              <a:t>John</a:t>
            </a:r>
            <a:r>
              <a:rPr spc="50" dirty="0"/>
              <a:t> </a:t>
            </a:r>
            <a:r>
              <a:rPr spc="25" dirty="0"/>
              <a:t>F</a:t>
            </a:r>
            <a:r>
              <a:rPr spc="30" dirty="0"/>
              <a:t> </a:t>
            </a:r>
            <a:r>
              <a:rPr spc="-40" dirty="0"/>
              <a:t>Kennedy</a:t>
            </a:r>
            <a:r>
              <a:rPr spc="60" dirty="0"/>
              <a:t> </a:t>
            </a:r>
            <a:r>
              <a:rPr spc="-210" dirty="0"/>
              <a:t>(JFK)</a:t>
            </a:r>
            <a:r>
              <a:rPr spc="-165" dirty="0"/>
              <a:t> </a:t>
            </a:r>
            <a:r>
              <a:rPr spc="20" dirty="0"/>
              <a:t>Airport</a:t>
            </a:r>
          </a:p>
        </p:txBody>
      </p:sp>
      <p:pic>
        <p:nvPicPr>
          <p:cNvPr id="4" name="object 4"/>
          <p:cNvPicPr/>
          <p:nvPr/>
        </p:nvPicPr>
        <p:blipFill>
          <a:blip r:embed="rId6" cstate="print"/>
          <a:stretch>
            <a:fillRect/>
          </a:stretch>
        </p:blipFill>
        <p:spPr>
          <a:xfrm>
            <a:off x="9982200" y="6269735"/>
            <a:ext cx="2066543" cy="423671"/>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3897" y="1867087"/>
            <a:ext cx="8427085" cy="3304540"/>
          </a:xfrm>
          <a:prstGeom prst="rect">
            <a:avLst/>
          </a:prstGeom>
        </p:spPr>
        <p:txBody>
          <a:bodyPr vert="horz" wrap="square" lIns="0" tIns="12700" rIns="0" bIns="0" rtlCol="0">
            <a:spAutoFit/>
          </a:bodyPr>
          <a:lstStyle/>
          <a:p>
            <a:pPr marL="25400">
              <a:lnSpc>
                <a:spcPct val="100000"/>
              </a:lnSpc>
              <a:spcBef>
                <a:spcPts val="100"/>
              </a:spcBef>
            </a:pPr>
            <a:r>
              <a:rPr sz="1800" b="1" spc="-30" dirty="0">
                <a:solidFill>
                  <a:srgbClr val="CF451F"/>
                </a:solidFill>
                <a:latin typeface="Tahoma"/>
                <a:cs typeface="Tahoma"/>
              </a:rPr>
              <a:t>Public</a:t>
            </a:r>
            <a:r>
              <a:rPr sz="1800" b="1" spc="-35" dirty="0">
                <a:solidFill>
                  <a:srgbClr val="CF451F"/>
                </a:solidFill>
                <a:latin typeface="Tahoma"/>
                <a:cs typeface="Tahoma"/>
              </a:rPr>
              <a:t> </a:t>
            </a:r>
            <a:r>
              <a:rPr sz="1800" b="1" spc="10" dirty="0">
                <a:solidFill>
                  <a:srgbClr val="CF451F"/>
                </a:solidFill>
                <a:latin typeface="Tahoma"/>
                <a:cs typeface="Tahoma"/>
              </a:rPr>
              <a:t>Transportation</a:t>
            </a:r>
            <a:endParaRPr sz="1800">
              <a:latin typeface="Tahoma"/>
              <a:cs typeface="Tahoma"/>
            </a:endParaRPr>
          </a:p>
          <a:p>
            <a:pPr>
              <a:lnSpc>
                <a:spcPct val="100000"/>
              </a:lnSpc>
              <a:spcBef>
                <a:spcPts val="5"/>
              </a:spcBef>
            </a:pPr>
            <a:endParaRPr sz="2100">
              <a:latin typeface="Tahoma"/>
              <a:cs typeface="Tahoma"/>
            </a:endParaRPr>
          </a:p>
          <a:p>
            <a:pPr marL="768985" indent="-287020">
              <a:lnSpc>
                <a:spcPct val="100000"/>
              </a:lnSpc>
              <a:buChar char="•"/>
              <a:tabLst>
                <a:tab pos="768985" algn="l"/>
                <a:tab pos="769620" algn="l"/>
              </a:tabLst>
            </a:pPr>
            <a:r>
              <a:rPr sz="1600" spc="20" dirty="0">
                <a:latin typeface="Arial"/>
                <a:cs typeface="Arial"/>
              </a:rPr>
              <a:t>Use</a:t>
            </a:r>
            <a:r>
              <a:rPr sz="1600" spc="5" dirty="0">
                <a:solidFill>
                  <a:srgbClr val="0562C1"/>
                </a:solidFill>
                <a:latin typeface="Arial"/>
                <a:cs typeface="Arial"/>
              </a:rPr>
              <a:t> </a:t>
            </a:r>
            <a:r>
              <a:rPr sz="1600" u="sng" spc="60" dirty="0">
                <a:solidFill>
                  <a:srgbClr val="0562C1"/>
                </a:solidFill>
                <a:uFill>
                  <a:solidFill>
                    <a:srgbClr val="0562C1"/>
                  </a:solidFill>
                </a:uFill>
                <a:latin typeface="Arial"/>
                <a:cs typeface="Arial"/>
                <a:hlinkClick r:id="rId2"/>
              </a:rPr>
              <a:t>AirTrain</a:t>
            </a:r>
            <a:r>
              <a:rPr sz="1600" spc="15" dirty="0">
                <a:solidFill>
                  <a:srgbClr val="0562C1"/>
                </a:solidFill>
                <a:latin typeface="Arial"/>
                <a:cs typeface="Arial"/>
                <a:hlinkClick r:id="rId2"/>
              </a:rPr>
              <a:t> </a:t>
            </a:r>
            <a:r>
              <a:rPr sz="1600" spc="140" dirty="0">
                <a:latin typeface="Arial"/>
                <a:cs typeface="Arial"/>
              </a:rPr>
              <a:t>to</a:t>
            </a:r>
            <a:r>
              <a:rPr sz="1600" spc="10" dirty="0">
                <a:latin typeface="Arial"/>
                <a:cs typeface="Arial"/>
              </a:rPr>
              <a:t> </a:t>
            </a:r>
            <a:r>
              <a:rPr sz="1600" spc="90" dirty="0">
                <a:latin typeface="Arial"/>
                <a:cs typeface="Arial"/>
              </a:rPr>
              <a:t>connect</a:t>
            </a:r>
            <a:r>
              <a:rPr sz="1600" spc="5" dirty="0">
                <a:latin typeface="Arial"/>
                <a:cs typeface="Arial"/>
              </a:rPr>
              <a:t> </a:t>
            </a:r>
            <a:r>
              <a:rPr sz="1600" spc="140" dirty="0">
                <a:latin typeface="Arial"/>
                <a:cs typeface="Arial"/>
              </a:rPr>
              <a:t>to</a:t>
            </a:r>
            <a:r>
              <a:rPr sz="1600" spc="10" dirty="0">
                <a:latin typeface="Arial"/>
                <a:cs typeface="Arial"/>
              </a:rPr>
              <a:t> </a:t>
            </a:r>
            <a:r>
              <a:rPr sz="1600" spc="-10" dirty="0">
                <a:latin typeface="Arial"/>
                <a:cs typeface="Arial"/>
              </a:rPr>
              <a:t>NYC</a:t>
            </a:r>
            <a:r>
              <a:rPr sz="1600" spc="20" dirty="0">
                <a:latin typeface="Arial"/>
                <a:cs typeface="Arial"/>
              </a:rPr>
              <a:t> </a:t>
            </a:r>
            <a:r>
              <a:rPr sz="1600" spc="85" dirty="0">
                <a:latin typeface="Arial"/>
                <a:cs typeface="Arial"/>
              </a:rPr>
              <a:t>subways</a:t>
            </a:r>
            <a:r>
              <a:rPr sz="1600" spc="25" dirty="0">
                <a:latin typeface="Arial"/>
                <a:cs typeface="Arial"/>
              </a:rPr>
              <a:t> </a:t>
            </a:r>
            <a:r>
              <a:rPr sz="1600" spc="80" dirty="0">
                <a:latin typeface="Arial"/>
                <a:cs typeface="Arial"/>
              </a:rPr>
              <a:t>and</a:t>
            </a:r>
            <a:r>
              <a:rPr sz="1600" spc="15" dirty="0">
                <a:latin typeface="Arial"/>
                <a:cs typeface="Arial"/>
              </a:rPr>
              <a:t> </a:t>
            </a:r>
            <a:r>
              <a:rPr sz="1600" spc="75" dirty="0">
                <a:latin typeface="Arial"/>
                <a:cs typeface="Arial"/>
              </a:rPr>
              <a:t>bus</a:t>
            </a:r>
            <a:r>
              <a:rPr sz="1600" spc="10" dirty="0">
                <a:latin typeface="Arial"/>
                <a:cs typeface="Arial"/>
              </a:rPr>
              <a:t> </a:t>
            </a:r>
            <a:r>
              <a:rPr sz="1600" spc="25" dirty="0">
                <a:latin typeface="Arial"/>
                <a:cs typeface="Arial"/>
              </a:rPr>
              <a:t>lines</a:t>
            </a:r>
            <a:endParaRPr sz="1600">
              <a:latin typeface="Arial"/>
              <a:cs typeface="Arial"/>
            </a:endParaRPr>
          </a:p>
          <a:p>
            <a:pPr marL="768985" indent="-287020">
              <a:lnSpc>
                <a:spcPct val="100000"/>
              </a:lnSpc>
              <a:spcBef>
                <a:spcPts val="480"/>
              </a:spcBef>
              <a:buChar char="•"/>
              <a:tabLst>
                <a:tab pos="768985" algn="l"/>
                <a:tab pos="769620" algn="l"/>
              </a:tabLst>
            </a:pPr>
            <a:r>
              <a:rPr sz="1600" spc="55" dirty="0">
                <a:latin typeface="Arial"/>
                <a:cs typeface="Arial"/>
              </a:rPr>
              <a:t>Take</a:t>
            </a:r>
            <a:r>
              <a:rPr sz="1600" spc="10" dirty="0">
                <a:latin typeface="Arial"/>
                <a:cs typeface="Arial"/>
              </a:rPr>
              <a:t> </a:t>
            </a:r>
            <a:r>
              <a:rPr sz="1600" spc="80" dirty="0">
                <a:latin typeface="Arial"/>
                <a:cs typeface="Arial"/>
              </a:rPr>
              <a:t>Airtrain</a:t>
            </a:r>
            <a:r>
              <a:rPr sz="1600" spc="10" dirty="0">
                <a:latin typeface="Arial"/>
                <a:cs typeface="Arial"/>
              </a:rPr>
              <a:t> </a:t>
            </a:r>
            <a:r>
              <a:rPr sz="1600" spc="140" dirty="0">
                <a:latin typeface="Arial"/>
                <a:cs typeface="Arial"/>
              </a:rPr>
              <a:t>to</a:t>
            </a:r>
            <a:r>
              <a:rPr sz="1600" spc="10" dirty="0">
                <a:latin typeface="Arial"/>
                <a:cs typeface="Arial"/>
              </a:rPr>
              <a:t> </a:t>
            </a:r>
            <a:r>
              <a:rPr sz="1600" spc="35" dirty="0">
                <a:latin typeface="Arial"/>
                <a:cs typeface="Arial"/>
              </a:rPr>
              <a:t>Jamaica</a:t>
            </a:r>
            <a:r>
              <a:rPr sz="1600" dirty="0">
                <a:latin typeface="Arial"/>
                <a:cs typeface="Arial"/>
              </a:rPr>
              <a:t> </a:t>
            </a:r>
            <a:r>
              <a:rPr sz="1600" spc="90" dirty="0">
                <a:latin typeface="Arial"/>
                <a:cs typeface="Arial"/>
              </a:rPr>
              <a:t>subway</a:t>
            </a:r>
            <a:r>
              <a:rPr sz="1600" spc="20" dirty="0">
                <a:latin typeface="Arial"/>
                <a:cs typeface="Arial"/>
              </a:rPr>
              <a:t> </a:t>
            </a:r>
            <a:r>
              <a:rPr sz="1600" spc="90" dirty="0">
                <a:latin typeface="Arial"/>
                <a:cs typeface="Arial"/>
              </a:rPr>
              <a:t>station</a:t>
            </a:r>
            <a:endParaRPr sz="1600">
              <a:latin typeface="Arial"/>
              <a:cs typeface="Arial"/>
            </a:endParaRPr>
          </a:p>
          <a:p>
            <a:pPr marL="768985" marR="43180" indent="-287020">
              <a:lnSpc>
                <a:spcPct val="125000"/>
              </a:lnSpc>
              <a:buChar char="•"/>
              <a:tabLst>
                <a:tab pos="768985" algn="l"/>
                <a:tab pos="769620" algn="l"/>
              </a:tabLst>
            </a:pPr>
            <a:r>
              <a:rPr sz="1600" spc="55" dirty="0">
                <a:latin typeface="Arial"/>
                <a:cs typeface="Arial"/>
              </a:rPr>
              <a:t>To </a:t>
            </a:r>
            <a:r>
              <a:rPr sz="1600" spc="110" dirty="0">
                <a:latin typeface="Arial"/>
                <a:cs typeface="Arial"/>
              </a:rPr>
              <a:t>get </a:t>
            </a:r>
            <a:r>
              <a:rPr sz="1600" spc="140" dirty="0">
                <a:latin typeface="Arial"/>
                <a:cs typeface="Arial"/>
              </a:rPr>
              <a:t>to </a:t>
            </a:r>
            <a:r>
              <a:rPr sz="1600" spc="60" dirty="0">
                <a:latin typeface="Arial"/>
                <a:cs typeface="Arial"/>
              </a:rPr>
              <a:t>Roosevelt </a:t>
            </a:r>
            <a:r>
              <a:rPr sz="1600" spc="20" dirty="0">
                <a:latin typeface="Arial"/>
                <a:cs typeface="Arial"/>
              </a:rPr>
              <a:t>Island, </a:t>
            </a:r>
            <a:r>
              <a:rPr sz="1600" spc="100" dirty="0">
                <a:latin typeface="Arial"/>
                <a:cs typeface="Arial"/>
              </a:rPr>
              <a:t>board </a:t>
            </a:r>
            <a:r>
              <a:rPr sz="1600" spc="95" dirty="0">
                <a:latin typeface="Arial"/>
                <a:cs typeface="Arial"/>
              </a:rPr>
              <a:t>the </a:t>
            </a:r>
            <a:r>
              <a:rPr sz="1600" spc="-10" dirty="0">
                <a:latin typeface="Arial"/>
                <a:cs typeface="Arial"/>
              </a:rPr>
              <a:t>‘E’ </a:t>
            </a:r>
            <a:r>
              <a:rPr sz="1600" spc="90" dirty="0">
                <a:latin typeface="Arial"/>
                <a:cs typeface="Arial"/>
              </a:rPr>
              <a:t>subway </a:t>
            </a:r>
            <a:r>
              <a:rPr sz="1600" spc="85" dirty="0">
                <a:latin typeface="Arial"/>
                <a:cs typeface="Arial"/>
              </a:rPr>
              <a:t>train </a:t>
            </a:r>
            <a:r>
              <a:rPr sz="1600" spc="80" dirty="0">
                <a:latin typeface="Arial"/>
                <a:cs typeface="Arial"/>
              </a:rPr>
              <a:t>and </a:t>
            </a:r>
            <a:r>
              <a:rPr sz="1600" spc="105" dirty="0">
                <a:latin typeface="Arial"/>
                <a:cs typeface="Arial"/>
              </a:rPr>
              <a:t>transfer </a:t>
            </a:r>
            <a:r>
              <a:rPr sz="1600" spc="140" dirty="0">
                <a:latin typeface="Arial"/>
                <a:cs typeface="Arial"/>
              </a:rPr>
              <a:t>to </a:t>
            </a:r>
            <a:r>
              <a:rPr sz="1600" spc="95" dirty="0">
                <a:latin typeface="Arial"/>
                <a:cs typeface="Arial"/>
              </a:rPr>
              <a:t>the </a:t>
            </a:r>
            <a:r>
              <a:rPr sz="1600" spc="10" dirty="0">
                <a:latin typeface="Arial"/>
                <a:cs typeface="Arial"/>
              </a:rPr>
              <a:t>‘F’ </a:t>
            </a:r>
            <a:r>
              <a:rPr sz="1600" spc="-430" dirty="0">
                <a:latin typeface="Arial"/>
                <a:cs typeface="Arial"/>
              </a:rPr>
              <a:t> </a:t>
            </a:r>
            <a:r>
              <a:rPr sz="1600" spc="85" dirty="0">
                <a:latin typeface="Arial"/>
                <a:cs typeface="Arial"/>
              </a:rPr>
              <a:t>train</a:t>
            </a:r>
            <a:r>
              <a:rPr sz="1600" spc="10" dirty="0">
                <a:latin typeface="Arial"/>
                <a:cs typeface="Arial"/>
              </a:rPr>
              <a:t> </a:t>
            </a:r>
            <a:r>
              <a:rPr sz="1600" spc="90" dirty="0">
                <a:latin typeface="Arial"/>
                <a:cs typeface="Arial"/>
              </a:rPr>
              <a:t>(at</a:t>
            </a:r>
            <a:r>
              <a:rPr sz="1600" spc="10" dirty="0">
                <a:latin typeface="Arial"/>
                <a:cs typeface="Arial"/>
              </a:rPr>
              <a:t> </a:t>
            </a:r>
            <a:r>
              <a:rPr sz="1600" spc="80" dirty="0">
                <a:latin typeface="Arial"/>
                <a:cs typeface="Arial"/>
              </a:rPr>
              <a:t>Briarwood</a:t>
            </a:r>
            <a:r>
              <a:rPr sz="1600" spc="40" dirty="0">
                <a:latin typeface="Arial"/>
                <a:cs typeface="Arial"/>
              </a:rPr>
              <a:t> </a:t>
            </a:r>
            <a:r>
              <a:rPr sz="1600" spc="105" dirty="0">
                <a:latin typeface="Arial"/>
                <a:cs typeface="Arial"/>
              </a:rPr>
              <a:t>or</a:t>
            </a:r>
            <a:r>
              <a:rPr sz="1600" spc="10" dirty="0">
                <a:latin typeface="Arial"/>
                <a:cs typeface="Arial"/>
              </a:rPr>
              <a:t> </a:t>
            </a:r>
            <a:r>
              <a:rPr sz="1600" spc="25" dirty="0">
                <a:latin typeface="Arial"/>
                <a:cs typeface="Arial"/>
              </a:rPr>
              <a:t>Union </a:t>
            </a:r>
            <a:r>
              <a:rPr sz="1600" spc="60" dirty="0">
                <a:latin typeface="Arial"/>
                <a:cs typeface="Arial"/>
              </a:rPr>
              <a:t>Turnpike/Kew Gardens</a:t>
            </a:r>
            <a:r>
              <a:rPr sz="1600" spc="40" dirty="0">
                <a:latin typeface="Arial"/>
                <a:cs typeface="Arial"/>
              </a:rPr>
              <a:t> </a:t>
            </a:r>
            <a:r>
              <a:rPr sz="1600" spc="60" dirty="0">
                <a:latin typeface="Arial"/>
                <a:cs typeface="Arial"/>
              </a:rPr>
              <a:t>station).</a:t>
            </a:r>
            <a:r>
              <a:rPr sz="1600" spc="15" dirty="0">
                <a:latin typeface="Arial"/>
                <a:cs typeface="Arial"/>
              </a:rPr>
              <a:t> </a:t>
            </a:r>
            <a:r>
              <a:rPr sz="1600" spc="50" dirty="0">
                <a:latin typeface="Arial"/>
                <a:cs typeface="Arial"/>
              </a:rPr>
              <a:t>Exit</a:t>
            </a:r>
            <a:r>
              <a:rPr sz="1600" spc="10" dirty="0">
                <a:latin typeface="Arial"/>
                <a:cs typeface="Arial"/>
              </a:rPr>
              <a:t> </a:t>
            </a:r>
            <a:r>
              <a:rPr sz="1600" spc="135" dirty="0">
                <a:latin typeface="Arial"/>
                <a:cs typeface="Arial"/>
              </a:rPr>
              <a:t>at</a:t>
            </a:r>
            <a:r>
              <a:rPr sz="1600" spc="15" dirty="0">
                <a:latin typeface="Arial"/>
                <a:cs typeface="Arial"/>
              </a:rPr>
              <a:t> </a:t>
            </a:r>
            <a:r>
              <a:rPr sz="1600" spc="60" dirty="0">
                <a:latin typeface="Arial"/>
                <a:cs typeface="Arial"/>
              </a:rPr>
              <a:t>Roosevelt </a:t>
            </a:r>
            <a:r>
              <a:rPr sz="1600" spc="-430" dirty="0">
                <a:latin typeface="Arial"/>
                <a:cs typeface="Arial"/>
              </a:rPr>
              <a:t> </a:t>
            </a:r>
            <a:r>
              <a:rPr sz="1600" spc="50" dirty="0">
                <a:latin typeface="Arial"/>
                <a:cs typeface="Arial"/>
              </a:rPr>
              <a:t>Station.</a:t>
            </a:r>
            <a:endParaRPr sz="1600">
              <a:latin typeface="Arial"/>
              <a:cs typeface="Arial"/>
            </a:endParaRPr>
          </a:p>
          <a:p>
            <a:pPr marL="768985" marR="104139" indent="-287020" algn="just">
              <a:lnSpc>
                <a:spcPct val="125000"/>
              </a:lnSpc>
              <a:buChar char="•"/>
              <a:tabLst>
                <a:tab pos="769620" algn="l"/>
              </a:tabLst>
            </a:pPr>
            <a:r>
              <a:rPr sz="1600" spc="55" dirty="0">
                <a:latin typeface="Arial"/>
                <a:cs typeface="Arial"/>
              </a:rPr>
              <a:t>To</a:t>
            </a:r>
            <a:r>
              <a:rPr sz="1600" spc="10" dirty="0">
                <a:latin typeface="Arial"/>
                <a:cs typeface="Arial"/>
              </a:rPr>
              <a:t> </a:t>
            </a:r>
            <a:r>
              <a:rPr sz="1600" spc="110" dirty="0">
                <a:latin typeface="Arial"/>
                <a:cs typeface="Arial"/>
              </a:rPr>
              <a:t>get</a:t>
            </a:r>
            <a:r>
              <a:rPr sz="1600" spc="10" dirty="0">
                <a:latin typeface="Arial"/>
                <a:cs typeface="Arial"/>
              </a:rPr>
              <a:t> </a:t>
            </a:r>
            <a:r>
              <a:rPr sz="1600" spc="140" dirty="0">
                <a:latin typeface="Arial"/>
                <a:cs typeface="Arial"/>
              </a:rPr>
              <a:t>to</a:t>
            </a:r>
            <a:r>
              <a:rPr sz="1600" spc="10" dirty="0">
                <a:latin typeface="Arial"/>
                <a:cs typeface="Arial"/>
              </a:rPr>
              <a:t> </a:t>
            </a:r>
            <a:r>
              <a:rPr sz="1600" spc="20" dirty="0">
                <a:latin typeface="Arial"/>
                <a:cs typeface="Arial"/>
              </a:rPr>
              <a:t>Weill</a:t>
            </a:r>
            <a:r>
              <a:rPr sz="1600" spc="30" dirty="0">
                <a:latin typeface="Arial"/>
                <a:cs typeface="Arial"/>
              </a:rPr>
              <a:t> Cornell,</a:t>
            </a:r>
            <a:r>
              <a:rPr sz="1600" spc="10" dirty="0">
                <a:latin typeface="Arial"/>
                <a:cs typeface="Arial"/>
              </a:rPr>
              <a:t> </a:t>
            </a:r>
            <a:r>
              <a:rPr sz="1600" spc="100" dirty="0">
                <a:latin typeface="Arial"/>
                <a:cs typeface="Arial"/>
              </a:rPr>
              <a:t>board</a:t>
            </a:r>
            <a:r>
              <a:rPr sz="1600" spc="30" dirty="0">
                <a:latin typeface="Arial"/>
                <a:cs typeface="Arial"/>
              </a:rPr>
              <a:t> </a:t>
            </a:r>
            <a:r>
              <a:rPr sz="1600" spc="95" dirty="0">
                <a:latin typeface="Arial"/>
                <a:cs typeface="Arial"/>
              </a:rPr>
              <a:t>the</a:t>
            </a:r>
            <a:r>
              <a:rPr sz="1600" spc="5" dirty="0">
                <a:latin typeface="Arial"/>
                <a:cs typeface="Arial"/>
              </a:rPr>
              <a:t> </a:t>
            </a:r>
            <a:r>
              <a:rPr sz="1600" spc="-10" dirty="0">
                <a:latin typeface="Arial"/>
                <a:cs typeface="Arial"/>
              </a:rPr>
              <a:t>‘E’</a:t>
            </a:r>
            <a:r>
              <a:rPr sz="1600" spc="25" dirty="0">
                <a:latin typeface="Arial"/>
                <a:cs typeface="Arial"/>
              </a:rPr>
              <a:t> </a:t>
            </a:r>
            <a:r>
              <a:rPr sz="1600" spc="90" dirty="0">
                <a:latin typeface="Arial"/>
                <a:cs typeface="Arial"/>
              </a:rPr>
              <a:t>subway</a:t>
            </a:r>
            <a:r>
              <a:rPr sz="1600" spc="15" dirty="0">
                <a:latin typeface="Arial"/>
                <a:cs typeface="Arial"/>
              </a:rPr>
              <a:t> </a:t>
            </a:r>
            <a:r>
              <a:rPr sz="1600" spc="85" dirty="0">
                <a:latin typeface="Arial"/>
                <a:cs typeface="Arial"/>
              </a:rPr>
              <a:t>train</a:t>
            </a:r>
            <a:r>
              <a:rPr sz="1600" spc="25" dirty="0">
                <a:latin typeface="Arial"/>
                <a:cs typeface="Arial"/>
              </a:rPr>
              <a:t> </a:t>
            </a:r>
            <a:r>
              <a:rPr sz="1600" spc="140" dirty="0">
                <a:latin typeface="Arial"/>
                <a:cs typeface="Arial"/>
              </a:rPr>
              <a:t>to</a:t>
            </a:r>
            <a:r>
              <a:rPr sz="1600" spc="10" dirty="0">
                <a:latin typeface="Arial"/>
                <a:cs typeface="Arial"/>
              </a:rPr>
              <a:t> </a:t>
            </a:r>
            <a:r>
              <a:rPr sz="1600" spc="75" dirty="0">
                <a:latin typeface="Arial"/>
                <a:cs typeface="Arial"/>
              </a:rPr>
              <a:t>Lexington</a:t>
            </a:r>
            <a:r>
              <a:rPr sz="1600" spc="25" dirty="0">
                <a:latin typeface="Arial"/>
                <a:cs typeface="Arial"/>
              </a:rPr>
              <a:t> </a:t>
            </a:r>
            <a:r>
              <a:rPr sz="1600" spc="85" dirty="0">
                <a:latin typeface="Arial"/>
                <a:cs typeface="Arial"/>
              </a:rPr>
              <a:t>Ave</a:t>
            </a:r>
            <a:r>
              <a:rPr sz="1600" spc="-5" dirty="0">
                <a:latin typeface="Arial"/>
                <a:cs typeface="Arial"/>
              </a:rPr>
              <a:t> </a:t>
            </a:r>
            <a:r>
              <a:rPr sz="1600" spc="150" dirty="0">
                <a:latin typeface="Arial"/>
                <a:cs typeface="Arial"/>
              </a:rPr>
              <a:t>&amp;</a:t>
            </a:r>
            <a:r>
              <a:rPr sz="1600" spc="20" dirty="0">
                <a:latin typeface="Arial"/>
                <a:cs typeface="Arial"/>
              </a:rPr>
              <a:t> </a:t>
            </a:r>
            <a:r>
              <a:rPr sz="1600" spc="80" dirty="0">
                <a:latin typeface="Arial"/>
                <a:cs typeface="Arial"/>
              </a:rPr>
              <a:t>53</a:t>
            </a:r>
            <a:r>
              <a:rPr sz="1575" spc="120" baseline="26455" dirty="0">
                <a:latin typeface="Arial"/>
                <a:cs typeface="Arial"/>
              </a:rPr>
              <a:t>rd</a:t>
            </a:r>
            <a:r>
              <a:rPr sz="1575" spc="225" baseline="26455" dirty="0">
                <a:latin typeface="Arial"/>
                <a:cs typeface="Arial"/>
              </a:rPr>
              <a:t> </a:t>
            </a:r>
            <a:r>
              <a:rPr sz="1600" spc="10" dirty="0">
                <a:latin typeface="Arial"/>
                <a:cs typeface="Arial"/>
              </a:rPr>
              <a:t>St. </a:t>
            </a:r>
            <a:r>
              <a:rPr sz="1600" spc="-430" dirty="0">
                <a:latin typeface="Arial"/>
                <a:cs typeface="Arial"/>
              </a:rPr>
              <a:t> </a:t>
            </a:r>
            <a:r>
              <a:rPr sz="1600" spc="65" dirty="0">
                <a:latin typeface="Arial"/>
                <a:cs typeface="Arial"/>
              </a:rPr>
              <a:t>station.</a:t>
            </a:r>
            <a:r>
              <a:rPr sz="1600" spc="25" dirty="0">
                <a:latin typeface="Arial"/>
                <a:cs typeface="Arial"/>
              </a:rPr>
              <a:t> </a:t>
            </a:r>
            <a:r>
              <a:rPr sz="1600" spc="80" dirty="0">
                <a:latin typeface="Arial"/>
                <a:cs typeface="Arial"/>
              </a:rPr>
              <a:t>Transfer</a:t>
            </a:r>
            <a:r>
              <a:rPr sz="1600" spc="25" dirty="0">
                <a:latin typeface="Arial"/>
                <a:cs typeface="Arial"/>
              </a:rPr>
              <a:t> </a:t>
            </a:r>
            <a:r>
              <a:rPr sz="1600" spc="140" dirty="0">
                <a:latin typeface="Arial"/>
                <a:cs typeface="Arial"/>
              </a:rPr>
              <a:t>to</a:t>
            </a:r>
            <a:r>
              <a:rPr sz="1600" spc="20" dirty="0">
                <a:latin typeface="Arial"/>
                <a:cs typeface="Arial"/>
              </a:rPr>
              <a:t> </a:t>
            </a:r>
            <a:r>
              <a:rPr sz="1600" spc="95" dirty="0">
                <a:latin typeface="Arial"/>
                <a:cs typeface="Arial"/>
              </a:rPr>
              <a:t>the</a:t>
            </a:r>
            <a:r>
              <a:rPr sz="1600" spc="10" dirty="0">
                <a:latin typeface="Arial"/>
                <a:cs typeface="Arial"/>
              </a:rPr>
              <a:t> </a:t>
            </a:r>
            <a:r>
              <a:rPr sz="1600" spc="65" dirty="0">
                <a:latin typeface="Arial"/>
                <a:cs typeface="Arial"/>
              </a:rPr>
              <a:t>‘6’</a:t>
            </a:r>
            <a:r>
              <a:rPr sz="1600" spc="30" dirty="0">
                <a:latin typeface="Arial"/>
                <a:cs typeface="Arial"/>
              </a:rPr>
              <a:t> </a:t>
            </a:r>
            <a:r>
              <a:rPr sz="1600" spc="85" dirty="0">
                <a:latin typeface="Arial"/>
                <a:cs typeface="Arial"/>
              </a:rPr>
              <a:t>train</a:t>
            </a:r>
            <a:r>
              <a:rPr sz="1600" spc="10" dirty="0">
                <a:latin typeface="Arial"/>
                <a:cs typeface="Arial"/>
              </a:rPr>
              <a:t> </a:t>
            </a:r>
            <a:r>
              <a:rPr sz="1600" spc="140" dirty="0">
                <a:latin typeface="Arial"/>
                <a:cs typeface="Arial"/>
              </a:rPr>
              <a:t>to</a:t>
            </a:r>
            <a:r>
              <a:rPr sz="1600" spc="15" dirty="0">
                <a:latin typeface="Arial"/>
                <a:cs typeface="Arial"/>
              </a:rPr>
              <a:t> </a:t>
            </a:r>
            <a:r>
              <a:rPr sz="1600" spc="95" dirty="0">
                <a:latin typeface="Arial"/>
                <a:cs typeface="Arial"/>
              </a:rPr>
              <a:t>the</a:t>
            </a:r>
            <a:r>
              <a:rPr sz="1600" spc="15" dirty="0">
                <a:latin typeface="Arial"/>
                <a:cs typeface="Arial"/>
              </a:rPr>
              <a:t> </a:t>
            </a:r>
            <a:r>
              <a:rPr sz="1600" spc="100" dirty="0">
                <a:latin typeface="Arial"/>
                <a:cs typeface="Arial"/>
              </a:rPr>
              <a:t>68</a:t>
            </a:r>
            <a:r>
              <a:rPr sz="1575" spc="150" baseline="26455" dirty="0">
                <a:latin typeface="Arial"/>
                <a:cs typeface="Arial"/>
              </a:rPr>
              <a:t>th</a:t>
            </a:r>
            <a:r>
              <a:rPr sz="1575" spc="247" baseline="26455" dirty="0">
                <a:latin typeface="Arial"/>
                <a:cs typeface="Arial"/>
              </a:rPr>
              <a:t> </a:t>
            </a:r>
            <a:r>
              <a:rPr sz="1600" spc="10" dirty="0">
                <a:latin typeface="Arial"/>
                <a:cs typeface="Arial"/>
              </a:rPr>
              <a:t>St.</a:t>
            </a:r>
            <a:r>
              <a:rPr sz="1600" spc="20" dirty="0">
                <a:latin typeface="Arial"/>
                <a:cs typeface="Arial"/>
              </a:rPr>
              <a:t> </a:t>
            </a:r>
            <a:r>
              <a:rPr sz="1600" spc="65" dirty="0">
                <a:latin typeface="Arial"/>
                <a:cs typeface="Arial"/>
              </a:rPr>
              <a:t>station.</a:t>
            </a:r>
            <a:r>
              <a:rPr sz="1600" spc="25" dirty="0">
                <a:latin typeface="Arial"/>
                <a:cs typeface="Arial"/>
              </a:rPr>
              <a:t> </a:t>
            </a:r>
            <a:r>
              <a:rPr sz="1600" spc="55" dirty="0">
                <a:latin typeface="Arial"/>
                <a:cs typeface="Arial"/>
              </a:rPr>
              <a:t>Walk</a:t>
            </a:r>
            <a:r>
              <a:rPr sz="1600" spc="25" dirty="0">
                <a:latin typeface="Arial"/>
                <a:cs typeface="Arial"/>
              </a:rPr>
              <a:t> </a:t>
            </a:r>
            <a:r>
              <a:rPr sz="1600" spc="95" dirty="0">
                <a:latin typeface="Arial"/>
                <a:cs typeface="Arial"/>
              </a:rPr>
              <a:t>east</a:t>
            </a:r>
            <a:r>
              <a:rPr sz="1600" spc="10" dirty="0">
                <a:latin typeface="Arial"/>
                <a:cs typeface="Arial"/>
              </a:rPr>
              <a:t> </a:t>
            </a:r>
            <a:r>
              <a:rPr sz="1600" spc="140" dirty="0">
                <a:latin typeface="Arial"/>
                <a:cs typeface="Arial"/>
              </a:rPr>
              <a:t>to</a:t>
            </a:r>
            <a:r>
              <a:rPr sz="1600" spc="15" dirty="0">
                <a:latin typeface="Arial"/>
                <a:cs typeface="Arial"/>
              </a:rPr>
              <a:t> </a:t>
            </a:r>
            <a:r>
              <a:rPr sz="1600" spc="70" dirty="0">
                <a:latin typeface="Arial"/>
                <a:cs typeface="Arial"/>
              </a:rPr>
              <a:t>York</a:t>
            </a:r>
            <a:r>
              <a:rPr sz="1600" spc="25" dirty="0">
                <a:latin typeface="Arial"/>
                <a:cs typeface="Arial"/>
              </a:rPr>
              <a:t> </a:t>
            </a:r>
            <a:r>
              <a:rPr sz="1600" spc="85" dirty="0">
                <a:latin typeface="Arial"/>
                <a:cs typeface="Arial"/>
              </a:rPr>
              <a:t>Ave </a:t>
            </a:r>
            <a:r>
              <a:rPr sz="1600" spc="-434" dirty="0">
                <a:latin typeface="Arial"/>
                <a:cs typeface="Arial"/>
              </a:rPr>
              <a:t> </a:t>
            </a:r>
            <a:r>
              <a:rPr sz="1600" spc="80" dirty="0">
                <a:latin typeface="Arial"/>
                <a:cs typeface="Arial"/>
              </a:rPr>
              <a:t>and</a:t>
            </a:r>
            <a:r>
              <a:rPr sz="1600" spc="10" dirty="0">
                <a:latin typeface="Arial"/>
                <a:cs typeface="Arial"/>
              </a:rPr>
              <a:t> </a:t>
            </a:r>
            <a:r>
              <a:rPr sz="1600" spc="100" dirty="0">
                <a:latin typeface="Arial"/>
                <a:cs typeface="Arial"/>
              </a:rPr>
              <a:t>north</a:t>
            </a:r>
            <a:r>
              <a:rPr sz="1600" spc="15" dirty="0">
                <a:latin typeface="Arial"/>
                <a:cs typeface="Arial"/>
              </a:rPr>
              <a:t> </a:t>
            </a:r>
            <a:r>
              <a:rPr sz="1600" spc="140" dirty="0">
                <a:latin typeface="Arial"/>
                <a:cs typeface="Arial"/>
              </a:rPr>
              <a:t>to</a:t>
            </a:r>
            <a:r>
              <a:rPr sz="1600" spc="10" dirty="0">
                <a:latin typeface="Arial"/>
                <a:cs typeface="Arial"/>
              </a:rPr>
              <a:t> </a:t>
            </a:r>
            <a:r>
              <a:rPr sz="1600" spc="110" dirty="0">
                <a:latin typeface="Arial"/>
                <a:cs typeface="Arial"/>
              </a:rPr>
              <a:t>69</a:t>
            </a:r>
            <a:r>
              <a:rPr sz="1575" spc="165" baseline="26455" dirty="0">
                <a:latin typeface="Arial"/>
                <a:cs typeface="Arial"/>
              </a:rPr>
              <a:t>th</a:t>
            </a:r>
            <a:r>
              <a:rPr sz="1575" spc="240" baseline="26455" dirty="0">
                <a:latin typeface="Arial"/>
                <a:cs typeface="Arial"/>
              </a:rPr>
              <a:t> </a:t>
            </a:r>
            <a:r>
              <a:rPr sz="1600" spc="10" dirty="0">
                <a:latin typeface="Arial"/>
                <a:cs typeface="Arial"/>
              </a:rPr>
              <a:t>St.</a:t>
            </a:r>
            <a:endParaRPr sz="1600">
              <a:latin typeface="Arial"/>
              <a:cs typeface="Arial"/>
            </a:endParaRPr>
          </a:p>
          <a:p>
            <a:pPr marL="768985" indent="-287020" algn="just">
              <a:lnSpc>
                <a:spcPct val="100000"/>
              </a:lnSpc>
              <a:spcBef>
                <a:spcPts val="480"/>
              </a:spcBef>
              <a:buChar char="•"/>
              <a:tabLst>
                <a:tab pos="769620" algn="l"/>
              </a:tabLst>
            </a:pPr>
            <a:r>
              <a:rPr sz="1600" spc="105" dirty="0">
                <a:latin typeface="Arial"/>
                <a:cs typeface="Arial"/>
              </a:rPr>
              <a:t>$5</a:t>
            </a:r>
            <a:r>
              <a:rPr sz="1600" dirty="0">
                <a:latin typeface="Arial"/>
                <a:cs typeface="Arial"/>
              </a:rPr>
              <a:t> </a:t>
            </a:r>
            <a:r>
              <a:rPr sz="1600" spc="60" dirty="0">
                <a:latin typeface="Arial"/>
                <a:cs typeface="Arial"/>
              </a:rPr>
              <a:t>AirTrain</a:t>
            </a:r>
            <a:r>
              <a:rPr sz="1600" spc="10" dirty="0">
                <a:latin typeface="Arial"/>
                <a:cs typeface="Arial"/>
              </a:rPr>
              <a:t> </a:t>
            </a:r>
            <a:r>
              <a:rPr sz="1600" spc="105" dirty="0">
                <a:latin typeface="Arial"/>
                <a:cs typeface="Arial"/>
              </a:rPr>
              <a:t>entry/exit</a:t>
            </a:r>
            <a:r>
              <a:rPr sz="1600" spc="10" dirty="0">
                <a:latin typeface="Arial"/>
                <a:cs typeface="Arial"/>
              </a:rPr>
              <a:t> </a:t>
            </a:r>
            <a:r>
              <a:rPr sz="1600" spc="85" dirty="0">
                <a:latin typeface="Arial"/>
                <a:cs typeface="Arial"/>
              </a:rPr>
              <a:t>fee</a:t>
            </a:r>
            <a:r>
              <a:rPr sz="1600" spc="10" dirty="0">
                <a:latin typeface="Arial"/>
                <a:cs typeface="Arial"/>
              </a:rPr>
              <a:t> </a:t>
            </a:r>
            <a:r>
              <a:rPr sz="1600" spc="80" dirty="0">
                <a:latin typeface="Arial"/>
                <a:cs typeface="Arial"/>
              </a:rPr>
              <a:t>and</a:t>
            </a:r>
            <a:r>
              <a:rPr sz="1600" spc="15" dirty="0">
                <a:latin typeface="Arial"/>
                <a:cs typeface="Arial"/>
              </a:rPr>
              <a:t> </a:t>
            </a:r>
            <a:r>
              <a:rPr sz="1600" spc="25" dirty="0">
                <a:latin typeface="Arial"/>
                <a:cs typeface="Arial"/>
              </a:rPr>
              <a:t>$2.75</a:t>
            </a:r>
            <a:r>
              <a:rPr sz="1600" spc="10" dirty="0">
                <a:latin typeface="Arial"/>
                <a:cs typeface="Arial"/>
              </a:rPr>
              <a:t> </a:t>
            </a:r>
            <a:r>
              <a:rPr sz="1600" spc="30" dirty="0">
                <a:latin typeface="Arial"/>
                <a:cs typeface="Arial"/>
              </a:rPr>
              <a:t>MTA</a:t>
            </a:r>
            <a:r>
              <a:rPr sz="1600" spc="20" dirty="0">
                <a:latin typeface="Arial"/>
                <a:cs typeface="Arial"/>
              </a:rPr>
              <a:t> </a:t>
            </a:r>
            <a:r>
              <a:rPr sz="1600" spc="90" dirty="0">
                <a:latin typeface="Arial"/>
                <a:cs typeface="Arial"/>
              </a:rPr>
              <a:t>subway</a:t>
            </a:r>
            <a:r>
              <a:rPr sz="1600" spc="5" dirty="0">
                <a:latin typeface="Arial"/>
                <a:cs typeface="Arial"/>
              </a:rPr>
              <a:t> </a:t>
            </a:r>
            <a:r>
              <a:rPr sz="1600" spc="60" dirty="0">
                <a:latin typeface="Arial"/>
                <a:cs typeface="Arial"/>
              </a:rPr>
              <a:t>fare.</a:t>
            </a:r>
            <a:endParaRPr sz="1600">
              <a:latin typeface="Arial"/>
              <a:cs typeface="Arial"/>
            </a:endParaRPr>
          </a:p>
        </p:txBody>
      </p:sp>
      <p:sp>
        <p:nvSpPr>
          <p:cNvPr id="3" name="object 3"/>
          <p:cNvSpPr txBox="1">
            <a:spLocks noGrp="1"/>
          </p:cNvSpPr>
          <p:nvPr>
            <p:ph type="title"/>
          </p:nvPr>
        </p:nvSpPr>
        <p:spPr>
          <a:xfrm>
            <a:off x="2307494" y="260512"/>
            <a:ext cx="7576184" cy="452120"/>
          </a:xfrm>
          <a:prstGeom prst="rect">
            <a:avLst/>
          </a:prstGeom>
        </p:spPr>
        <p:txBody>
          <a:bodyPr vert="horz" wrap="square" lIns="0" tIns="12065" rIns="0" bIns="0" rtlCol="0">
            <a:spAutoFit/>
          </a:bodyPr>
          <a:lstStyle/>
          <a:p>
            <a:pPr marL="12700">
              <a:lnSpc>
                <a:spcPct val="100000"/>
              </a:lnSpc>
              <a:spcBef>
                <a:spcPts val="95"/>
              </a:spcBef>
            </a:pPr>
            <a:r>
              <a:rPr spc="-120" dirty="0"/>
              <a:t>I’ve</a:t>
            </a:r>
            <a:r>
              <a:rPr spc="25" dirty="0"/>
              <a:t> </a:t>
            </a:r>
            <a:r>
              <a:rPr spc="-20" dirty="0"/>
              <a:t>landed</a:t>
            </a:r>
            <a:r>
              <a:rPr spc="65" dirty="0"/>
              <a:t> at</a:t>
            </a:r>
            <a:r>
              <a:rPr spc="35" dirty="0"/>
              <a:t> </a:t>
            </a:r>
            <a:r>
              <a:rPr spc="-155" dirty="0"/>
              <a:t>John</a:t>
            </a:r>
            <a:r>
              <a:rPr spc="50" dirty="0"/>
              <a:t> </a:t>
            </a:r>
            <a:r>
              <a:rPr spc="25" dirty="0"/>
              <a:t>F</a:t>
            </a:r>
            <a:r>
              <a:rPr spc="30" dirty="0"/>
              <a:t> </a:t>
            </a:r>
            <a:r>
              <a:rPr spc="-40" dirty="0"/>
              <a:t>Kennedy</a:t>
            </a:r>
            <a:r>
              <a:rPr spc="60" dirty="0"/>
              <a:t> </a:t>
            </a:r>
            <a:r>
              <a:rPr spc="-210" dirty="0"/>
              <a:t>(JFK)</a:t>
            </a:r>
            <a:r>
              <a:rPr spc="-165" dirty="0"/>
              <a:t> </a:t>
            </a:r>
            <a:r>
              <a:rPr spc="20" dirty="0"/>
              <a:t>Airport</a:t>
            </a:r>
          </a:p>
        </p:txBody>
      </p:sp>
      <p:pic>
        <p:nvPicPr>
          <p:cNvPr id="4" name="object 4"/>
          <p:cNvPicPr/>
          <p:nvPr/>
        </p:nvPicPr>
        <p:blipFill>
          <a:blip r:embed="rId3" cstate="print"/>
          <a:stretch>
            <a:fillRect/>
          </a:stretch>
        </p:blipFill>
        <p:spPr>
          <a:xfrm>
            <a:off x="9982200" y="6269735"/>
            <a:ext cx="2066543" cy="423671"/>
          </a:xfrm>
          <a:prstGeom prst="rect">
            <a:avLst/>
          </a:prstGeom>
        </p:spPr>
      </p:pic>
      <p:pic>
        <p:nvPicPr>
          <p:cNvPr id="5" name="object 5"/>
          <p:cNvPicPr/>
          <p:nvPr/>
        </p:nvPicPr>
        <p:blipFill>
          <a:blip r:embed="rId4" cstate="print"/>
          <a:stretch>
            <a:fillRect/>
          </a:stretch>
        </p:blipFill>
        <p:spPr>
          <a:xfrm>
            <a:off x="8740140" y="1231391"/>
            <a:ext cx="3308603" cy="241096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674352" y="6140196"/>
            <a:ext cx="2505455" cy="515111"/>
          </a:xfrm>
          <a:prstGeom prst="rect">
            <a:avLst/>
          </a:prstGeom>
        </p:spPr>
      </p:pic>
      <p:sp>
        <p:nvSpPr>
          <p:cNvPr id="3" name="object 3"/>
          <p:cNvSpPr txBox="1">
            <a:spLocks noGrp="1"/>
          </p:cNvSpPr>
          <p:nvPr>
            <p:ph type="title"/>
          </p:nvPr>
        </p:nvSpPr>
        <p:spPr>
          <a:xfrm>
            <a:off x="2843910" y="257472"/>
            <a:ext cx="6504940" cy="452120"/>
          </a:xfrm>
          <a:prstGeom prst="rect">
            <a:avLst/>
          </a:prstGeom>
        </p:spPr>
        <p:txBody>
          <a:bodyPr vert="horz" wrap="square" lIns="0" tIns="12065" rIns="0" bIns="0" rtlCol="0">
            <a:spAutoFit/>
          </a:bodyPr>
          <a:lstStyle/>
          <a:p>
            <a:pPr marL="12700">
              <a:lnSpc>
                <a:spcPct val="100000"/>
              </a:lnSpc>
              <a:spcBef>
                <a:spcPts val="95"/>
              </a:spcBef>
            </a:pPr>
            <a:r>
              <a:rPr spc="35" dirty="0"/>
              <a:t>Office</a:t>
            </a:r>
            <a:r>
              <a:rPr spc="45" dirty="0"/>
              <a:t> </a:t>
            </a:r>
            <a:r>
              <a:rPr spc="65" dirty="0"/>
              <a:t>of</a:t>
            </a:r>
            <a:r>
              <a:rPr spc="40" dirty="0"/>
              <a:t> </a:t>
            </a:r>
            <a:r>
              <a:rPr spc="30" dirty="0"/>
              <a:t>Postdoctoral</a:t>
            </a:r>
            <a:r>
              <a:rPr spc="25" dirty="0"/>
              <a:t> </a:t>
            </a:r>
            <a:r>
              <a:rPr spc="65" dirty="0"/>
              <a:t>Affairs</a:t>
            </a:r>
            <a:r>
              <a:rPr spc="85" dirty="0"/>
              <a:t> </a:t>
            </a:r>
            <a:r>
              <a:rPr spc="-65" dirty="0"/>
              <a:t>(OPA)</a:t>
            </a:r>
          </a:p>
        </p:txBody>
      </p:sp>
      <p:sp>
        <p:nvSpPr>
          <p:cNvPr id="4" name="object 4"/>
          <p:cNvSpPr txBox="1"/>
          <p:nvPr/>
        </p:nvSpPr>
        <p:spPr>
          <a:xfrm>
            <a:off x="1112088" y="1115484"/>
            <a:ext cx="10177145" cy="3895090"/>
          </a:xfrm>
          <a:prstGeom prst="rect">
            <a:avLst/>
          </a:prstGeom>
        </p:spPr>
        <p:txBody>
          <a:bodyPr vert="horz" wrap="square" lIns="0" tIns="12700" rIns="0" bIns="0" rtlCol="0">
            <a:spAutoFit/>
          </a:bodyPr>
          <a:lstStyle/>
          <a:p>
            <a:pPr marR="201295" algn="ctr">
              <a:lnSpc>
                <a:spcPct val="100000"/>
              </a:lnSpc>
              <a:spcBef>
                <a:spcPts val="100"/>
              </a:spcBef>
            </a:pPr>
            <a:r>
              <a:rPr sz="2400" b="1" spc="-20" dirty="0">
                <a:solidFill>
                  <a:srgbClr val="CF451F"/>
                </a:solidFill>
                <a:latin typeface="Tahoma"/>
                <a:cs typeface="Tahoma"/>
              </a:rPr>
              <a:t>Welcome!</a:t>
            </a:r>
            <a:endParaRPr sz="2400">
              <a:latin typeface="Tahoma"/>
              <a:cs typeface="Tahoma"/>
            </a:endParaRPr>
          </a:p>
          <a:p>
            <a:pPr>
              <a:lnSpc>
                <a:spcPct val="100000"/>
              </a:lnSpc>
              <a:spcBef>
                <a:spcPts val="20"/>
              </a:spcBef>
            </a:pPr>
            <a:endParaRPr sz="2950">
              <a:latin typeface="Tahoma"/>
              <a:cs typeface="Tahoma"/>
            </a:endParaRPr>
          </a:p>
          <a:p>
            <a:pPr marL="12700" marR="5080">
              <a:lnSpc>
                <a:spcPct val="100000"/>
              </a:lnSpc>
            </a:pPr>
            <a:r>
              <a:rPr sz="2000" spc="55" dirty="0">
                <a:latin typeface="Arial"/>
                <a:cs typeface="Arial"/>
              </a:rPr>
              <a:t>The</a:t>
            </a:r>
            <a:r>
              <a:rPr sz="2000" spc="5" dirty="0">
                <a:latin typeface="Arial"/>
                <a:cs typeface="Arial"/>
              </a:rPr>
              <a:t> </a:t>
            </a:r>
            <a:r>
              <a:rPr sz="2000" spc="100" dirty="0">
                <a:latin typeface="Arial"/>
                <a:cs typeface="Arial"/>
              </a:rPr>
              <a:t>Office</a:t>
            </a:r>
            <a:r>
              <a:rPr sz="2000" dirty="0">
                <a:latin typeface="Arial"/>
                <a:cs typeface="Arial"/>
              </a:rPr>
              <a:t> </a:t>
            </a:r>
            <a:r>
              <a:rPr sz="2000" spc="165" dirty="0">
                <a:latin typeface="Arial"/>
                <a:cs typeface="Arial"/>
              </a:rPr>
              <a:t>of</a:t>
            </a:r>
            <a:r>
              <a:rPr sz="2000" spc="20" dirty="0">
                <a:latin typeface="Arial"/>
                <a:cs typeface="Arial"/>
              </a:rPr>
              <a:t> </a:t>
            </a:r>
            <a:r>
              <a:rPr sz="2000" spc="120" dirty="0">
                <a:latin typeface="Arial"/>
                <a:cs typeface="Arial"/>
              </a:rPr>
              <a:t>Postdoctoral</a:t>
            </a:r>
            <a:r>
              <a:rPr sz="2000" spc="-5" dirty="0">
                <a:latin typeface="Arial"/>
                <a:cs typeface="Arial"/>
              </a:rPr>
              <a:t> </a:t>
            </a:r>
            <a:r>
              <a:rPr sz="2000" spc="125" dirty="0">
                <a:latin typeface="Arial"/>
                <a:cs typeface="Arial"/>
              </a:rPr>
              <a:t>Affairs</a:t>
            </a:r>
            <a:r>
              <a:rPr sz="2000" dirty="0">
                <a:latin typeface="Arial"/>
                <a:cs typeface="Arial"/>
              </a:rPr>
              <a:t> </a:t>
            </a:r>
            <a:r>
              <a:rPr sz="2000" spc="25" dirty="0">
                <a:latin typeface="Arial"/>
                <a:cs typeface="Arial"/>
              </a:rPr>
              <a:t>(OPA)</a:t>
            </a:r>
            <a:r>
              <a:rPr sz="2000" spc="5" dirty="0">
                <a:latin typeface="Arial"/>
                <a:cs typeface="Arial"/>
              </a:rPr>
              <a:t> </a:t>
            </a:r>
            <a:r>
              <a:rPr sz="2000" spc="110" dirty="0">
                <a:latin typeface="Arial"/>
                <a:cs typeface="Arial"/>
              </a:rPr>
              <a:t>was</a:t>
            </a:r>
            <a:r>
              <a:rPr sz="2000" spc="-10" dirty="0">
                <a:latin typeface="Arial"/>
                <a:cs typeface="Arial"/>
              </a:rPr>
              <a:t> </a:t>
            </a:r>
            <a:r>
              <a:rPr sz="2000" spc="85" dirty="0">
                <a:latin typeface="Arial"/>
                <a:cs typeface="Arial"/>
              </a:rPr>
              <a:t>established</a:t>
            </a:r>
            <a:r>
              <a:rPr sz="2000" spc="15" dirty="0">
                <a:latin typeface="Arial"/>
                <a:cs typeface="Arial"/>
              </a:rPr>
              <a:t> </a:t>
            </a:r>
            <a:r>
              <a:rPr sz="2000" spc="30" dirty="0">
                <a:latin typeface="Arial"/>
                <a:cs typeface="Arial"/>
              </a:rPr>
              <a:t>in</a:t>
            </a:r>
            <a:r>
              <a:rPr sz="2000" spc="15" dirty="0">
                <a:latin typeface="Arial"/>
                <a:cs typeface="Arial"/>
              </a:rPr>
              <a:t> </a:t>
            </a:r>
            <a:r>
              <a:rPr sz="2000" spc="120" dirty="0">
                <a:latin typeface="Arial"/>
                <a:cs typeface="Arial"/>
              </a:rPr>
              <a:t>2003</a:t>
            </a:r>
            <a:r>
              <a:rPr sz="2000" spc="5" dirty="0">
                <a:latin typeface="Arial"/>
                <a:cs typeface="Arial"/>
              </a:rPr>
              <a:t> </a:t>
            </a:r>
            <a:r>
              <a:rPr sz="2000" spc="114" dirty="0">
                <a:latin typeface="Arial"/>
                <a:cs typeface="Arial"/>
              </a:rPr>
              <a:t>with</a:t>
            </a:r>
            <a:r>
              <a:rPr sz="2000" spc="10" dirty="0">
                <a:latin typeface="Arial"/>
                <a:cs typeface="Arial"/>
              </a:rPr>
              <a:t> </a:t>
            </a:r>
            <a:r>
              <a:rPr sz="2000" spc="110" dirty="0">
                <a:latin typeface="Arial"/>
                <a:cs typeface="Arial"/>
              </a:rPr>
              <a:t>a</a:t>
            </a:r>
            <a:r>
              <a:rPr sz="2000" spc="10" dirty="0">
                <a:latin typeface="Arial"/>
                <a:cs typeface="Arial"/>
              </a:rPr>
              <a:t> </a:t>
            </a:r>
            <a:r>
              <a:rPr sz="2000" spc="80" dirty="0">
                <a:latin typeface="Arial"/>
                <a:cs typeface="Arial"/>
              </a:rPr>
              <a:t>mission</a:t>
            </a:r>
            <a:r>
              <a:rPr sz="2000" spc="20" dirty="0">
                <a:latin typeface="Arial"/>
                <a:cs typeface="Arial"/>
              </a:rPr>
              <a:t> </a:t>
            </a:r>
            <a:r>
              <a:rPr sz="2000" spc="180" dirty="0">
                <a:latin typeface="Arial"/>
                <a:cs typeface="Arial"/>
              </a:rPr>
              <a:t>to </a:t>
            </a:r>
            <a:r>
              <a:rPr sz="2000" spc="-540" dirty="0">
                <a:latin typeface="Arial"/>
                <a:cs typeface="Arial"/>
              </a:rPr>
              <a:t> </a:t>
            </a:r>
            <a:r>
              <a:rPr sz="2000" spc="140" dirty="0">
                <a:latin typeface="Arial"/>
                <a:cs typeface="Arial"/>
              </a:rPr>
              <a:t>support </a:t>
            </a:r>
            <a:r>
              <a:rPr sz="2000" spc="110" dirty="0">
                <a:latin typeface="Arial"/>
                <a:cs typeface="Arial"/>
              </a:rPr>
              <a:t>and </a:t>
            </a:r>
            <a:r>
              <a:rPr sz="2000" spc="95" dirty="0">
                <a:latin typeface="Arial"/>
                <a:cs typeface="Arial"/>
              </a:rPr>
              <a:t>assist </a:t>
            </a:r>
            <a:r>
              <a:rPr sz="2000" spc="25" dirty="0">
                <a:latin typeface="Arial"/>
                <a:cs typeface="Arial"/>
              </a:rPr>
              <a:t>Weill </a:t>
            </a:r>
            <a:r>
              <a:rPr sz="2000" spc="60" dirty="0">
                <a:latin typeface="Arial"/>
                <a:cs typeface="Arial"/>
              </a:rPr>
              <a:t>Cornell </a:t>
            </a:r>
            <a:r>
              <a:rPr sz="2000" spc="55" dirty="0">
                <a:latin typeface="Arial"/>
                <a:cs typeface="Arial"/>
              </a:rPr>
              <a:t>Medicine </a:t>
            </a:r>
            <a:r>
              <a:rPr sz="2000" spc="130" dirty="0">
                <a:latin typeface="Arial"/>
                <a:cs typeface="Arial"/>
              </a:rPr>
              <a:t>postdoctoral </a:t>
            </a:r>
            <a:r>
              <a:rPr sz="2000" spc="90" dirty="0">
                <a:latin typeface="Arial"/>
                <a:cs typeface="Arial"/>
              </a:rPr>
              <a:t>scholars </a:t>
            </a:r>
            <a:r>
              <a:rPr sz="2000" spc="30" dirty="0">
                <a:latin typeface="Arial"/>
                <a:cs typeface="Arial"/>
              </a:rPr>
              <a:t>in </a:t>
            </a:r>
            <a:r>
              <a:rPr sz="2000" spc="105" dirty="0">
                <a:latin typeface="Arial"/>
                <a:cs typeface="Arial"/>
              </a:rPr>
              <a:t>their </a:t>
            </a:r>
            <a:r>
              <a:rPr sz="2000" spc="110" dirty="0">
                <a:latin typeface="Arial"/>
                <a:cs typeface="Arial"/>
              </a:rPr>
              <a:t> </a:t>
            </a:r>
            <a:r>
              <a:rPr sz="2000" spc="95" dirty="0">
                <a:latin typeface="Arial"/>
                <a:cs typeface="Arial"/>
              </a:rPr>
              <a:t>professional</a:t>
            </a:r>
            <a:r>
              <a:rPr sz="2000" spc="-15" dirty="0">
                <a:latin typeface="Arial"/>
                <a:cs typeface="Arial"/>
              </a:rPr>
              <a:t> </a:t>
            </a:r>
            <a:r>
              <a:rPr sz="2000" spc="95" dirty="0">
                <a:latin typeface="Arial"/>
                <a:cs typeface="Arial"/>
              </a:rPr>
              <a:t>training</a:t>
            </a:r>
            <a:r>
              <a:rPr sz="2000" spc="-15" dirty="0">
                <a:latin typeface="Arial"/>
                <a:cs typeface="Arial"/>
              </a:rPr>
              <a:t> </a:t>
            </a:r>
            <a:r>
              <a:rPr sz="2000" spc="110" dirty="0">
                <a:latin typeface="Arial"/>
                <a:cs typeface="Arial"/>
              </a:rPr>
              <a:t>and</a:t>
            </a:r>
            <a:r>
              <a:rPr sz="2000" spc="-10" dirty="0">
                <a:latin typeface="Arial"/>
                <a:cs typeface="Arial"/>
              </a:rPr>
              <a:t> </a:t>
            </a:r>
            <a:r>
              <a:rPr sz="2000" spc="95" dirty="0">
                <a:latin typeface="Arial"/>
                <a:cs typeface="Arial"/>
              </a:rPr>
              <a:t>development.</a:t>
            </a:r>
            <a:endParaRPr sz="2000">
              <a:latin typeface="Arial"/>
              <a:cs typeface="Arial"/>
            </a:endParaRPr>
          </a:p>
          <a:p>
            <a:pPr marL="469900" marR="74295" indent="-457200">
              <a:lnSpc>
                <a:spcPct val="100000"/>
              </a:lnSpc>
              <a:spcBef>
                <a:spcPts val="2400"/>
              </a:spcBef>
              <a:buChar char="•"/>
              <a:tabLst>
                <a:tab pos="469265" algn="l"/>
                <a:tab pos="469900" algn="l"/>
              </a:tabLst>
            </a:pPr>
            <a:r>
              <a:rPr sz="2000" spc="80" dirty="0">
                <a:latin typeface="Arial"/>
                <a:cs typeface="Arial"/>
              </a:rPr>
              <a:t>Our </a:t>
            </a:r>
            <a:r>
              <a:rPr sz="2000" spc="125" dirty="0">
                <a:latin typeface="Arial"/>
                <a:cs typeface="Arial"/>
              </a:rPr>
              <a:t>office </a:t>
            </a:r>
            <a:r>
              <a:rPr sz="2000" spc="30" dirty="0">
                <a:latin typeface="Arial"/>
                <a:cs typeface="Arial"/>
              </a:rPr>
              <a:t>is </a:t>
            </a:r>
            <a:r>
              <a:rPr sz="2000" spc="114" dirty="0">
                <a:latin typeface="Arial"/>
                <a:cs typeface="Arial"/>
              </a:rPr>
              <a:t>dedicated </a:t>
            </a:r>
            <a:r>
              <a:rPr sz="2000" spc="180" dirty="0">
                <a:latin typeface="Arial"/>
                <a:cs typeface="Arial"/>
              </a:rPr>
              <a:t>to </a:t>
            </a:r>
            <a:r>
              <a:rPr sz="2000" spc="80" dirty="0">
                <a:latin typeface="Arial"/>
                <a:cs typeface="Arial"/>
              </a:rPr>
              <a:t>enhancing </a:t>
            </a:r>
            <a:r>
              <a:rPr sz="2000" spc="130" dirty="0">
                <a:latin typeface="Arial"/>
                <a:cs typeface="Arial"/>
              </a:rPr>
              <a:t>the </a:t>
            </a:r>
            <a:r>
              <a:rPr sz="2000" spc="100" dirty="0">
                <a:latin typeface="Arial"/>
                <a:cs typeface="Arial"/>
              </a:rPr>
              <a:t>quality </a:t>
            </a:r>
            <a:r>
              <a:rPr sz="2000" spc="165" dirty="0">
                <a:latin typeface="Arial"/>
                <a:cs typeface="Arial"/>
              </a:rPr>
              <a:t>of </a:t>
            </a:r>
            <a:r>
              <a:rPr sz="2000" spc="60" dirty="0">
                <a:latin typeface="Arial"/>
                <a:cs typeface="Arial"/>
              </a:rPr>
              <a:t>life </a:t>
            </a:r>
            <a:r>
              <a:rPr sz="2000" spc="165" dirty="0">
                <a:latin typeface="Arial"/>
                <a:cs typeface="Arial"/>
              </a:rPr>
              <a:t>for </a:t>
            </a:r>
            <a:r>
              <a:rPr sz="2000" spc="130" dirty="0">
                <a:latin typeface="Arial"/>
                <a:cs typeface="Arial"/>
              </a:rPr>
              <a:t>the postdoctoral </a:t>
            </a:r>
            <a:r>
              <a:rPr sz="2000" spc="135" dirty="0">
                <a:latin typeface="Arial"/>
                <a:cs typeface="Arial"/>
              </a:rPr>
              <a:t> </a:t>
            </a:r>
            <a:r>
              <a:rPr sz="2000" spc="90" dirty="0">
                <a:latin typeface="Arial"/>
                <a:cs typeface="Arial"/>
              </a:rPr>
              <a:t>scholars</a:t>
            </a:r>
            <a:r>
              <a:rPr sz="2000" spc="-5" dirty="0">
                <a:latin typeface="Arial"/>
                <a:cs typeface="Arial"/>
              </a:rPr>
              <a:t> </a:t>
            </a:r>
            <a:r>
              <a:rPr sz="2000" spc="175" dirty="0">
                <a:latin typeface="Arial"/>
                <a:cs typeface="Arial"/>
              </a:rPr>
              <a:t>at</a:t>
            </a:r>
            <a:r>
              <a:rPr sz="2000" spc="10" dirty="0">
                <a:latin typeface="Arial"/>
                <a:cs typeface="Arial"/>
              </a:rPr>
              <a:t> </a:t>
            </a:r>
            <a:r>
              <a:rPr sz="2000" spc="25" dirty="0">
                <a:latin typeface="Arial"/>
                <a:cs typeface="Arial"/>
              </a:rPr>
              <a:t>Weill</a:t>
            </a:r>
            <a:r>
              <a:rPr sz="2000" spc="20" dirty="0">
                <a:latin typeface="Arial"/>
                <a:cs typeface="Arial"/>
              </a:rPr>
              <a:t> </a:t>
            </a:r>
            <a:r>
              <a:rPr sz="2000" spc="60" dirty="0">
                <a:latin typeface="Arial"/>
                <a:cs typeface="Arial"/>
              </a:rPr>
              <a:t>Cornell</a:t>
            </a:r>
            <a:r>
              <a:rPr sz="2000" spc="-5" dirty="0">
                <a:latin typeface="Arial"/>
                <a:cs typeface="Arial"/>
              </a:rPr>
              <a:t> </a:t>
            </a:r>
            <a:r>
              <a:rPr sz="2000" spc="55" dirty="0">
                <a:latin typeface="Arial"/>
                <a:cs typeface="Arial"/>
              </a:rPr>
              <a:t>Medicine</a:t>
            </a:r>
            <a:r>
              <a:rPr sz="2000" spc="-5" dirty="0">
                <a:latin typeface="Arial"/>
                <a:cs typeface="Arial"/>
              </a:rPr>
              <a:t> </a:t>
            </a:r>
            <a:r>
              <a:rPr sz="2000" spc="110" dirty="0">
                <a:latin typeface="Arial"/>
                <a:cs typeface="Arial"/>
              </a:rPr>
              <a:t>and</a:t>
            </a:r>
            <a:r>
              <a:rPr sz="2000" dirty="0">
                <a:latin typeface="Arial"/>
                <a:cs typeface="Arial"/>
              </a:rPr>
              <a:t> </a:t>
            </a:r>
            <a:r>
              <a:rPr sz="2000" spc="120" dirty="0">
                <a:latin typeface="Arial"/>
                <a:cs typeface="Arial"/>
              </a:rPr>
              <a:t>advocating</a:t>
            </a:r>
            <a:r>
              <a:rPr sz="2000" spc="10" dirty="0">
                <a:latin typeface="Arial"/>
                <a:cs typeface="Arial"/>
              </a:rPr>
              <a:t> </a:t>
            </a:r>
            <a:r>
              <a:rPr sz="2000" spc="100" dirty="0">
                <a:latin typeface="Arial"/>
                <a:cs typeface="Arial"/>
              </a:rPr>
              <a:t>on</a:t>
            </a:r>
            <a:r>
              <a:rPr sz="2000" spc="5" dirty="0">
                <a:latin typeface="Arial"/>
                <a:cs typeface="Arial"/>
              </a:rPr>
              <a:t> </a:t>
            </a:r>
            <a:r>
              <a:rPr sz="2000" spc="105" dirty="0">
                <a:latin typeface="Arial"/>
                <a:cs typeface="Arial"/>
              </a:rPr>
              <a:t>their</a:t>
            </a:r>
            <a:r>
              <a:rPr sz="2000" dirty="0">
                <a:latin typeface="Arial"/>
                <a:cs typeface="Arial"/>
              </a:rPr>
              <a:t> </a:t>
            </a:r>
            <a:r>
              <a:rPr sz="2000" spc="100" dirty="0">
                <a:latin typeface="Arial"/>
                <a:cs typeface="Arial"/>
              </a:rPr>
              <a:t>behalf</a:t>
            </a:r>
            <a:r>
              <a:rPr sz="2000" spc="15" dirty="0">
                <a:latin typeface="Arial"/>
                <a:cs typeface="Arial"/>
              </a:rPr>
              <a:t> </a:t>
            </a:r>
            <a:r>
              <a:rPr sz="2000" spc="180" dirty="0">
                <a:latin typeface="Arial"/>
                <a:cs typeface="Arial"/>
              </a:rPr>
              <a:t>to</a:t>
            </a:r>
            <a:r>
              <a:rPr sz="2000" spc="10" dirty="0">
                <a:latin typeface="Arial"/>
                <a:cs typeface="Arial"/>
              </a:rPr>
              <a:t> </a:t>
            </a:r>
            <a:r>
              <a:rPr sz="2000" spc="80" dirty="0">
                <a:latin typeface="Arial"/>
                <a:cs typeface="Arial"/>
              </a:rPr>
              <a:t>leadership </a:t>
            </a:r>
            <a:r>
              <a:rPr sz="2000" spc="-540" dirty="0">
                <a:latin typeface="Arial"/>
                <a:cs typeface="Arial"/>
              </a:rPr>
              <a:t> </a:t>
            </a:r>
            <a:r>
              <a:rPr sz="2000" spc="110" dirty="0">
                <a:latin typeface="Arial"/>
                <a:cs typeface="Arial"/>
              </a:rPr>
              <a:t>and</a:t>
            </a:r>
            <a:r>
              <a:rPr sz="2000" spc="-15" dirty="0">
                <a:latin typeface="Arial"/>
                <a:cs typeface="Arial"/>
              </a:rPr>
              <a:t> </a:t>
            </a:r>
            <a:r>
              <a:rPr sz="2000" spc="65" dirty="0">
                <a:latin typeface="Arial"/>
                <a:cs typeface="Arial"/>
              </a:rPr>
              <a:t>college</a:t>
            </a:r>
            <a:r>
              <a:rPr sz="2000" spc="15" dirty="0">
                <a:latin typeface="Arial"/>
                <a:cs typeface="Arial"/>
              </a:rPr>
              <a:t> </a:t>
            </a:r>
            <a:r>
              <a:rPr sz="2000" spc="95" dirty="0">
                <a:latin typeface="Arial"/>
                <a:cs typeface="Arial"/>
              </a:rPr>
              <a:t>administration.</a:t>
            </a:r>
            <a:endParaRPr sz="2000">
              <a:latin typeface="Arial"/>
              <a:cs typeface="Arial"/>
            </a:endParaRPr>
          </a:p>
          <a:p>
            <a:pPr marL="469900" marR="689610" indent="-457200">
              <a:lnSpc>
                <a:spcPct val="100000"/>
              </a:lnSpc>
              <a:spcBef>
                <a:spcPts val="2400"/>
              </a:spcBef>
              <a:buChar char="•"/>
              <a:tabLst>
                <a:tab pos="469265" algn="l"/>
                <a:tab pos="469900" algn="l"/>
              </a:tabLst>
            </a:pPr>
            <a:r>
              <a:rPr sz="2000" spc="55" dirty="0">
                <a:latin typeface="Arial"/>
                <a:cs typeface="Arial"/>
              </a:rPr>
              <a:t>The</a:t>
            </a:r>
            <a:r>
              <a:rPr sz="2000" spc="5" dirty="0">
                <a:latin typeface="Arial"/>
                <a:cs typeface="Arial"/>
              </a:rPr>
              <a:t> </a:t>
            </a:r>
            <a:r>
              <a:rPr sz="2000" spc="80" dirty="0">
                <a:latin typeface="Arial"/>
                <a:cs typeface="Arial"/>
              </a:rPr>
              <a:t>goal</a:t>
            </a:r>
            <a:r>
              <a:rPr sz="2000" spc="20" dirty="0">
                <a:latin typeface="Arial"/>
                <a:cs typeface="Arial"/>
              </a:rPr>
              <a:t> </a:t>
            </a:r>
            <a:r>
              <a:rPr sz="2000" spc="165" dirty="0">
                <a:latin typeface="Arial"/>
                <a:cs typeface="Arial"/>
              </a:rPr>
              <a:t>of</a:t>
            </a:r>
            <a:r>
              <a:rPr sz="2000" spc="10" dirty="0">
                <a:latin typeface="Arial"/>
                <a:cs typeface="Arial"/>
              </a:rPr>
              <a:t> </a:t>
            </a:r>
            <a:r>
              <a:rPr sz="2000" spc="130" dirty="0">
                <a:latin typeface="Arial"/>
                <a:cs typeface="Arial"/>
              </a:rPr>
              <a:t>the</a:t>
            </a:r>
            <a:r>
              <a:rPr sz="2000" spc="5" dirty="0">
                <a:latin typeface="Arial"/>
                <a:cs typeface="Arial"/>
              </a:rPr>
              <a:t> </a:t>
            </a:r>
            <a:r>
              <a:rPr sz="2000" spc="40" dirty="0">
                <a:latin typeface="Arial"/>
                <a:cs typeface="Arial"/>
              </a:rPr>
              <a:t>OPA</a:t>
            </a:r>
            <a:r>
              <a:rPr sz="2000" spc="-5" dirty="0">
                <a:latin typeface="Arial"/>
                <a:cs typeface="Arial"/>
              </a:rPr>
              <a:t> </a:t>
            </a:r>
            <a:r>
              <a:rPr sz="2000" spc="30" dirty="0">
                <a:latin typeface="Arial"/>
                <a:cs typeface="Arial"/>
              </a:rPr>
              <a:t>is</a:t>
            </a:r>
            <a:r>
              <a:rPr sz="2000" spc="15" dirty="0">
                <a:latin typeface="Arial"/>
                <a:cs typeface="Arial"/>
              </a:rPr>
              <a:t> </a:t>
            </a:r>
            <a:r>
              <a:rPr sz="2000" spc="180" dirty="0">
                <a:latin typeface="Arial"/>
                <a:cs typeface="Arial"/>
              </a:rPr>
              <a:t>to</a:t>
            </a:r>
            <a:r>
              <a:rPr sz="2000" spc="10" dirty="0">
                <a:latin typeface="Arial"/>
                <a:cs typeface="Arial"/>
              </a:rPr>
              <a:t> </a:t>
            </a:r>
            <a:r>
              <a:rPr sz="2000" spc="125" dirty="0">
                <a:latin typeface="Arial"/>
                <a:cs typeface="Arial"/>
              </a:rPr>
              <a:t>improve</a:t>
            </a:r>
            <a:r>
              <a:rPr sz="2000" spc="5" dirty="0">
                <a:latin typeface="Arial"/>
                <a:cs typeface="Arial"/>
              </a:rPr>
              <a:t> </a:t>
            </a:r>
            <a:r>
              <a:rPr sz="2000" spc="130" dirty="0">
                <a:latin typeface="Arial"/>
                <a:cs typeface="Arial"/>
              </a:rPr>
              <a:t>the</a:t>
            </a:r>
            <a:r>
              <a:rPr sz="2000" spc="10" dirty="0">
                <a:latin typeface="Arial"/>
                <a:cs typeface="Arial"/>
              </a:rPr>
              <a:t> </a:t>
            </a:r>
            <a:r>
              <a:rPr sz="2000" spc="100" dirty="0">
                <a:latin typeface="Arial"/>
                <a:cs typeface="Arial"/>
              </a:rPr>
              <a:t>quality</a:t>
            </a:r>
            <a:r>
              <a:rPr sz="2000" spc="-5" dirty="0">
                <a:latin typeface="Arial"/>
                <a:cs typeface="Arial"/>
              </a:rPr>
              <a:t> </a:t>
            </a:r>
            <a:r>
              <a:rPr sz="2000" spc="165" dirty="0">
                <a:latin typeface="Arial"/>
                <a:cs typeface="Arial"/>
              </a:rPr>
              <a:t>of</a:t>
            </a:r>
            <a:r>
              <a:rPr sz="2000" spc="20" dirty="0">
                <a:latin typeface="Arial"/>
                <a:cs typeface="Arial"/>
              </a:rPr>
              <a:t> </a:t>
            </a:r>
            <a:r>
              <a:rPr sz="2000" spc="130" dirty="0">
                <a:latin typeface="Arial"/>
                <a:cs typeface="Arial"/>
              </a:rPr>
              <a:t>the</a:t>
            </a:r>
            <a:r>
              <a:rPr sz="2000" spc="-5" dirty="0">
                <a:latin typeface="Arial"/>
                <a:cs typeface="Arial"/>
              </a:rPr>
              <a:t> </a:t>
            </a:r>
            <a:r>
              <a:rPr sz="2000" spc="130" dirty="0">
                <a:latin typeface="Arial"/>
                <a:cs typeface="Arial"/>
              </a:rPr>
              <a:t>postdoctoral</a:t>
            </a:r>
            <a:r>
              <a:rPr sz="2000" spc="10" dirty="0">
                <a:latin typeface="Arial"/>
                <a:cs typeface="Arial"/>
              </a:rPr>
              <a:t> </a:t>
            </a:r>
            <a:r>
              <a:rPr sz="2000" spc="95" dirty="0">
                <a:latin typeface="Arial"/>
                <a:cs typeface="Arial"/>
              </a:rPr>
              <a:t>training </a:t>
            </a:r>
            <a:r>
              <a:rPr sz="2000" spc="-540" dirty="0">
                <a:latin typeface="Arial"/>
                <a:cs typeface="Arial"/>
              </a:rPr>
              <a:t> </a:t>
            </a:r>
            <a:r>
              <a:rPr sz="2000" spc="90" dirty="0">
                <a:latin typeface="Arial"/>
                <a:cs typeface="Arial"/>
              </a:rPr>
              <a:t>experience</a:t>
            </a:r>
            <a:r>
              <a:rPr sz="2000" spc="-20" dirty="0">
                <a:latin typeface="Arial"/>
                <a:cs typeface="Arial"/>
              </a:rPr>
              <a:t> </a:t>
            </a:r>
            <a:r>
              <a:rPr sz="2000" spc="110" dirty="0">
                <a:latin typeface="Arial"/>
                <a:cs typeface="Arial"/>
              </a:rPr>
              <a:t>and</a:t>
            </a:r>
            <a:r>
              <a:rPr sz="2000" dirty="0">
                <a:latin typeface="Arial"/>
                <a:cs typeface="Arial"/>
              </a:rPr>
              <a:t> </a:t>
            </a:r>
            <a:r>
              <a:rPr sz="2000" spc="120" dirty="0">
                <a:latin typeface="Arial"/>
                <a:cs typeface="Arial"/>
              </a:rPr>
              <a:t>prepare</a:t>
            </a:r>
            <a:r>
              <a:rPr sz="2000" spc="-5" dirty="0">
                <a:latin typeface="Arial"/>
                <a:cs typeface="Arial"/>
              </a:rPr>
              <a:t> </a:t>
            </a:r>
            <a:r>
              <a:rPr sz="2000" spc="105" dirty="0">
                <a:latin typeface="Arial"/>
                <a:cs typeface="Arial"/>
              </a:rPr>
              <a:t>these</a:t>
            </a:r>
            <a:r>
              <a:rPr sz="2000" spc="-5" dirty="0">
                <a:latin typeface="Arial"/>
                <a:cs typeface="Arial"/>
              </a:rPr>
              <a:t> </a:t>
            </a:r>
            <a:r>
              <a:rPr sz="2000" spc="65" dirty="0">
                <a:latin typeface="Arial"/>
                <a:cs typeface="Arial"/>
              </a:rPr>
              <a:t>individuals</a:t>
            </a:r>
            <a:r>
              <a:rPr sz="2000" spc="10" dirty="0">
                <a:latin typeface="Arial"/>
                <a:cs typeface="Arial"/>
              </a:rPr>
              <a:t> </a:t>
            </a:r>
            <a:r>
              <a:rPr sz="2000" spc="165" dirty="0">
                <a:latin typeface="Arial"/>
                <a:cs typeface="Arial"/>
              </a:rPr>
              <a:t>for</a:t>
            </a:r>
            <a:r>
              <a:rPr sz="2000" spc="-5" dirty="0">
                <a:latin typeface="Arial"/>
                <a:cs typeface="Arial"/>
              </a:rPr>
              <a:t> </a:t>
            </a:r>
            <a:r>
              <a:rPr sz="2000" spc="105" dirty="0">
                <a:latin typeface="Arial"/>
                <a:cs typeface="Arial"/>
              </a:rPr>
              <a:t>their</a:t>
            </a:r>
            <a:r>
              <a:rPr sz="2000" spc="5" dirty="0">
                <a:latin typeface="Arial"/>
                <a:cs typeface="Arial"/>
              </a:rPr>
              <a:t> </a:t>
            </a:r>
            <a:r>
              <a:rPr sz="2000" spc="140" dirty="0">
                <a:latin typeface="Arial"/>
                <a:cs typeface="Arial"/>
              </a:rPr>
              <a:t>future</a:t>
            </a:r>
            <a:r>
              <a:rPr sz="2000" spc="-30" dirty="0">
                <a:latin typeface="Arial"/>
                <a:cs typeface="Arial"/>
              </a:rPr>
              <a:t> </a:t>
            </a:r>
            <a:r>
              <a:rPr sz="2000" spc="75" dirty="0">
                <a:latin typeface="Arial"/>
                <a:cs typeface="Arial"/>
              </a:rPr>
              <a:t>careers.</a:t>
            </a:r>
            <a:endParaRPr sz="2000">
              <a:latin typeface="Arial"/>
              <a:cs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21462" y="1976241"/>
            <a:ext cx="8155940" cy="2719705"/>
          </a:xfrm>
          <a:prstGeom prst="rect">
            <a:avLst/>
          </a:prstGeom>
        </p:spPr>
        <p:txBody>
          <a:bodyPr vert="horz" wrap="square" lIns="0" tIns="67310" rIns="0" bIns="0" rtlCol="0">
            <a:spAutoFit/>
          </a:bodyPr>
          <a:lstStyle/>
          <a:p>
            <a:pPr marL="12700">
              <a:lnSpc>
                <a:spcPct val="100000"/>
              </a:lnSpc>
              <a:spcBef>
                <a:spcPts val="530"/>
              </a:spcBef>
            </a:pPr>
            <a:r>
              <a:rPr sz="1800" b="1" spc="5" dirty="0">
                <a:solidFill>
                  <a:srgbClr val="CF451F"/>
                </a:solidFill>
                <a:latin typeface="Tahoma"/>
                <a:cs typeface="Tahoma"/>
              </a:rPr>
              <a:t>Taxi</a:t>
            </a:r>
            <a:endParaRPr sz="1800">
              <a:latin typeface="Tahoma"/>
              <a:cs typeface="Tahoma"/>
            </a:endParaRPr>
          </a:p>
          <a:p>
            <a:pPr marL="756285" indent="-287020">
              <a:lnSpc>
                <a:spcPct val="100000"/>
              </a:lnSpc>
              <a:spcBef>
                <a:spcPts val="380"/>
              </a:spcBef>
              <a:buChar char="•"/>
              <a:tabLst>
                <a:tab pos="756285" algn="l"/>
                <a:tab pos="756920" algn="l"/>
              </a:tabLst>
            </a:pPr>
            <a:r>
              <a:rPr sz="1600" spc="105" dirty="0">
                <a:latin typeface="Arial"/>
                <a:cs typeface="Arial"/>
              </a:rPr>
              <a:t>~$65</a:t>
            </a:r>
            <a:r>
              <a:rPr sz="1600" spc="15" dirty="0">
                <a:latin typeface="Arial"/>
                <a:cs typeface="Arial"/>
              </a:rPr>
              <a:t> </a:t>
            </a:r>
            <a:r>
              <a:rPr sz="1600" spc="55" dirty="0">
                <a:latin typeface="Arial"/>
                <a:cs typeface="Arial"/>
              </a:rPr>
              <a:t>plus</a:t>
            </a:r>
            <a:r>
              <a:rPr sz="1600" spc="15" dirty="0">
                <a:latin typeface="Arial"/>
                <a:cs typeface="Arial"/>
              </a:rPr>
              <a:t> </a:t>
            </a:r>
            <a:r>
              <a:rPr sz="1600" spc="60" dirty="0">
                <a:latin typeface="Arial"/>
                <a:cs typeface="Arial"/>
              </a:rPr>
              <a:t>toll</a:t>
            </a:r>
            <a:r>
              <a:rPr sz="1600" spc="15" dirty="0">
                <a:latin typeface="Arial"/>
                <a:cs typeface="Arial"/>
              </a:rPr>
              <a:t> </a:t>
            </a:r>
            <a:r>
              <a:rPr sz="1600" spc="-30" dirty="0">
                <a:latin typeface="Arial"/>
                <a:cs typeface="Arial"/>
              </a:rPr>
              <a:t>($15),</a:t>
            </a:r>
            <a:r>
              <a:rPr sz="1600" spc="15" dirty="0">
                <a:latin typeface="Arial"/>
                <a:cs typeface="Arial"/>
              </a:rPr>
              <a:t> </a:t>
            </a:r>
            <a:r>
              <a:rPr sz="1600" spc="-55" dirty="0">
                <a:latin typeface="Arial"/>
                <a:cs typeface="Arial"/>
              </a:rPr>
              <a:t>20%</a:t>
            </a:r>
            <a:r>
              <a:rPr sz="1600" spc="30" dirty="0">
                <a:latin typeface="Arial"/>
                <a:cs typeface="Arial"/>
              </a:rPr>
              <a:t> </a:t>
            </a:r>
            <a:r>
              <a:rPr sz="1600" spc="60" dirty="0">
                <a:latin typeface="Arial"/>
                <a:cs typeface="Arial"/>
              </a:rPr>
              <a:t>tip,</a:t>
            </a:r>
            <a:r>
              <a:rPr sz="1600" spc="25" dirty="0">
                <a:latin typeface="Arial"/>
                <a:cs typeface="Arial"/>
              </a:rPr>
              <a:t> </a:t>
            </a:r>
            <a:r>
              <a:rPr sz="1600" spc="80" dirty="0">
                <a:latin typeface="Arial"/>
                <a:cs typeface="Arial"/>
              </a:rPr>
              <a:t>and</a:t>
            </a:r>
            <a:r>
              <a:rPr sz="1600" spc="20" dirty="0">
                <a:latin typeface="Arial"/>
                <a:cs typeface="Arial"/>
              </a:rPr>
              <a:t> </a:t>
            </a:r>
            <a:r>
              <a:rPr sz="1600" spc="100" dirty="0">
                <a:latin typeface="Arial"/>
                <a:cs typeface="Arial"/>
              </a:rPr>
              <a:t>other</a:t>
            </a:r>
            <a:r>
              <a:rPr sz="1600" spc="5" dirty="0">
                <a:latin typeface="Arial"/>
                <a:cs typeface="Arial"/>
              </a:rPr>
              <a:t> </a:t>
            </a:r>
            <a:r>
              <a:rPr sz="1600" spc="75" dirty="0">
                <a:latin typeface="Arial"/>
                <a:cs typeface="Arial"/>
              </a:rPr>
              <a:t>fees</a:t>
            </a:r>
            <a:r>
              <a:rPr sz="1600" spc="30" dirty="0">
                <a:latin typeface="Arial"/>
                <a:cs typeface="Arial"/>
              </a:rPr>
              <a:t> </a:t>
            </a:r>
            <a:r>
              <a:rPr sz="1600" spc="140" dirty="0">
                <a:latin typeface="Arial"/>
                <a:cs typeface="Arial"/>
              </a:rPr>
              <a:t>to</a:t>
            </a:r>
            <a:r>
              <a:rPr sz="1600" spc="15" dirty="0">
                <a:latin typeface="Arial"/>
                <a:cs typeface="Arial"/>
              </a:rPr>
              <a:t> </a:t>
            </a:r>
            <a:r>
              <a:rPr sz="1600" spc="20" dirty="0">
                <a:latin typeface="Arial"/>
                <a:cs typeface="Arial"/>
              </a:rPr>
              <a:t>Weill</a:t>
            </a:r>
            <a:r>
              <a:rPr sz="1600" spc="15" dirty="0">
                <a:latin typeface="Arial"/>
                <a:cs typeface="Arial"/>
              </a:rPr>
              <a:t> </a:t>
            </a:r>
            <a:r>
              <a:rPr sz="1600" spc="40" dirty="0">
                <a:latin typeface="Arial"/>
                <a:cs typeface="Arial"/>
              </a:rPr>
              <a:t>Cornell</a:t>
            </a:r>
            <a:r>
              <a:rPr sz="1600" spc="30" dirty="0">
                <a:latin typeface="Arial"/>
                <a:cs typeface="Arial"/>
              </a:rPr>
              <a:t> </a:t>
            </a:r>
            <a:r>
              <a:rPr sz="1600" spc="-5" dirty="0">
                <a:latin typeface="Arial"/>
                <a:cs typeface="Arial"/>
              </a:rPr>
              <a:t>(1300</a:t>
            </a:r>
            <a:r>
              <a:rPr sz="1600" spc="10" dirty="0">
                <a:latin typeface="Arial"/>
                <a:cs typeface="Arial"/>
              </a:rPr>
              <a:t> </a:t>
            </a:r>
            <a:r>
              <a:rPr sz="1600" spc="70" dirty="0">
                <a:latin typeface="Arial"/>
                <a:cs typeface="Arial"/>
              </a:rPr>
              <a:t>York</a:t>
            </a:r>
            <a:r>
              <a:rPr sz="1600" spc="35" dirty="0">
                <a:latin typeface="Arial"/>
                <a:cs typeface="Arial"/>
              </a:rPr>
              <a:t> </a:t>
            </a:r>
            <a:r>
              <a:rPr sz="1600" spc="65" dirty="0">
                <a:latin typeface="Arial"/>
                <a:cs typeface="Arial"/>
              </a:rPr>
              <a:t>Ave)</a:t>
            </a:r>
            <a:endParaRPr sz="1600">
              <a:latin typeface="Arial"/>
              <a:cs typeface="Arial"/>
            </a:endParaRPr>
          </a:p>
          <a:p>
            <a:pPr marL="756285" indent="-287020">
              <a:lnSpc>
                <a:spcPct val="100000"/>
              </a:lnSpc>
              <a:spcBef>
                <a:spcPts val="480"/>
              </a:spcBef>
              <a:buChar char="•"/>
              <a:tabLst>
                <a:tab pos="756285" algn="l"/>
                <a:tab pos="756920" algn="l"/>
              </a:tabLst>
            </a:pPr>
            <a:r>
              <a:rPr sz="1600" spc="80" dirty="0">
                <a:latin typeface="Arial"/>
                <a:cs typeface="Arial"/>
              </a:rPr>
              <a:t>~$70</a:t>
            </a:r>
            <a:r>
              <a:rPr sz="1600" spc="25" dirty="0">
                <a:latin typeface="Arial"/>
                <a:cs typeface="Arial"/>
              </a:rPr>
              <a:t> </a:t>
            </a:r>
            <a:r>
              <a:rPr sz="1600" spc="110" dirty="0">
                <a:latin typeface="Arial"/>
                <a:cs typeface="Arial"/>
              </a:rPr>
              <a:t>–</a:t>
            </a:r>
            <a:r>
              <a:rPr sz="1600" spc="10" dirty="0">
                <a:latin typeface="Arial"/>
                <a:cs typeface="Arial"/>
              </a:rPr>
              <a:t> </a:t>
            </a:r>
            <a:r>
              <a:rPr sz="1600" spc="114" dirty="0">
                <a:latin typeface="Arial"/>
                <a:cs typeface="Arial"/>
              </a:rPr>
              <a:t>80</a:t>
            </a:r>
            <a:r>
              <a:rPr sz="1600" spc="10" dirty="0">
                <a:latin typeface="Arial"/>
                <a:cs typeface="Arial"/>
              </a:rPr>
              <a:t> </a:t>
            </a:r>
            <a:r>
              <a:rPr sz="1600" spc="55" dirty="0">
                <a:latin typeface="Arial"/>
                <a:cs typeface="Arial"/>
              </a:rPr>
              <a:t>plus</a:t>
            </a:r>
            <a:r>
              <a:rPr sz="1600" spc="15" dirty="0">
                <a:latin typeface="Arial"/>
                <a:cs typeface="Arial"/>
              </a:rPr>
              <a:t> </a:t>
            </a:r>
            <a:r>
              <a:rPr sz="1600" spc="60" dirty="0">
                <a:latin typeface="Arial"/>
                <a:cs typeface="Arial"/>
              </a:rPr>
              <a:t>toll</a:t>
            </a:r>
            <a:r>
              <a:rPr sz="1600" spc="15" dirty="0">
                <a:latin typeface="Arial"/>
                <a:cs typeface="Arial"/>
              </a:rPr>
              <a:t> </a:t>
            </a:r>
            <a:r>
              <a:rPr sz="1600" spc="-25" dirty="0">
                <a:latin typeface="Arial"/>
                <a:cs typeface="Arial"/>
              </a:rPr>
              <a:t>($15)</a:t>
            </a:r>
            <a:r>
              <a:rPr sz="1600" spc="15" dirty="0">
                <a:latin typeface="Arial"/>
                <a:cs typeface="Arial"/>
              </a:rPr>
              <a:t> </a:t>
            </a:r>
            <a:r>
              <a:rPr sz="1600" spc="80" dirty="0">
                <a:latin typeface="Arial"/>
                <a:cs typeface="Arial"/>
              </a:rPr>
              <a:t>and</a:t>
            </a:r>
            <a:r>
              <a:rPr sz="1600" spc="20" dirty="0">
                <a:latin typeface="Arial"/>
                <a:cs typeface="Arial"/>
              </a:rPr>
              <a:t> </a:t>
            </a:r>
            <a:r>
              <a:rPr sz="1600" spc="95" dirty="0">
                <a:latin typeface="Arial"/>
                <a:cs typeface="Arial"/>
              </a:rPr>
              <a:t>tip</a:t>
            </a:r>
            <a:r>
              <a:rPr sz="1600" spc="20" dirty="0">
                <a:latin typeface="Arial"/>
                <a:cs typeface="Arial"/>
              </a:rPr>
              <a:t> </a:t>
            </a:r>
            <a:r>
              <a:rPr sz="1600" spc="140" dirty="0">
                <a:latin typeface="Arial"/>
                <a:cs typeface="Arial"/>
              </a:rPr>
              <a:t>to</a:t>
            </a:r>
            <a:r>
              <a:rPr sz="1600" spc="15" dirty="0">
                <a:latin typeface="Arial"/>
                <a:cs typeface="Arial"/>
              </a:rPr>
              <a:t> </a:t>
            </a:r>
            <a:r>
              <a:rPr sz="1600" spc="20" dirty="0">
                <a:latin typeface="Arial"/>
                <a:cs typeface="Arial"/>
              </a:rPr>
              <a:t>Weill</a:t>
            </a:r>
            <a:r>
              <a:rPr sz="1600" spc="30" dirty="0">
                <a:latin typeface="Arial"/>
                <a:cs typeface="Arial"/>
              </a:rPr>
              <a:t> </a:t>
            </a:r>
            <a:r>
              <a:rPr sz="1600" spc="40" dirty="0">
                <a:latin typeface="Arial"/>
                <a:cs typeface="Arial"/>
              </a:rPr>
              <a:t>Cornell</a:t>
            </a:r>
            <a:r>
              <a:rPr sz="1600" spc="15" dirty="0">
                <a:latin typeface="Arial"/>
                <a:cs typeface="Arial"/>
              </a:rPr>
              <a:t> </a:t>
            </a:r>
            <a:r>
              <a:rPr sz="1600" spc="55" dirty="0">
                <a:latin typeface="Arial"/>
                <a:cs typeface="Arial"/>
              </a:rPr>
              <a:t>housing</a:t>
            </a:r>
            <a:r>
              <a:rPr sz="1600" spc="25" dirty="0">
                <a:latin typeface="Arial"/>
                <a:cs typeface="Arial"/>
              </a:rPr>
              <a:t> </a:t>
            </a:r>
            <a:r>
              <a:rPr sz="1600" spc="75" dirty="0">
                <a:latin typeface="Arial"/>
                <a:cs typeface="Arial"/>
              </a:rPr>
              <a:t>on</a:t>
            </a:r>
            <a:r>
              <a:rPr sz="1600" spc="10" dirty="0">
                <a:latin typeface="Arial"/>
                <a:cs typeface="Arial"/>
              </a:rPr>
              <a:t> </a:t>
            </a:r>
            <a:r>
              <a:rPr sz="1600" spc="60" dirty="0">
                <a:latin typeface="Arial"/>
                <a:cs typeface="Arial"/>
              </a:rPr>
              <a:t>Roosevelt</a:t>
            </a:r>
            <a:r>
              <a:rPr sz="1600" spc="20" dirty="0">
                <a:latin typeface="Arial"/>
                <a:cs typeface="Arial"/>
              </a:rPr>
              <a:t> </a:t>
            </a:r>
            <a:r>
              <a:rPr sz="1600" spc="35" dirty="0">
                <a:latin typeface="Arial"/>
                <a:cs typeface="Arial"/>
              </a:rPr>
              <a:t>Island</a:t>
            </a:r>
            <a:endParaRPr sz="1600">
              <a:latin typeface="Arial"/>
              <a:cs typeface="Arial"/>
            </a:endParaRPr>
          </a:p>
          <a:p>
            <a:pPr marL="756285" indent="-287020">
              <a:lnSpc>
                <a:spcPct val="100000"/>
              </a:lnSpc>
              <a:spcBef>
                <a:spcPts val="480"/>
              </a:spcBef>
              <a:buChar char="•"/>
              <a:tabLst>
                <a:tab pos="756285" algn="l"/>
                <a:tab pos="756920" algn="l"/>
              </a:tabLst>
            </a:pPr>
            <a:r>
              <a:rPr sz="1600" spc="60" dirty="0">
                <a:latin typeface="Arial"/>
                <a:cs typeface="Arial"/>
              </a:rPr>
              <a:t>$5.50</a:t>
            </a:r>
            <a:r>
              <a:rPr sz="1600" spc="20" dirty="0">
                <a:latin typeface="Arial"/>
                <a:cs typeface="Arial"/>
              </a:rPr>
              <a:t> </a:t>
            </a:r>
            <a:r>
              <a:rPr sz="1600" spc="80" dirty="0">
                <a:latin typeface="Arial"/>
                <a:cs typeface="Arial"/>
              </a:rPr>
              <a:t>surcharge</a:t>
            </a:r>
            <a:r>
              <a:rPr sz="1600" spc="20" dirty="0">
                <a:latin typeface="Arial"/>
                <a:cs typeface="Arial"/>
              </a:rPr>
              <a:t> </a:t>
            </a:r>
            <a:r>
              <a:rPr sz="1600" spc="125" dirty="0">
                <a:latin typeface="Arial"/>
                <a:cs typeface="Arial"/>
              </a:rPr>
              <a:t>for</a:t>
            </a:r>
            <a:r>
              <a:rPr sz="1600" spc="25" dirty="0">
                <a:latin typeface="Arial"/>
                <a:cs typeface="Arial"/>
              </a:rPr>
              <a:t> </a:t>
            </a:r>
            <a:r>
              <a:rPr sz="1600" spc="50" dirty="0">
                <a:latin typeface="Arial"/>
                <a:cs typeface="Arial"/>
              </a:rPr>
              <a:t>using</a:t>
            </a:r>
            <a:r>
              <a:rPr sz="1600" spc="15" dirty="0">
                <a:latin typeface="Arial"/>
                <a:cs typeface="Arial"/>
              </a:rPr>
              <a:t> </a:t>
            </a:r>
            <a:r>
              <a:rPr sz="1600" spc="95" dirty="0">
                <a:latin typeface="Arial"/>
                <a:cs typeface="Arial"/>
              </a:rPr>
              <a:t>credit</a:t>
            </a:r>
            <a:r>
              <a:rPr sz="1600" spc="15" dirty="0">
                <a:latin typeface="Arial"/>
                <a:cs typeface="Arial"/>
              </a:rPr>
              <a:t> </a:t>
            </a:r>
            <a:r>
              <a:rPr sz="1600" spc="105" dirty="0">
                <a:latin typeface="Arial"/>
                <a:cs typeface="Arial"/>
              </a:rPr>
              <a:t>card</a:t>
            </a:r>
            <a:r>
              <a:rPr sz="1600" spc="20" dirty="0">
                <a:latin typeface="Arial"/>
                <a:cs typeface="Arial"/>
              </a:rPr>
              <a:t> </a:t>
            </a:r>
            <a:r>
              <a:rPr sz="1600" spc="85" dirty="0">
                <a:latin typeface="Arial"/>
                <a:cs typeface="Arial"/>
              </a:rPr>
              <a:t>+</a:t>
            </a:r>
            <a:r>
              <a:rPr sz="1600" spc="10" dirty="0">
                <a:latin typeface="Arial"/>
                <a:cs typeface="Arial"/>
              </a:rPr>
              <a:t> </a:t>
            </a:r>
            <a:r>
              <a:rPr sz="1600" spc="80" dirty="0">
                <a:latin typeface="Arial"/>
                <a:cs typeface="Arial"/>
              </a:rPr>
              <a:t>surcharges</a:t>
            </a:r>
            <a:r>
              <a:rPr sz="1600" spc="25" dirty="0">
                <a:latin typeface="Arial"/>
                <a:cs typeface="Arial"/>
              </a:rPr>
              <a:t> </a:t>
            </a:r>
            <a:r>
              <a:rPr sz="1600" spc="70" dirty="0">
                <a:latin typeface="Arial"/>
                <a:cs typeface="Arial"/>
              </a:rPr>
              <a:t>during</a:t>
            </a:r>
            <a:r>
              <a:rPr sz="1600" spc="15" dirty="0">
                <a:latin typeface="Arial"/>
                <a:cs typeface="Arial"/>
              </a:rPr>
              <a:t> </a:t>
            </a:r>
            <a:r>
              <a:rPr sz="1600" spc="75" dirty="0">
                <a:latin typeface="Arial"/>
                <a:cs typeface="Arial"/>
              </a:rPr>
              <a:t>rush</a:t>
            </a:r>
            <a:r>
              <a:rPr sz="1600" spc="10" dirty="0">
                <a:latin typeface="Arial"/>
                <a:cs typeface="Arial"/>
              </a:rPr>
              <a:t> </a:t>
            </a:r>
            <a:r>
              <a:rPr sz="1600" spc="80" dirty="0">
                <a:latin typeface="Arial"/>
                <a:cs typeface="Arial"/>
              </a:rPr>
              <a:t>hour</a:t>
            </a:r>
            <a:endParaRPr sz="1600">
              <a:latin typeface="Arial"/>
              <a:cs typeface="Arial"/>
            </a:endParaRPr>
          </a:p>
          <a:p>
            <a:pPr>
              <a:lnSpc>
                <a:spcPct val="100000"/>
              </a:lnSpc>
              <a:spcBef>
                <a:spcPts val="20"/>
              </a:spcBef>
              <a:buFont typeface="Arial"/>
              <a:buChar char="•"/>
            </a:pPr>
            <a:endParaRPr sz="1950">
              <a:latin typeface="Arial"/>
              <a:cs typeface="Arial"/>
            </a:endParaRPr>
          </a:p>
          <a:p>
            <a:pPr marL="12700">
              <a:lnSpc>
                <a:spcPct val="100000"/>
              </a:lnSpc>
            </a:pPr>
            <a:r>
              <a:rPr sz="1800" b="1" spc="-25" dirty="0">
                <a:solidFill>
                  <a:srgbClr val="CF451F"/>
                </a:solidFill>
                <a:latin typeface="Tahoma"/>
                <a:cs typeface="Tahoma"/>
              </a:rPr>
              <a:t>Uber/Lyft</a:t>
            </a:r>
            <a:endParaRPr sz="1800">
              <a:latin typeface="Tahoma"/>
              <a:cs typeface="Tahoma"/>
            </a:endParaRPr>
          </a:p>
          <a:p>
            <a:pPr marL="756285" indent="-287020">
              <a:lnSpc>
                <a:spcPct val="100000"/>
              </a:lnSpc>
              <a:spcBef>
                <a:spcPts val="380"/>
              </a:spcBef>
              <a:buChar char="•"/>
              <a:tabLst>
                <a:tab pos="756285" algn="l"/>
                <a:tab pos="756920" algn="l"/>
              </a:tabLst>
            </a:pPr>
            <a:r>
              <a:rPr sz="1600" spc="105" dirty="0">
                <a:latin typeface="Arial"/>
                <a:cs typeface="Arial"/>
              </a:rPr>
              <a:t>~$65</a:t>
            </a:r>
            <a:r>
              <a:rPr sz="1600" spc="15" dirty="0">
                <a:latin typeface="Arial"/>
                <a:cs typeface="Arial"/>
              </a:rPr>
              <a:t> </a:t>
            </a:r>
            <a:r>
              <a:rPr sz="1600" spc="140" dirty="0">
                <a:latin typeface="Arial"/>
                <a:cs typeface="Arial"/>
              </a:rPr>
              <a:t>to</a:t>
            </a:r>
            <a:r>
              <a:rPr sz="1600" spc="10" dirty="0">
                <a:latin typeface="Arial"/>
                <a:cs typeface="Arial"/>
              </a:rPr>
              <a:t> </a:t>
            </a:r>
            <a:r>
              <a:rPr sz="1600" spc="15" dirty="0">
                <a:latin typeface="Arial"/>
                <a:cs typeface="Arial"/>
              </a:rPr>
              <a:t>Weill</a:t>
            </a:r>
            <a:r>
              <a:rPr sz="1600" spc="10" dirty="0">
                <a:latin typeface="Arial"/>
                <a:cs typeface="Arial"/>
              </a:rPr>
              <a:t> </a:t>
            </a:r>
            <a:r>
              <a:rPr sz="1600" spc="40" dirty="0">
                <a:latin typeface="Arial"/>
                <a:cs typeface="Arial"/>
              </a:rPr>
              <a:t>Cornell</a:t>
            </a:r>
            <a:r>
              <a:rPr sz="1600" spc="25" dirty="0">
                <a:latin typeface="Arial"/>
                <a:cs typeface="Arial"/>
              </a:rPr>
              <a:t> </a:t>
            </a:r>
            <a:r>
              <a:rPr sz="1600" spc="40" dirty="0">
                <a:latin typeface="Arial"/>
                <a:cs typeface="Arial"/>
              </a:rPr>
              <a:t>Medicine</a:t>
            </a:r>
            <a:r>
              <a:rPr sz="1600" spc="15" dirty="0">
                <a:latin typeface="Arial"/>
                <a:cs typeface="Arial"/>
              </a:rPr>
              <a:t> </a:t>
            </a:r>
            <a:r>
              <a:rPr sz="1600" spc="80" dirty="0">
                <a:latin typeface="Arial"/>
                <a:cs typeface="Arial"/>
              </a:rPr>
              <a:t>Graduate</a:t>
            </a:r>
            <a:r>
              <a:rPr sz="1600" spc="35" dirty="0">
                <a:latin typeface="Arial"/>
                <a:cs typeface="Arial"/>
              </a:rPr>
              <a:t> </a:t>
            </a:r>
            <a:r>
              <a:rPr sz="1600" spc="45" dirty="0">
                <a:latin typeface="Arial"/>
                <a:cs typeface="Arial"/>
              </a:rPr>
              <a:t>School</a:t>
            </a:r>
            <a:endParaRPr sz="1600">
              <a:latin typeface="Arial"/>
              <a:cs typeface="Arial"/>
            </a:endParaRPr>
          </a:p>
          <a:p>
            <a:pPr marL="756285" indent="-287020">
              <a:lnSpc>
                <a:spcPct val="100000"/>
              </a:lnSpc>
              <a:spcBef>
                <a:spcPts val="480"/>
              </a:spcBef>
              <a:buChar char="•"/>
              <a:tabLst>
                <a:tab pos="756285" algn="l"/>
                <a:tab pos="756920" algn="l"/>
              </a:tabLst>
            </a:pPr>
            <a:r>
              <a:rPr sz="1600" spc="70" dirty="0">
                <a:latin typeface="Arial"/>
                <a:cs typeface="Arial"/>
              </a:rPr>
              <a:t>~$75</a:t>
            </a:r>
            <a:r>
              <a:rPr sz="1600" dirty="0">
                <a:latin typeface="Arial"/>
                <a:cs typeface="Arial"/>
              </a:rPr>
              <a:t> </a:t>
            </a:r>
            <a:r>
              <a:rPr sz="1600" spc="140" dirty="0">
                <a:latin typeface="Arial"/>
                <a:cs typeface="Arial"/>
              </a:rPr>
              <a:t>to</a:t>
            </a:r>
            <a:r>
              <a:rPr sz="1600" spc="-20" dirty="0">
                <a:latin typeface="Arial"/>
                <a:cs typeface="Arial"/>
              </a:rPr>
              <a:t> </a:t>
            </a:r>
            <a:r>
              <a:rPr sz="1600" spc="60" dirty="0">
                <a:latin typeface="Arial"/>
                <a:cs typeface="Arial"/>
              </a:rPr>
              <a:t>Roosevelt</a:t>
            </a:r>
            <a:r>
              <a:rPr sz="1600" spc="10" dirty="0">
                <a:latin typeface="Arial"/>
                <a:cs typeface="Arial"/>
              </a:rPr>
              <a:t> </a:t>
            </a:r>
            <a:r>
              <a:rPr sz="1600" spc="35" dirty="0">
                <a:latin typeface="Arial"/>
                <a:cs typeface="Arial"/>
              </a:rPr>
              <a:t>Island</a:t>
            </a:r>
            <a:endParaRPr sz="1600">
              <a:latin typeface="Arial"/>
              <a:cs typeface="Arial"/>
            </a:endParaRPr>
          </a:p>
          <a:p>
            <a:pPr marL="756285" indent="-287020">
              <a:lnSpc>
                <a:spcPct val="100000"/>
              </a:lnSpc>
              <a:spcBef>
                <a:spcPts val="480"/>
              </a:spcBef>
              <a:buChar char="•"/>
              <a:tabLst>
                <a:tab pos="756285" algn="l"/>
                <a:tab pos="756920" algn="l"/>
              </a:tabLst>
            </a:pPr>
            <a:r>
              <a:rPr sz="1600" spc="55" dirty="0">
                <a:latin typeface="Arial"/>
                <a:cs typeface="Arial"/>
              </a:rPr>
              <a:t>Surge</a:t>
            </a:r>
            <a:r>
              <a:rPr sz="1600" spc="15" dirty="0">
                <a:latin typeface="Arial"/>
                <a:cs typeface="Arial"/>
              </a:rPr>
              <a:t> </a:t>
            </a:r>
            <a:r>
              <a:rPr sz="1600" spc="65" dirty="0">
                <a:latin typeface="Arial"/>
                <a:cs typeface="Arial"/>
              </a:rPr>
              <a:t>pricing</a:t>
            </a:r>
            <a:r>
              <a:rPr sz="1600" spc="25" dirty="0">
                <a:latin typeface="Arial"/>
                <a:cs typeface="Arial"/>
              </a:rPr>
              <a:t> </a:t>
            </a:r>
            <a:r>
              <a:rPr sz="1600" spc="80" dirty="0">
                <a:latin typeface="Arial"/>
                <a:cs typeface="Arial"/>
              </a:rPr>
              <a:t>can</a:t>
            </a:r>
            <a:r>
              <a:rPr sz="1600" spc="10" dirty="0">
                <a:latin typeface="Arial"/>
                <a:cs typeface="Arial"/>
              </a:rPr>
              <a:t> </a:t>
            </a:r>
            <a:r>
              <a:rPr sz="1600" spc="95" dirty="0">
                <a:latin typeface="Arial"/>
                <a:cs typeface="Arial"/>
              </a:rPr>
              <a:t>occur</a:t>
            </a:r>
            <a:r>
              <a:rPr sz="1600" spc="10" dirty="0">
                <a:latin typeface="Arial"/>
                <a:cs typeface="Arial"/>
              </a:rPr>
              <a:t> </a:t>
            </a:r>
            <a:r>
              <a:rPr sz="1600" spc="70" dirty="0">
                <a:latin typeface="Arial"/>
                <a:cs typeface="Arial"/>
              </a:rPr>
              <a:t>during</a:t>
            </a:r>
            <a:r>
              <a:rPr sz="1600" spc="25" dirty="0">
                <a:latin typeface="Arial"/>
                <a:cs typeface="Arial"/>
              </a:rPr>
              <a:t> </a:t>
            </a:r>
            <a:r>
              <a:rPr sz="1600" spc="90" dirty="0">
                <a:latin typeface="Arial"/>
                <a:cs typeface="Arial"/>
              </a:rPr>
              <a:t>weather</a:t>
            </a:r>
            <a:r>
              <a:rPr sz="1600" spc="10" dirty="0">
                <a:latin typeface="Arial"/>
                <a:cs typeface="Arial"/>
              </a:rPr>
              <a:t> </a:t>
            </a:r>
            <a:r>
              <a:rPr sz="1600" spc="50" dirty="0">
                <a:latin typeface="Arial"/>
                <a:cs typeface="Arial"/>
              </a:rPr>
              <a:t>delays,</a:t>
            </a:r>
            <a:r>
              <a:rPr sz="1600" spc="25" dirty="0">
                <a:latin typeface="Arial"/>
                <a:cs typeface="Arial"/>
              </a:rPr>
              <a:t> </a:t>
            </a:r>
            <a:r>
              <a:rPr sz="1600" spc="75" dirty="0">
                <a:latin typeface="Arial"/>
                <a:cs typeface="Arial"/>
              </a:rPr>
              <a:t>rush</a:t>
            </a:r>
            <a:r>
              <a:rPr sz="1600" spc="10" dirty="0">
                <a:latin typeface="Arial"/>
                <a:cs typeface="Arial"/>
              </a:rPr>
              <a:t> </a:t>
            </a:r>
            <a:r>
              <a:rPr sz="1600" spc="80" dirty="0">
                <a:latin typeface="Arial"/>
                <a:cs typeface="Arial"/>
              </a:rPr>
              <a:t>hour</a:t>
            </a:r>
            <a:r>
              <a:rPr sz="1600" spc="10" dirty="0">
                <a:latin typeface="Arial"/>
                <a:cs typeface="Arial"/>
              </a:rPr>
              <a:t> </a:t>
            </a:r>
            <a:r>
              <a:rPr sz="1600" spc="55" dirty="0">
                <a:latin typeface="Arial"/>
                <a:cs typeface="Arial"/>
              </a:rPr>
              <a:t>etc.</a:t>
            </a:r>
            <a:endParaRPr sz="1600">
              <a:latin typeface="Arial"/>
              <a:cs typeface="Arial"/>
            </a:endParaRPr>
          </a:p>
        </p:txBody>
      </p:sp>
      <p:sp>
        <p:nvSpPr>
          <p:cNvPr id="3" name="object 3"/>
          <p:cNvSpPr txBox="1">
            <a:spLocks noGrp="1"/>
          </p:cNvSpPr>
          <p:nvPr>
            <p:ph type="title"/>
          </p:nvPr>
        </p:nvSpPr>
        <p:spPr>
          <a:xfrm>
            <a:off x="1580546" y="257465"/>
            <a:ext cx="9030970" cy="878840"/>
          </a:xfrm>
          <a:prstGeom prst="rect">
            <a:avLst/>
          </a:prstGeom>
        </p:spPr>
        <p:txBody>
          <a:bodyPr vert="horz" wrap="square" lIns="0" tIns="12065" rIns="0" bIns="0" rtlCol="0">
            <a:spAutoFit/>
          </a:bodyPr>
          <a:lstStyle/>
          <a:p>
            <a:pPr marL="2741930" marR="5080" indent="-2729865">
              <a:lnSpc>
                <a:spcPct val="100000"/>
              </a:lnSpc>
              <a:spcBef>
                <a:spcPts val="95"/>
              </a:spcBef>
            </a:pPr>
            <a:r>
              <a:rPr spc="-120" dirty="0"/>
              <a:t>I’ve</a:t>
            </a:r>
            <a:r>
              <a:rPr spc="30" dirty="0"/>
              <a:t> </a:t>
            </a:r>
            <a:r>
              <a:rPr spc="-20" dirty="0"/>
              <a:t>landed</a:t>
            </a:r>
            <a:r>
              <a:rPr spc="70" dirty="0"/>
              <a:t> </a:t>
            </a:r>
            <a:r>
              <a:rPr spc="65" dirty="0"/>
              <a:t>at</a:t>
            </a:r>
            <a:r>
              <a:rPr spc="40" dirty="0"/>
              <a:t> </a:t>
            </a:r>
            <a:r>
              <a:rPr spc="-55" dirty="0"/>
              <a:t>Newark</a:t>
            </a:r>
            <a:r>
              <a:rPr spc="75" dirty="0"/>
              <a:t> </a:t>
            </a:r>
            <a:r>
              <a:rPr dirty="0"/>
              <a:t>Liberty</a:t>
            </a:r>
            <a:r>
              <a:rPr spc="50" dirty="0"/>
              <a:t> </a:t>
            </a:r>
            <a:r>
              <a:rPr spc="-75" dirty="0"/>
              <a:t>International</a:t>
            </a:r>
            <a:r>
              <a:rPr spc="90" dirty="0"/>
              <a:t> </a:t>
            </a:r>
            <a:r>
              <a:rPr spc="20" dirty="0"/>
              <a:t>Airport </a:t>
            </a:r>
            <a:r>
              <a:rPr spc="-805" dirty="0"/>
              <a:t> </a:t>
            </a:r>
            <a:r>
              <a:rPr spc="-45" dirty="0"/>
              <a:t>Newark,</a:t>
            </a:r>
            <a:r>
              <a:rPr spc="45" dirty="0"/>
              <a:t> </a:t>
            </a:r>
            <a:r>
              <a:rPr spc="-120" dirty="0"/>
              <a:t>New</a:t>
            </a:r>
            <a:r>
              <a:rPr spc="45" dirty="0"/>
              <a:t> </a:t>
            </a:r>
            <a:r>
              <a:rPr spc="-45" dirty="0"/>
              <a:t>Jersey</a:t>
            </a:r>
          </a:p>
        </p:txBody>
      </p:sp>
      <p:pic>
        <p:nvPicPr>
          <p:cNvPr id="4" name="object 4"/>
          <p:cNvPicPr/>
          <p:nvPr/>
        </p:nvPicPr>
        <p:blipFill>
          <a:blip r:embed="rId2" cstate="print"/>
          <a:stretch>
            <a:fillRect/>
          </a:stretch>
        </p:blipFill>
        <p:spPr>
          <a:xfrm>
            <a:off x="9982200" y="6269735"/>
            <a:ext cx="2066543" cy="423671"/>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0933" y="2146109"/>
            <a:ext cx="11242675" cy="3776979"/>
          </a:xfrm>
          <a:prstGeom prst="rect">
            <a:avLst/>
          </a:prstGeom>
        </p:spPr>
        <p:txBody>
          <a:bodyPr vert="horz" wrap="square" lIns="0" tIns="12700" rIns="0" bIns="0" rtlCol="0">
            <a:spAutoFit/>
          </a:bodyPr>
          <a:lstStyle/>
          <a:p>
            <a:pPr marL="25400">
              <a:lnSpc>
                <a:spcPct val="100000"/>
              </a:lnSpc>
              <a:spcBef>
                <a:spcPts val="100"/>
              </a:spcBef>
            </a:pPr>
            <a:r>
              <a:rPr sz="1800" b="1" spc="-10" dirty="0">
                <a:solidFill>
                  <a:srgbClr val="CF451F"/>
                </a:solidFill>
                <a:latin typeface="Tahoma"/>
                <a:cs typeface="Tahoma"/>
              </a:rPr>
              <a:t>Train</a:t>
            </a:r>
            <a:endParaRPr sz="1800">
              <a:latin typeface="Tahoma"/>
              <a:cs typeface="Tahoma"/>
            </a:endParaRPr>
          </a:p>
          <a:p>
            <a:pPr marL="768985" indent="-287020">
              <a:lnSpc>
                <a:spcPct val="100000"/>
              </a:lnSpc>
              <a:spcBef>
                <a:spcPts val="1460"/>
              </a:spcBef>
              <a:buChar char="•"/>
              <a:tabLst>
                <a:tab pos="768985" algn="l"/>
                <a:tab pos="769620" algn="l"/>
              </a:tabLst>
            </a:pPr>
            <a:r>
              <a:rPr sz="1600" spc="60" dirty="0">
                <a:latin typeface="Arial"/>
                <a:cs typeface="Arial"/>
              </a:rPr>
              <a:t>Directions</a:t>
            </a:r>
            <a:r>
              <a:rPr sz="1600" spc="-5" dirty="0">
                <a:latin typeface="Arial"/>
                <a:cs typeface="Arial"/>
              </a:rPr>
              <a:t> </a:t>
            </a:r>
            <a:r>
              <a:rPr sz="1600" spc="140" dirty="0">
                <a:latin typeface="Arial"/>
                <a:cs typeface="Arial"/>
              </a:rPr>
              <a:t>to</a:t>
            </a:r>
            <a:r>
              <a:rPr sz="1600" spc="-5" dirty="0">
                <a:latin typeface="Arial"/>
                <a:cs typeface="Arial"/>
              </a:rPr>
              <a:t> </a:t>
            </a:r>
            <a:r>
              <a:rPr sz="1600" spc="-35" dirty="0">
                <a:latin typeface="Arial"/>
                <a:cs typeface="Arial"/>
              </a:rPr>
              <a:t>NYC:</a:t>
            </a:r>
            <a:endParaRPr sz="1600">
              <a:latin typeface="Arial"/>
              <a:cs typeface="Arial"/>
            </a:endParaRPr>
          </a:p>
          <a:p>
            <a:pPr marL="1226185" lvl="1" indent="-287020">
              <a:lnSpc>
                <a:spcPct val="100000"/>
              </a:lnSpc>
              <a:spcBef>
                <a:spcPts val="480"/>
              </a:spcBef>
              <a:buChar char="•"/>
              <a:tabLst>
                <a:tab pos="1226185" algn="l"/>
                <a:tab pos="1226820" algn="l"/>
              </a:tabLst>
            </a:pPr>
            <a:r>
              <a:rPr sz="1600" spc="20" dirty="0">
                <a:latin typeface="Arial"/>
                <a:cs typeface="Arial"/>
              </a:rPr>
              <a:t>Use</a:t>
            </a:r>
            <a:r>
              <a:rPr sz="1600" spc="10" dirty="0">
                <a:solidFill>
                  <a:srgbClr val="0562C1"/>
                </a:solidFill>
                <a:latin typeface="Arial"/>
                <a:cs typeface="Arial"/>
              </a:rPr>
              <a:t> </a:t>
            </a:r>
            <a:r>
              <a:rPr sz="1600" u="sng" spc="60" dirty="0">
                <a:solidFill>
                  <a:srgbClr val="0562C1"/>
                </a:solidFill>
                <a:uFill>
                  <a:solidFill>
                    <a:srgbClr val="0562C1"/>
                  </a:solidFill>
                </a:uFill>
                <a:latin typeface="Arial"/>
                <a:cs typeface="Arial"/>
                <a:hlinkClick r:id="rId2"/>
              </a:rPr>
              <a:t>AirTrain</a:t>
            </a:r>
            <a:r>
              <a:rPr sz="1600" spc="25" dirty="0">
                <a:solidFill>
                  <a:srgbClr val="0562C1"/>
                </a:solidFill>
                <a:latin typeface="Arial"/>
                <a:cs typeface="Arial"/>
                <a:hlinkClick r:id="rId2"/>
              </a:rPr>
              <a:t> </a:t>
            </a:r>
            <a:r>
              <a:rPr sz="1600" spc="135" dirty="0">
                <a:latin typeface="Arial"/>
                <a:cs typeface="Arial"/>
              </a:rPr>
              <a:t>at</a:t>
            </a:r>
            <a:r>
              <a:rPr sz="1600" spc="10" dirty="0">
                <a:latin typeface="Arial"/>
                <a:cs typeface="Arial"/>
              </a:rPr>
              <a:t> </a:t>
            </a:r>
            <a:r>
              <a:rPr sz="1600" spc="95" dirty="0">
                <a:latin typeface="Arial"/>
                <a:cs typeface="Arial"/>
              </a:rPr>
              <a:t>the</a:t>
            </a:r>
            <a:r>
              <a:rPr sz="1600" spc="10" dirty="0">
                <a:latin typeface="Arial"/>
                <a:cs typeface="Arial"/>
              </a:rPr>
              <a:t> </a:t>
            </a:r>
            <a:r>
              <a:rPr sz="1600" spc="100" dirty="0">
                <a:latin typeface="Arial"/>
                <a:cs typeface="Arial"/>
              </a:rPr>
              <a:t>airport</a:t>
            </a:r>
            <a:r>
              <a:rPr sz="1600" spc="20" dirty="0">
                <a:latin typeface="Arial"/>
                <a:cs typeface="Arial"/>
              </a:rPr>
              <a:t> </a:t>
            </a:r>
            <a:r>
              <a:rPr sz="1600" spc="140" dirty="0">
                <a:latin typeface="Arial"/>
                <a:cs typeface="Arial"/>
              </a:rPr>
              <a:t>to</a:t>
            </a:r>
            <a:r>
              <a:rPr sz="1600" spc="15" dirty="0">
                <a:latin typeface="Arial"/>
                <a:cs typeface="Arial"/>
              </a:rPr>
              <a:t> </a:t>
            </a:r>
            <a:r>
              <a:rPr sz="1600" spc="90" dirty="0">
                <a:latin typeface="Arial"/>
                <a:cs typeface="Arial"/>
              </a:rPr>
              <a:t>connect</a:t>
            </a:r>
            <a:r>
              <a:rPr sz="1600" spc="10" dirty="0">
                <a:latin typeface="Arial"/>
                <a:cs typeface="Arial"/>
              </a:rPr>
              <a:t> </a:t>
            </a:r>
            <a:r>
              <a:rPr sz="1600" spc="140" dirty="0">
                <a:latin typeface="Arial"/>
                <a:cs typeface="Arial"/>
              </a:rPr>
              <a:t>to</a:t>
            </a:r>
            <a:r>
              <a:rPr sz="1600" spc="15" dirty="0">
                <a:latin typeface="Arial"/>
                <a:cs typeface="Arial"/>
              </a:rPr>
              <a:t> </a:t>
            </a:r>
            <a:r>
              <a:rPr sz="1600" spc="65" dirty="0">
                <a:latin typeface="Arial"/>
                <a:cs typeface="Arial"/>
              </a:rPr>
              <a:t>Newark</a:t>
            </a:r>
            <a:r>
              <a:rPr sz="1600" spc="35" dirty="0">
                <a:latin typeface="Arial"/>
                <a:cs typeface="Arial"/>
              </a:rPr>
              <a:t> </a:t>
            </a:r>
            <a:r>
              <a:rPr sz="1600" spc="90" dirty="0">
                <a:latin typeface="Arial"/>
                <a:cs typeface="Arial"/>
              </a:rPr>
              <a:t>Liberty</a:t>
            </a:r>
            <a:r>
              <a:rPr sz="1600" spc="30" dirty="0">
                <a:latin typeface="Arial"/>
                <a:cs typeface="Arial"/>
              </a:rPr>
              <a:t> </a:t>
            </a:r>
            <a:r>
              <a:rPr sz="1600" spc="100" dirty="0">
                <a:latin typeface="Arial"/>
                <a:cs typeface="Arial"/>
              </a:rPr>
              <a:t>Airport</a:t>
            </a:r>
            <a:r>
              <a:rPr sz="1600" spc="25" dirty="0">
                <a:latin typeface="Arial"/>
                <a:cs typeface="Arial"/>
              </a:rPr>
              <a:t> </a:t>
            </a:r>
            <a:r>
              <a:rPr sz="1600" spc="75" dirty="0">
                <a:latin typeface="Arial"/>
                <a:cs typeface="Arial"/>
              </a:rPr>
              <a:t>Station</a:t>
            </a:r>
            <a:endParaRPr sz="1600">
              <a:latin typeface="Arial"/>
              <a:cs typeface="Arial"/>
            </a:endParaRPr>
          </a:p>
          <a:p>
            <a:pPr marL="1226185" lvl="1" indent="-287020">
              <a:lnSpc>
                <a:spcPct val="100000"/>
              </a:lnSpc>
              <a:spcBef>
                <a:spcPts val="480"/>
              </a:spcBef>
              <a:buChar char="•"/>
              <a:tabLst>
                <a:tab pos="1226185" algn="l"/>
                <a:tab pos="1226820" algn="l"/>
              </a:tabLst>
            </a:pPr>
            <a:r>
              <a:rPr sz="1600" spc="80" dirty="0">
                <a:latin typeface="Arial"/>
                <a:cs typeface="Arial"/>
              </a:rPr>
              <a:t>Transfer</a:t>
            </a:r>
            <a:r>
              <a:rPr sz="1600" spc="20" dirty="0">
                <a:latin typeface="Arial"/>
                <a:cs typeface="Arial"/>
              </a:rPr>
              <a:t> </a:t>
            </a:r>
            <a:r>
              <a:rPr sz="1600" spc="140" dirty="0">
                <a:latin typeface="Arial"/>
                <a:cs typeface="Arial"/>
              </a:rPr>
              <a:t>to</a:t>
            </a:r>
            <a:r>
              <a:rPr sz="1600" dirty="0">
                <a:latin typeface="Arial"/>
                <a:cs typeface="Arial"/>
              </a:rPr>
              <a:t> </a:t>
            </a:r>
            <a:r>
              <a:rPr sz="1600" spc="40" dirty="0">
                <a:latin typeface="Arial"/>
                <a:cs typeface="Arial"/>
              </a:rPr>
              <a:t>New</a:t>
            </a:r>
            <a:r>
              <a:rPr sz="1600" spc="5" dirty="0">
                <a:latin typeface="Arial"/>
                <a:cs typeface="Arial"/>
              </a:rPr>
              <a:t> </a:t>
            </a:r>
            <a:r>
              <a:rPr sz="1600" spc="20" dirty="0">
                <a:latin typeface="Arial"/>
                <a:cs typeface="Arial"/>
              </a:rPr>
              <a:t>Jersey</a:t>
            </a:r>
            <a:r>
              <a:rPr sz="1600" spc="5" dirty="0">
                <a:latin typeface="Arial"/>
                <a:cs typeface="Arial"/>
              </a:rPr>
              <a:t> </a:t>
            </a:r>
            <a:r>
              <a:rPr sz="1600" spc="75" dirty="0">
                <a:latin typeface="Arial"/>
                <a:cs typeface="Arial"/>
              </a:rPr>
              <a:t>Transit</a:t>
            </a:r>
            <a:endParaRPr sz="1600">
              <a:latin typeface="Arial"/>
              <a:cs typeface="Arial"/>
            </a:endParaRPr>
          </a:p>
          <a:p>
            <a:pPr marL="1226185" lvl="1" indent="-287020">
              <a:lnSpc>
                <a:spcPct val="100000"/>
              </a:lnSpc>
              <a:spcBef>
                <a:spcPts val="480"/>
              </a:spcBef>
              <a:buChar char="•"/>
              <a:tabLst>
                <a:tab pos="1226185" algn="l"/>
                <a:tab pos="1226820" algn="l"/>
              </a:tabLst>
            </a:pPr>
            <a:r>
              <a:rPr sz="1600" spc="60" dirty="0">
                <a:latin typeface="Arial"/>
                <a:cs typeface="Arial"/>
              </a:rPr>
              <a:t>Travel</a:t>
            </a:r>
            <a:r>
              <a:rPr sz="1600" spc="15" dirty="0">
                <a:latin typeface="Arial"/>
                <a:cs typeface="Arial"/>
              </a:rPr>
              <a:t> </a:t>
            </a:r>
            <a:r>
              <a:rPr sz="1600" spc="140" dirty="0">
                <a:latin typeface="Arial"/>
                <a:cs typeface="Arial"/>
              </a:rPr>
              <a:t>to</a:t>
            </a:r>
            <a:r>
              <a:rPr sz="1600" spc="5" dirty="0">
                <a:latin typeface="Arial"/>
                <a:cs typeface="Arial"/>
              </a:rPr>
              <a:t> </a:t>
            </a:r>
            <a:r>
              <a:rPr sz="1600" spc="40" dirty="0">
                <a:latin typeface="Arial"/>
                <a:cs typeface="Arial"/>
              </a:rPr>
              <a:t>Penn</a:t>
            </a:r>
            <a:r>
              <a:rPr sz="1600" dirty="0">
                <a:latin typeface="Arial"/>
                <a:cs typeface="Arial"/>
              </a:rPr>
              <a:t> </a:t>
            </a:r>
            <a:r>
              <a:rPr sz="1600" spc="75" dirty="0">
                <a:latin typeface="Arial"/>
                <a:cs typeface="Arial"/>
              </a:rPr>
              <a:t>Station</a:t>
            </a:r>
            <a:r>
              <a:rPr sz="1600" spc="15" dirty="0">
                <a:latin typeface="Arial"/>
                <a:cs typeface="Arial"/>
              </a:rPr>
              <a:t> </a:t>
            </a:r>
            <a:r>
              <a:rPr sz="1600" spc="25" dirty="0">
                <a:latin typeface="Arial"/>
                <a:cs typeface="Arial"/>
              </a:rPr>
              <a:t>in</a:t>
            </a:r>
            <a:r>
              <a:rPr sz="1600" spc="-5" dirty="0">
                <a:latin typeface="Arial"/>
                <a:cs typeface="Arial"/>
              </a:rPr>
              <a:t> </a:t>
            </a:r>
            <a:r>
              <a:rPr sz="1600" spc="85" dirty="0">
                <a:latin typeface="Arial"/>
                <a:cs typeface="Arial"/>
              </a:rPr>
              <a:t>Manhattan</a:t>
            </a:r>
            <a:endParaRPr sz="1600">
              <a:latin typeface="Arial"/>
              <a:cs typeface="Arial"/>
            </a:endParaRPr>
          </a:p>
          <a:p>
            <a:pPr marL="1226185" lvl="1" indent="-287020">
              <a:lnSpc>
                <a:spcPct val="100000"/>
              </a:lnSpc>
              <a:spcBef>
                <a:spcPts val="480"/>
              </a:spcBef>
              <a:buChar char="•"/>
              <a:tabLst>
                <a:tab pos="1226185" algn="l"/>
                <a:tab pos="1226820" algn="l"/>
              </a:tabLst>
            </a:pPr>
            <a:r>
              <a:rPr sz="1600" spc="65" dirty="0">
                <a:latin typeface="Arial"/>
                <a:cs typeface="Arial"/>
              </a:rPr>
              <a:t>Purchase</a:t>
            </a:r>
            <a:r>
              <a:rPr sz="1600" spc="15" dirty="0">
                <a:latin typeface="Arial"/>
                <a:cs typeface="Arial"/>
              </a:rPr>
              <a:t> </a:t>
            </a:r>
            <a:r>
              <a:rPr sz="1600" spc="100" dirty="0">
                <a:latin typeface="Arial"/>
                <a:cs typeface="Arial"/>
              </a:rPr>
              <a:t>ticket</a:t>
            </a:r>
            <a:r>
              <a:rPr sz="1600" spc="20" dirty="0">
                <a:latin typeface="Arial"/>
                <a:cs typeface="Arial"/>
              </a:rPr>
              <a:t> </a:t>
            </a:r>
            <a:r>
              <a:rPr sz="1600" spc="135" dirty="0">
                <a:latin typeface="Arial"/>
                <a:cs typeface="Arial"/>
              </a:rPr>
              <a:t>at</a:t>
            </a:r>
            <a:r>
              <a:rPr sz="1600" spc="5" dirty="0">
                <a:latin typeface="Arial"/>
                <a:cs typeface="Arial"/>
              </a:rPr>
              <a:t> </a:t>
            </a:r>
            <a:r>
              <a:rPr sz="1600" spc="80" dirty="0">
                <a:latin typeface="Arial"/>
                <a:cs typeface="Arial"/>
              </a:rPr>
              <a:t>airport,</a:t>
            </a:r>
            <a:r>
              <a:rPr sz="1600" spc="25" dirty="0">
                <a:latin typeface="Arial"/>
                <a:cs typeface="Arial"/>
              </a:rPr>
              <a:t> </a:t>
            </a:r>
            <a:r>
              <a:rPr sz="1600" spc="65" dirty="0">
                <a:latin typeface="Arial"/>
                <a:cs typeface="Arial"/>
              </a:rPr>
              <a:t>which</a:t>
            </a:r>
            <a:r>
              <a:rPr sz="1600" spc="15" dirty="0">
                <a:latin typeface="Arial"/>
                <a:cs typeface="Arial"/>
              </a:rPr>
              <a:t> </a:t>
            </a:r>
            <a:r>
              <a:rPr sz="1600" spc="50" dirty="0">
                <a:latin typeface="Arial"/>
                <a:cs typeface="Arial"/>
              </a:rPr>
              <a:t>includes</a:t>
            </a:r>
            <a:r>
              <a:rPr sz="1600" spc="15" dirty="0">
                <a:latin typeface="Arial"/>
                <a:cs typeface="Arial"/>
              </a:rPr>
              <a:t> </a:t>
            </a:r>
            <a:r>
              <a:rPr sz="1600" spc="60" dirty="0">
                <a:latin typeface="Arial"/>
                <a:cs typeface="Arial"/>
              </a:rPr>
              <a:t>AirTrain</a:t>
            </a:r>
            <a:r>
              <a:rPr sz="1600" spc="20" dirty="0">
                <a:latin typeface="Arial"/>
                <a:cs typeface="Arial"/>
              </a:rPr>
              <a:t> </a:t>
            </a:r>
            <a:r>
              <a:rPr sz="1600" spc="150" dirty="0">
                <a:latin typeface="Arial"/>
                <a:cs typeface="Arial"/>
              </a:rPr>
              <a:t>&amp;</a:t>
            </a:r>
            <a:r>
              <a:rPr sz="1600" spc="20" dirty="0">
                <a:latin typeface="Arial"/>
                <a:cs typeface="Arial"/>
              </a:rPr>
              <a:t> </a:t>
            </a:r>
            <a:r>
              <a:rPr sz="1600" spc="-155" dirty="0">
                <a:latin typeface="Arial"/>
                <a:cs typeface="Arial"/>
              </a:rPr>
              <a:t>NJ</a:t>
            </a:r>
            <a:r>
              <a:rPr sz="1600" spc="10" dirty="0">
                <a:latin typeface="Arial"/>
                <a:cs typeface="Arial"/>
              </a:rPr>
              <a:t> </a:t>
            </a:r>
            <a:r>
              <a:rPr sz="1600" spc="75" dirty="0">
                <a:latin typeface="Arial"/>
                <a:cs typeface="Arial"/>
              </a:rPr>
              <a:t>Transit</a:t>
            </a:r>
            <a:r>
              <a:rPr sz="1600" spc="10" dirty="0">
                <a:latin typeface="Arial"/>
                <a:cs typeface="Arial"/>
              </a:rPr>
              <a:t> </a:t>
            </a:r>
            <a:r>
              <a:rPr sz="1600" spc="65" dirty="0">
                <a:latin typeface="Arial"/>
                <a:cs typeface="Arial"/>
              </a:rPr>
              <a:t>ride</a:t>
            </a:r>
            <a:r>
              <a:rPr sz="1600" spc="20" dirty="0">
                <a:latin typeface="Arial"/>
                <a:cs typeface="Arial"/>
              </a:rPr>
              <a:t> </a:t>
            </a:r>
            <a:r>
              <a:rPr sz="1600" spc="185" dirty="0">
                <a:latin typeface="Arial"/>
                <a:cs typeface="Arial"/>
              </a:rPr>
              <a:t>-</a:t>
            </a:r>
            <a:r>
              <a:rPr sz="1600" spc="15" dirty="0">
                <a:latin typeface="Arial"/>
                <a:cs typeface="Arial"/>
              </a:rPr>
              <a:t> </a:t>
            </a:r>
            <a:r>
              <a:rPr sz="1600" spc="-25" dirty="0">
                <a:latin typeface="Arial"/>
                <a:cs typeface="Arial"/>
              </a:rPr>
              <a:t>$16</a:t>
            </a:r>
            <a:endParaRPr sz="1600">
              <a:latin typeface="Arial"/>
              <a:cs typeface="Arial"/>
            </a:endParaRPr>
          </a:p>
          <a:p>
            <a:pPr lvl="1">
              <a:lnSpc>
                <a:spcPct val="100000"/>
              </a:lnSpc>
              <a:spcBef>
                <a:spcPts val="5"/>
              </a:spcBef>
              <a:buFont typeface="Arial"/>
              <a:buChar char="•"/>
            </a:pPr>
            <a:endParaRPr sz="2500">
              <a:latin typeface="Arial"/>
              <a:cs typeface="Arial"/>
            </a:endParaRPr>
          </a:p>
          <a:p>
            <a:pPr marL="768985" indent="-287020">
              <a:lnSpc>
                <a:spcPct val="100000"/>
              </a:lnSpc>
              <a:buChar char="•"/>
              <a:tabLst>
                <a:tab pos="768985" algn="l"/>
                <a:tab pos="769620" algn="l"/>
              </a:tabLst>
            </a:pPr>
            <a:r>
              <a:rPr sz="1600" spc="145" dirty="0">
                <a:latin typeface="Arial"/>
                <a:cs typeface="Arial"/>
              </a:rPr>
              <a:t>At</a:t>
            </a:r>
            <a:r>
              <a:rPr sz="1600" spc="-30" dirty="0">
                <a:latin typeface="Arial"/>
                <a:cs typeface="Arial"/>
              </a:rPr>
              <a:t> </a:t>
            </a:r>
            <a:r>
              <a:rPr sz="1600" spc="40" dirty="0">
                <a:latin typeface="Arial"/>
                <a:cs typeface="Arial"/>
              </a:rPr>
              <a:t>Penn</a:t>
            </a:r>
            <a:r>
              <a:rPr sz="1600" dirty="0">
                <a:latin typeface="Arial"/>
                <a:cs typeface="Arial"/>
              </a:rPr>
              <a:t> </a:t>
            </a:r>
            <a:r>
              <a:rPr sz="1600" spc="50" dirty="0">
                <a:latin typeface="Arial"/>
                <a:cs typeface="Arial"/>
              </a:rPr>
              <a:t>Station:</a:t>
            </a:r>
            <a:endParaRPr sz="1600">
              <a:latin typeface="Arial"/>
              <a:cs typeface="Arial"/>
            </a:endParaRPr>
          </a:p>
          <a:p>
            <a:pPr marL="1226185" lvl="1" indent="-287020">
              <a:lnSpc>
                <a:spcPct val="100000"/>
              </a:lnSpc>
              <a:spcBef>
                <a:spcPts val="480"/>
              </a:spcBef>
              <a:buChar char="•"/>
              <a:tabLst>
                <a:tab pos="1226185" algn="l"/>
                <a:tab pos="1226820" algn="l"/>
              </a:tabLst>
            </a:pPr>
            <a:r>
              <a:rPr sz="1600" spc="55" dirty="0">
                <a:latin typeface="Arial"/>
                <a:cs typeface="Arial"/>
              </a:rPr>
              <a:t>Walk</a:t>
            </a:r>
            <a:r>
              <a:rPr sz="1600" spc="15" dirty="0">
                <a:latin typeface="Arial"/>
                <a:cs typeface="Arial"/>
              </a:rPr>
              <a:t> </a:t>
            </a:r>
            <a:r>
              <a:rPr sz="1600" spc="140" dirty="0">
                <a:latin typeface="Arial"/>
                <a:cs typeface="Arial"/>
              </a:rPr>
              <a:t>to</a:t>
            </a:r>
            <a:r>
              <a:rPr sz="1600" spc="15" dirty="0">
                <a:latin typeface="Arial"/>
                <a:cs typeface="Arial"/>
              </a:rPr>
              <a:t> </a:t>
            </a:r>
            <a:r>
              <a:rPr sz="1600" spc="95" dirty="0">
                <a:latin typeface="Arial"/>
                <a:cs typeface="Arial"/>
              </a:rPr>
              <a:t>the</a:t>
            </a:r>
            <a:r>
              <a:rPr sz="1600" spc="10" dirty="0">
                <a:latin typeface="Arial"/>
                <a:cs typeface="Arial"/>
              </a:rPr>
              <a:t> </a:t>
            </a:r>
            <a:r>
              <a:rPr sz="1600" spc="90" dirty="0">
                <a:latin typeface="Arial"/>
                <a:cs typeface="Arial"/>
              </a:rPr>
              <a:t>34</a:t>
            </a:r>
            <a:r>
              <a:rPr sz="1575" spc="135" baseline="26455" dirty="0">
                <a:latin typeface="Arial"/>
                <a:cs typeface="Arial"/>
              </a:rPr>
              <a:t>th</a:t>
            </a:r>
            <a:r>
              <a:rPr sz="1575" spc="247" baseline="26455" dirty="0">
                <a:latin typeface="Arial"/>
                <a:cs typeface="Arial"/>
              </a:rPr>
              <a:t> </a:t>
            </a:r>
            <a:r>
              <a:rPr sz="1600" spc="70" dirty="0">
                <a:latin typeface="Arial"/>
                <a:cs typeface="Arial"/>
              </a:rPr>
              <a:t>St</a:t>
            </a:r>
            <a:r>
              <a:rPr sz="1600" spc="10" dirty="0">
                <a:latin typeface="Arial"/>
                <a:cs typeface="Arial"/>
              </a:rPr>
              <a:t> </a:t>
            </a:r>
            <a:r>
              <a:rPr sz="1600" spc="150" dirty="0">
                <a:latin typeface="Arial"/>
                <a:cs typeface="Arial"/>
              </a:rPr>
              <a:t>&amp;</a:t>
            </a:r>
            <a:r>
              <a:rPr sz="1600" dirty="0">
                <a:latin typeface="Arial"/>
                <a:cs typeface="Arial"/>
              </a:rPr>
              <a:t> </a:t>
            </a:r>
            <a:r>
              <a:rPr sz="1600" spc="50" dirty="0">
                <a:latin typeface="Arial"/>
                <a:cs typeface="Arial"/>
              </a:rPr>
              <a:t>Herald</a:t>
            </a:r>
            <a:r>
              <a:rPr sz="1600" spc="30" dirty="0">
                <a:latin typeface="Arial"/>
                <a:cs typeface="Arial"/>
              </a:rPr>
              <a:t> </a:t>
            </a:r>
            <a:r>
              <a:rPr sz="1600" spc="90" dirty="0">
                <a:latin typeface="Arial"/>
                <a:cs typeface="Arial"/>
              </a:rPr>
              <a:t>subway</a:t>
            </a:r>
            <a:r>
              <a:rPr sz="1600" spc="20" dirty="0">
                <a:latin typeface="Arial"/>
                <a:cs typeface="Arial"/>
              </a:rPr>
              <a:t> </a:t>
            </a:r>
            <a:r>
              <a:rPr sz="1600" spc="110" dirty="0">
                <a:latin typeface="Arial"/>
                <a:cs typeface="Arial"/>
              </a:rPr>
              <a:t>stop</a:t>
            </a:r>
            <a:r>
              <a:rPr sz="1600" spc="15" dirty="0">
                <a:latin typeface="Arial"/>
                <a:cs typeface="Arial"/>
              </a:rPr>
              <a:t> </a:t>
            </a:r>
            <a:r>
              <a:rPr sz="1600" spc="80" dirty="0">
                <a:latin typeface="Arial"/>
                <a:cs typeface="Arial"/>
              </a:rPr>
              <a:t>and</a:t>
            </a:r>
            <a:r>
              <a:rPr sz="1600" spc="30" dirty="0">
                <a:latin typeface="Arial"/>
                <a:cs typeface="Arial"/>
              </a:rPr>
              <a:t> </a:t>
            </a:r>
            <a:r>
              <a:rPr sz="1600" spc="100" dirty="0">
                <a:latin typeface="Arial"/>
                <a:cs typeface="Arial"/>
              </a:rPr>
              <a:t>board</a:t>
            </a:r>
            <a:r>
              <a:rPr sz="1600" spc="30" dirty="0">
                <a:latin typeface="Arial"/>
                <a:cs typeface="Arial"/>
              </a:rPr>
              <a:t> </a:t>
            </a:r>
            <a:r>
              <a:rPr sz="1600" spc="10" dirty="0">
                <a:latin typeface="Arial"/>
                <a:cs typeface="Arial"/>
              </a:rPr>
              <a:t>‘F’</a:t>
            </a:r>
            <a:r>
              <a:rPr sz="1600" spc="15" dirty="0">
                <a:latin typeface="Arial"/>
                <a:cs typeface="Arial"/>
              </a:rPr>
              <a:t> </a:t>
            </a:r>
            <a:r>
              <a:rPr sz="1600" spc="90" dirty="0">
                <a:latin typeface="Arial"/>
                <a:cs typeface="Arial"/>
              </a:rPr>
              <a:t>subway</a:t>
            </a:r>
            <a:r>
              <a:rPr sz="1600" spc="15" dirty="0">
                <a:latin typeface="Arial"/>
                <a:cs typeface="Arial"/>
              </a:rPr>
              <a:t> </a:t>
            </a:r>
            <a:r>
              <a:rPr sz="1600" spc="85" dirty="0">
                <a:latin typeface="Arial"/>
                <a:cs typeface="Arial"/>
              </a:rPr>
              <a:t>train</a:t>
            </a:r>
            <a:endParaRPr sz="1600">
              <a:latin typeface="Arial"/>
              <a:cs typeface="Arial"/>
            </a:endParaRPr>
          </a:p>
          <a:p>
            <a:pPr marL="1683385" lvl="2" indent="-287020">
              <a:lnSpc>
                <a:spcPct val="100000"/>
              </a:lnSpc>
              <a:spcBef>
                <a:spcPts val="480"/>
              </a:spcBef>
              <a:buChar char="•"/>
              <a:tabLst>
                <a:tab pos="1683385" algn="l"/>
                <a:tab pos="1684020" algn="l"/>
              </a:tabLst>
            </a:pPr>
            <a:r>
              <a:rPr sz="1600" spc="90" dirty="0">
                <a:latin typeface="Arial"/>
                <a:cs typeface="Arial"/>
              </a:rPr>
              <a:t>Depart</a:t>
            </a:r>
            <a:r>
              <a:rPr sz="1600" spc="5" dirty="0">
                <a:latin typeface="Arial"/>
                <a:cs typeface="Arial"/>
              </a:rPr>
              <a:t> </a:t>
            </a:r>
            <a:r>
              <a:rPr sz="1600" spc="85" dirty="0">
                <a:latin typeface="Arial"/>
                <a:cs typeface="Arial"/>
              </a:rPr>
              <a:t>train</a:t>
            </a:r>
            <a:r>
              <a:rPr sz="1600" spc="20" dirty="0">
                <a:latin typeface="Arial"/>
                <a:cs typeface="Arial"/>
              </a:rPr>
              <a:t> </a:t>
            </a:r>
            <a:r>
              <a:rPr sz="1600" spc="135" dirty="0">
                <a:latin typeface="Arial"/>
                <a:cs typeface="Arial"/>
              </a:rPr>
              <a:t>at</a:t>
            </a:r>
            <a:r>
              <a:rPr sz="1600" spc="10" dirty="0">
                <a:latin typeface="Arial"/>
                <a:cs typeface="Arial"/>
              </a:rPr>
              <a:t> </a:t>
            </a:r>
            <a:r>
              <a:rPr sz="1600" spc="60" dirty="0">
                <a:latin typeface="Arial"/>
                <a:cs typeface="Arial"/>
              </a:rPr>
              <a:t>Roosevelt</a:t>
            </a:r>
            <a:r>
              <a:rPr sz="1600" spc="15" dirty="0">
                <a:latin typeface="Arial"/>
                <a:cs typeface="Arial"/>
              </a:rPr>
              <a:t> </a:t>
            </a:r>
            <a:r>
              <a:rPr sz="1600" spc="35" dirty="0">
                <a:latin typeface="Arial"/>
                <a:cs typeface="Arial"/>
              </a:rPr>
              <a:t>Island</a:t>
            </a:r>
            <a:r>
              <a:rPr sz="1600" spc="15" dirty="0">
                <a:latin typeface="Arial"/>
                <a:cs typeface="Arial"/>
              </a:rPr>
              <a:t> </a:t>
            </a:r>
            <a:r>
              <a:rPr sz="1600" spc="90" dirty="0">
                <a:latin typeface="Arial"/>
                <a:cs typeface="Arial"/>
              </a:rPr>
              <a:t>station</a:t>
            </a:r>
            <a:r>
              <a:rPr sz="1600" spc="25" dirty="0">
                <a:latin typeface="Arial"/>
                <a:cs typeface="Arial"/>
              </a:rPr>
              <a:t> </a:t>
            </a:r>
            <a:r>
              <a:rPr sz="1600" spc="140" dirty="0">
                <a:latin typeface="Arial"/>
                <a:cs typeface="Arial"/>
              </a:rPr>
              <a:t>to</a:t>
            </a:r>
            <a:r>
              <a:rPr sz="1600" spc="10" dirty="0">
                <a:latin typeface="Arial"/>
                <a:cs typeface="Arial"/>
              </a:rPr>
              <a:t> </a:t>
            </a:r>
            <a:r>
              <a:rPr sz="1600" spc="110" dirty="0">
                <a:latin typeface="Arial"/>
                <a:cs typeface="Arial"/>
              </a:rPr>
              <a:t>get</a:t>
            </a:r>
            <a:r>
              <a:rPr sz="1600" spc="5" dirty="0">
                <a:latin typeface="Arial"/>
                <a:cs typeface="Arial"/>
              </a:rPr>
              <a:t> </a:t>
            </a:r>
            <a:r>
              <a:rPr sz="1600" spc="140" dirty="0">
                <a:latin typeface="Arial"/>
                <a:cs typeface="Arial"/>
              </a:rPr>
              <a:t>to</a:t>
            </a:r>
            <a:r>
              <a:rPr sz="1600" spc="15" dirty="0">
                <a:latin typeface="Arial"/>
                <a:cs typeface="Arial"/>
              </a:rPr>
              <a:t> </a:t>
            </a:r>
            <a:r>
              <a:rPr sz="1600" spc="55" dirty="0">
                <a:latin typeface="Arial"/>
                <a:cs typeface="Arial"/>
              </a:rPr>
              <a:t>housing</a:t>
            </a:r>
            <a:endParaRPr sz="1600">
              <a:latin typeface="Arial"/>
              <a:cs typeface="Arial"/>
            </a:endParaRPr>
          </a:p>
          <a:p>
            <a:pPr marL="1683385" marR="43180" lvl="2" indent="-287020">
              <a:lnSpc>
                <a:spcPct val="125000"/>
              </a:lnSpc>
              <a:buChar char="•"/>
              <a:tabLst>
                <a:tab pos="1683385" algn="l"/>
                <a:tab pos="1684020" algn="l"/>
              </a:tabLst>
            </a:pPr>
            <a:r>
              <a:rPr sz="1600" spc="90" dirty="0">
                <a:latin typeface="Arial"/>
                <a:cs typeface="Arial"/>
              </a:rPr>
              <a:t>Depart</a:t>
            </a:r>
            <a:r>
              <a:rPr sz="1600" spc="10" dirty="0">
                <a:latin typeface="Arial"/>
                <a:cs typeface="Arial"/>
              </a:rPr>
              <a:t> </a:t>
            </a:r>
            <a:r>
              <a:rPr sz="1600" spc="85" dirty="0">
                <a:latin typeface="Arial"/>
                <a:cs typeface="Arial"/>
              </a:rPr>
              <a:t>train</a:t>
            </a:r>
            <a:r>
              <a:rPr sz="1600" spc="25" dirty="0">
                <a:latin typeface="Arial"/>
                <a:cs typeface="Arial"/>
              </a:rPr>
              <a:t> </a:t>
            </a:r>
            <a:r>
              <a:rPr sz="1600" spc="135" dirty="0">
                <a:latin typeface="Arial"/>
                <a:cs typeface="Arial"/>
              </a:rPr>
              <a:t>at</a:t>
            </a:r>
            <a:r>
              <a:rPr sz="1600" spc="10" dirty="0">
                <a:latin typeface="Arial"/>
                <a:cs typeface="Arial"/>
              </a:rPr>
              <a:t> </a:t>
            </a:r>
            <a:r>
              <a:rPr sz="1600" spc="80" dirty="0">
                <a:latin typeface="Arial"/>
                <a:cs typeface="Arial"/>
              </a:rPr>
              <a:t>‘63</a:t>
            </a:r>
            <a:r>
              <a:rPr sz="1575" spc="120" baseline="26455" dirty="0">
                <a:latin typeface="Arial"/>
                <a:cs typeface="Arial"/>
              </a:rPr>
              <a:t>rd</a:t>
            </a:r>
            <a:r>
              <a:rPr sz="1575" spc="247" baseline="26455" dirty="0">
                <a:latin typeface="Arial"/>
                <a:cs typeface="Arial"/>
              </a:rPr>
              <a:t> </a:t>
            </a:r>
            <a:r>
              <a:rPr sz="1600" spc="70" dirty="0">
                <a:latin typeface="Arial"/>
                <a:cs typeface="Arial"/>
              </a:rPr>
              <a:t>St</a:t>
            </a:r>
            <a:r>
              <a:rPr sz="1600" spc="10" dirty="0">
                <a:latin typeface="Arial"/>
                <a:cs typeface="Arial"/>
              </a:rPr>
              <a:t> </a:t>
            </a:r>
            <a:r>
              <a:rPr sz="1600" spc="150" dirty="0">
                <a:latin typeface="Arial"/>
                <a:cs typeface="Arial"/>
              </a:rPr>
              <a:t>&amp;</a:t>
            </a:r>
            <a:r>
              <a:rPr sz="1600" spc="5" dirty="0">
                <a:latin typeface="Arial"/>
                <a:cs typeface="Arial"/>
              </a:rPr>
              <a:t> </a:t>
            </a:r>
            <a:r>
              <a:rPr sz="1600" spc="70" dirty="0">
                <a:latin typeface="Arial"/>
                <a:cs typeface="Arial"/>
              </a:rPr>
              <a:t>Lexington’</a:t>
            </a:r>
            <a:r>
              <a:rPr sz="1600" spc="40" dirty="0">
                <a:latin typeface="Arial"/>
                <a:cs typeface="Arial"/>
              </a:rPr>
              <a:t> </a:t>
            </a:r>
            <a:r>
              <a:rPr sz="1600" spc="90" dirty="0">
                <a:latin typeface="Arial"/>
                <a:cs typeface="Arial"/>
              </a:rPr>
              <a:t>station</a:t>
            </a:r>
            <a:r>
              <a:rPr sz="1600" spc="10" dirty="0">
                <a:latin typeface="Arial"/>
                <a:cs typeface="Arial"/>
              </a:rPr>
              <a:t> </a:t>
            </a:r>
            <a:r>
              <a:rPr sz="1600" spc="150" dirty="0">
                <a:latin typeface="Arial"/>
                <a:cs typeface="Arial"/>
              </a:rPr>
              <a:t>&amp;</a:t>
            </a:r>
            <a:r>
              <a:rPr sz="1600" spc="20" dirty="0">
                <a:latin typeface="Arial"/>
                <a:cs typeface="Arial"/>
              </a:rPr>
              <a:t> </a:t>
            </a:r>
            <a:r>
              <a:rPr sz="1600" spc="65" dirty="0">
                <a:latin typeface="Arial"/>
                <a:cs typeface="Arial"/>
              </a:rPr>
              <a:t>walk</a:t>
            </a:r>
            <a:r>
              <a:rPr sz="1600" spc="20" dirty="0">
                <a:latin typeface="Arial"/>
                <a:cs typeface="Arial"/>
              </a:rPr>
              <a:t> </a:t>
            </a:r>
            <a:r>
              <a:rPr sz="1600" spc="95" dirty="0">
                <a:latin typeface="Arial"/>
                <a:cs typeface="Arial"/>
              </a:rPr>
              <a:t>east</a:t>
            </a:r>
            <a:r>
              <a:rPr sz="1600" spc="10" dirty="0">
                <a:latin typeface="Arial"/>
                <a:cs typeface="Arial"/>
              </a:rPr>
              <a:t> </a:t>
            </a:r>
            <a:r>
              <a:rPr sz="1600" spc="140" dirty="0">
                <a:latin typeface="Arial"/>
                <a:cs typeface="Arial"/>
              </a:rPr>
              <a:t>to</a:t>
            </a:r>
            <a:r>
              <a:rPr sz="1600" spc="15" dirty="0">
                <a:latin typeface="Arial"/>
                <a:cs typeface="Arial"/>
              </a:rPr>
              <a:t> </a:t>
            </a:r>
            <a:r>
              <a:rPr sz="1600" spc="70" dirty="0">
                <a:latin typeface="Arial"/>
                <a:cs typeface="Arial"/>
              </a:rPr>
              <a:t>York</a:t>
            </a:r>
            <a:r>
              <a:rPr sz="1600" spc="25" dirty="0">
                <a:latin typeface="Arial"/>
                <a:cs typeface="Arial"/>
              </a:rPr>
              <a:t> </a:t>
            </a:r>
            <a:r>
              <a:rPr sz="1600" spc="85" dirty="0">
                <a:latin typeface="Arial"/>
                <a:cs typeface="Arial"/>
              </a:rPr>
              <a:t>Ave</a:t>
            </a:r>
            <a:r>
              <a:rPr sz="1600" spc="10" dirty="0">
                <a:latin typeface="Arial"/>
                <a:cs typeface="Arial"/>
              </a:rPr>
              <a:t> </a:t>
            </a:r>
            <a:r>
              <a:rPr sz="1600" spc="80" dirty="0">
                <a:latin typeface="Arial"/>
                <a:cs typeface="Arial"/>
              </a:rPr>
              <a:t>and</a:t>
            </a:r>
            <a:r>
              <a:rPr sz="1600" spc="20" dirty="0">
                <a:latin typeface="Arial"/>
                <a:cs typeface="Arial"/>
              </a:rPr>
              <a:t> </a:t>
            </a:r>
            <a:r>
              <a:rPr sz="1600" spc="100" dirty="0">
                <a:latin typeface="Arial"/>
                <a:cs typeface="Arial"/>
              </a:rPr>
              <a:t>north</a:t>
            </a:r>
            <a:r>
              <a:rPr sz="1600" spc="20" dirty="0">
                <a:latin typeface="Arial"/>
                <a:cs typeface="Arial"/>
              </a:rPr>
              <a:t> </a:t>
            </a:r>
            <a:r>
              <a:rPr sz="1600" spc="140" dirty="0">
                <a:latin typeface="Arial"/>
                <a:cs typeface="Arial"/>
              </a:rPr>
              <a:t>to</a:t>
            </a:r>
            <a:r>
              <a:rPr sz="1600" spc="15" dirty="0">
                <a:latin typeface="Arial"/>
                <a:cs typeface="Arial"/>
              </a:rPr>
              <a:t> </a:t>
            </a:r>
            <a:r>
              <a:rPr sz="1600" spc="110" dirty="0">
                <a:latin typeface="Arial"/>
                <a:cs typeface="Arial"/>
              </a:rPr>
              <a:t>69</a:t>
            </a:r>
            <a:r>
              <a:rPr sz="1575" spc="165" baseline="26455" dirty="0">
                <a:latin typeface="Arial"/>
                <a:cs typeface="Arial"/>
              </a:rPr>
              <a:t>th</a:t>
            </a:r>
            <a:r>
              <a:rPr sz="1575" spc="247" baseline="26455" dirty="0">
                <a:latin typeface="Arial"/>
                <a:cs typeface="Arial"/>
              </a:rPr>
              <a:t> </a:t>
            </a:r>
            <a:r>
              <a:rPr sz="1600" spc="10" dirty="0">
                <a:latin typeface="Arial"/>
                <a:cs typeface="Arial"/>
              </a:rPr>
              <a:t>St.</a:t>
            </a:r>
            <a:r>
              <a:rPr sz="1600" spc="15" dirty="0">
                <a:latin typeface="Arial"/>
                <a:cs typeface="Arial"/>
              </a:rPr>
              <a:t> </a:t>
            </a:r>
            <a:r>
              <a:rPr sz="1600" spc="140" dirty="0">
                <a:latin typeface="Arial"/>
                <a:cs typeface="Arial"/>
              </a:rPr>
              <a:t>to</a:t>
            </a:r>
            <a:r>
              <a:rPr sz="1600" spc="15" dirty="0">
                <a:latin typeface="Arial"/>
                <a:cs typeface="Arial"/>
              </a:rPr>
              <a:t> </a:t>
            </a:r>
            <a:r>
              <a:rPr sz="1600" spc="20" dirty="0">
                <a:latin typeface="Arial"/>
                <a:cs typeface="Arial"/>
              </a:rPr>
              <a:t>Weill </a:t>
            </a:r>
            <a:r>
              <a:rPr sz="1600" spc="-430" dirty="0">
                <a:latin typeface="Arial"/>
                <a:cs typeface="Arial"/>
              </a:rPr>
              <a:t> </a:t>
            </a:r>
            <a:r>
              <a:rPr sz="1600" spc="40" dirty="0">
                <a:latin typeface="Arial"/>
                <a:cs typeface="Arial"/>
              </a:rPr>
              <a:t>Cornell</a:t>
            </a:r>
            <a:r>
              <a:rPr sz="1600" spc="5" dirty="0">
                <a:latin typeface="Arial"/>
                <a:cs typeface="Arial"/>
              </a:rPr>
              <a:t> </a:t>
            </a:r>
            <a:r>
              <a:rPr sz="1600" spc="-5" dirty="0">
                <a:latin typeface="Arial"/>
                <a:cs typeface="Arial"/>
              </a:rPr>
              <a:t>(1300</a:t>
            </a:r>
            <a:r>
              <a:rPr sz="1600" spc="15" dirty="0">
                <a:latin typeface="Arial"/>
                <a:cs typeface="Arial"/>
              </a:rPr>
              <a:t> </a:t>
            </a:r>
            <a:r>
              <a:rPr sz="1600" spc="70" dirty="0">
                <a:latin typeface="Arial"/>
                <a:cs typeface="Arial"/>
              </a:rPr>
              <a:t>York</a:t>
            </a:r>
            <a:r>
              <a:rPr sz="1600" spc="15" dirty="0">
                <a:latin typeface="Arial"/>
                <a:cs typeface="Arial"/>
              </a:rPr>
              <a:t> </a:t>
            </a:r>
            <a:r>
              <a:rPr sz="1600" spc="65" dirty="0">
                <a:latin typeface="Arial"/>
                <a:cs typeface="Arial"/>
              </a:rPr>
              <a:t>Ave)</a:t>
            </a:r>
            <a:endParaRPr sz="1600">
              <a:latin typeface="Arial"/>
              <a:cs typeface="Arial"/>
            </a:endParaRPr>
          </a:p>
        </p:txBody>
      </p:sp>
      <p:sp>
        <p:nvSpPr>
          <p:cNvPr id="3" name="object 3"/>
          <p:cNvSpPr txBox="1">
            <a:spLocks noGrp="1"/>
          </p:cNvSpPr>
          <p:nvPr>
            <p:ph type="title"/>
          </p:nvPr>
        </p:nvSpPr>
        <p:spPr>
          <a:xfrm>
            <a:off x="1580546" y="257465"/>
            <a:ext cx="9030970" cy="878840"/>
          </a:xfrm>
          <a:prstGeom prst="rect">
            <a:avLst/>
          </a:prstGeom>
        </p:spPr>
        <p:txBody>
          <a:bodyPr vert="horz" wrap="square" lIns="0" tIns="12065" rIns="0" bIns="0" rtlCol="0">
            <a:spAutoFit/>
          </a:bodyPr>
          <a:lstStyle/>
          <a:p>
            <a:pPr marL="2741930" marR="5080" indent="-2729865">
              <a:lnSpc>
                <a:spcPct val="100000"/>
              </a:lnSpc>
              <a:spcBef>
                <a:spcPts val="95"/>
              </a:spcBef>
            </a:pPr>
            <a:r>
              <a:rPr spc="-120" dirty="0"/>
              <a:t>I’ve</a:t>
            </a:r>
            <a:r>
              <a:rPr spc="30" dirty="0"/>
              <a:t> </a:t>
            </a:r>
            <a:r>
              <a:rPr spc="-20" dirty="0"/>
              <a:t>landed</a:t>
            </a:r>
            <a:r>
              <a:rPr spc="70" dirty="0"/>
              <a:t> </a:t>
            </a:r>
            <a:r>
              <a:rPr spc="65" dirty="0"/>
              <a:t>at</a:t>
            </a:r>
            <a:r>
              <a:rPr spc="40" dirty="0"/>
              <a:t> </a:t>
            </a:r>
            <a:r>
              <a:rPr spc="-55" dirty="0"/>
              <a:t>Newark</a:t>
            </a:r>
            <a:r>
              <a:rPr spc="75" dirty="0"/>
              <a:t> </a:t>
            </a:r>
            <a:r>
              <a:rPr dirty="0"/>
              <a:t>Liberty</a:t>
            </a:r>
            <a:r>
              <a:rPr spc="50" dirty="0"/>
              <a:t> </a:t>
            </a:r>
            <a:r>
              <a:rPr spc="-75" dirty="0"/>
              <a:t>International</a:t>
            </a:r>
            <a:r>
              <a:rPr spc="90" dirty="0"/>
              <a:t> </a:t>
            </a:r>
            <a:r>
              <a:rPr spc="20" dirty="0"/>
              <a:t>Airport </a:t>
            </a:r>
            <a:r>
              <a:rPr spc="-805" dirty="0"/>
              <a:t> </a:t>
            </a:r>
            <a:r>
              <a:rPr spc="-45" dirty="0"/>
              <a:t>Newark,</a:t>
            </a:r>
            <a:r>
              <a:rPr spc="45" dirty="0"/>
              <a:t> </a:t>
            </a:r>
            <a:r>
              <a:rPr spc="-120" dirty="0"/>
              <a:t>New</a:t>
            </a:r>
            <a:r>
              <a:rPr spc="45" dirty="0"/>
              <a:t> </a:t>
            </a:r>
            <a:r>
              <a:rPr spc="-45" dirty="0"/>
              <a:t>Jersey</a:t>
            </a:r>
          </a:p>
        </p:txBody>
      </p:sp>
      <p:pic>
        <p:nvPicPr>
          <p:cNvPr id="4" name="object 4"/>
          <p:cNvPicPr/>
          <p:nvPr/>
        </p:nvPicPr>
        <p:blipFill>
          <a:blip r:embed="rId3" cstate="print"/>
          <a:stretch>
            <a:fillRect/>
          </a:stretch>
        </p:blipFill>
        <p:spPr>
          <a:xfrm>
            <a:off x="9982200" y="6269735"/>
            <a:ext cx="2066543" cy="423671"/>
          </a:xfrm>
          <a:prstGeom prst="rect">
            <a:avLst/>
          </a:prstGeom>
        </p:spPr>
      </p:pic>
      <p:pic>
        <p:nvPicPr>
          <p:cNvPr id="5" name="object 5"/>
          <p:cNvPicPr/>
          <p:nvPr/>
        </p:nvPicPr>
        <p:blipFill>
          <a:blip r:embed="rId4" cstate="print"/>
          <a:stretch>
            <a:fillRect/>
          </a:stretch>
        </p:blipFill>
        <p:spPr>
          <a:xfrm>
            <a:off x="8808719" y="1696211"/>
            <a:ext cx="3334511" cy="2220467"/>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80546" y="257467"/>
            <a:ext cx="9030970" cy="878840"/>
          </a:xfrm>
          <a:prstGeom prst="rect">
            <a:avLst/>
          </a:prstGeom>
        </p:spPr>
        <p:txBody>
          <a:bodyPr vert="horz" wrap="square" lIns="0" tIns="12065" rIns="0" bIns="0" rtlCol="0">
            <a:spAutoFit/>
          </a:bodyPr>
          <a:lstStyle/>
          <a:p>
            <a:pPr marL="2741930" marR="5080" indent="-2729865">
              <a:lnSpc>
                <a:spcPct val="100000"/>
              </a:lnSpc>
              <a:spcBef>
                <a:spcPts val="95"/>
              </a:spcBef>
            </a:pPr>
            <a:r>
              <a:rPr spc="-120" dirty="0"/>
              <a:t>I’ve</a:t>
            </a:r>
            <a:r>
              <a:rPr spc="30" dirty="0"/>
              <a:t> </a:t>
            </a:r>
            <a:r>
              <a:rPr spc="-20" dirty="0"/>
              <a:t>landed</a:t>
            </a:r>
            <a:r>
              <a:rPr spc="70" dirty="0"/>
              <a:t> </a:t>
            </a:r>
            <a:r>
              <a:rPr spc="65" dirty="0"/>
              <a:t>at</a:t>
            </a:r>
            <a:r>
              <a:rPr spc="40" dirty="0"/>
              <a:t> </a:t>
            </a:r>
            <a:r>
              <a:rPr spc="-55" dirty="0"/>
              <a:t>Newark</a:t>
            </a:r>
            <a:r>
              <a:rPr spc="75" dirty="0"/>
              <a:t> </a:t>
            </a:r>
            <a:r>
              <a:rPr dirty="0"/>
              <a:t>Liberty</a:t>
            </a:r>
            <a:r>
              <a:rPr spc="50" dirty="0"/>
              <a:t> </a:t>
            </a:r>
            <a:r>
              <a:rPr spc="-75" dirty="0"/>
              <a:t>International</a:t>
            </a:r>
            <a:r>
              <a:rPr spc="90" dirty="0"/>
              <a:t> </a:t>
            </a:r>
            <a:r>
              <a:rPr spc="20" dirty="0"/>
              <a:t>Airport </a:t>
            </a:r>
            <a:r>
              <a:rPr spc="-805" dirty="0"/>
              <a:t> </a:t>
            </a:r>
            <a:r>
              <a:rPr spc="-45" dirty="0"/>
              <a:t>Newark,</a:t>
            </a:r>
            <a:r>
              <a:rPr spc="45" dirty="0"/>
              <a:t> </a:t>
            </a:r>
            <a:r>
              <a:rPr spc="-120" dirty="0"/>
              <a:t>New</a:t>
            </a:r>
            <a:r>
              <a:rPr spc="45" dirty="0"/>
              <a:t> </a:t>
            </a:r>
            <a:r>
              <a:rPr spc="-45" dirty="0"/>
              <a:t>Jersey</a:t>
            </a:r>
          </a:p>
        </p:txBody>
      </p:sp>
      <p:pic>
        <p:nvPicPr>
          <p:cNvPr id="3" name="object 3"/>
          <p:cNvPicPr/>
          <p:nvPr/>
        </p:nvPicPr>
        <p:blipFill>
          <a:blip r:embed="rId2" cstate="print"/>
          <a:stretch>
            <a:fillRect/>
          </a:stretch>
        </p:blipFill>
        <p:spPr>
          <a:xfrm>
            <a:off x="9211056" y="976883"/>
            <a:ext cx="2841280" cy="1128255"/>
          </a:xfrm>
          <a:prstGeom prst="rect">
            <a:avLst/>
          </a:prstGeom>
        </p:spPr>
      </p:pic>
      <p:sp>
        <p:nvSpPr>
          <p:cNvPr id="4" name="object 4"/>
          <p:cNvSpPr txBox="1"/>
          <p:nvPr/>
        </p:nvSpPr>
        <p:spPr>
          <a:xfrm>
            <a:off x="111546" y="1224750"/>
            <a:ext cx="11251565" cy="5575300"/>
          </a:xfrm>
          <a:prstGeom prst="rect">
            <a:avLst/>
          </a:prstGeom>
        </p:spPr>
        <p:txBody>
          <a:bodyPr vert="horz" wrap="square" lIns="0" tIns="12700" rIns="0" bIns="0" rtlCol="0">
            <a:spAutoFit/>
          </a:bodyPr>
          <a:lstStyle/>
          <a:p>
            <a:pPr marL="50800">
              <a:lnSpc>
                <a:spcPct val="100000"/>
              </a:lnSpc>
              <a:spcBef>
                <a:spcPts val="100"/>
              </a:spcBef>
            </a:pPr>
            <a:r>
              <a:rPr sz="1800" b="1" spc="-5" dirty="0">
                <a:solidFill>
                  <a:srgbClr val="DF611B"/>
                </a:solidFill>
                <a:latin typeface="Tahoma"/>
                <a:cs typeface="Tahoma"/>
              </a:rPr>
              <a:t>Bus</a:t>
            </a:r>
            <a:endParaRPr sz="1800">
              <a:latin typeface="Tahoma"/>
              <a:cs typeface="Tahoma"/>
            </a:endParaRPr>
          </a:p>
          <a:p>
            <a:pPr>
              <a:lnSpc>
                <a:spcPct val="100000"/>
              </a:lnSpc>
              <a:spcBef>
                <a:spcPts val="5"/>
              </a:spcBef>
            </a:pPr>
            <a:endParaRPr sz="1800">
              <a:latin typeface="Tahoma"/>
              <a:cs typeface="Tahoma"/>
            </a:endParaRPr>
          </a:p>
          <a:p>
            <a:pPr marL="794385" indent="-287020">
              <a:lnSpc>
                <a:spcPct val="100000"/>
              </a:lnSpc>
              <a:buClr>
                <a:srgbClr val="000000"/>
              </a:buClr>
              <a:buChar char="•"/>
              <a:tabLst>
                <a:tab pos="794385" algn="l"/>
                <a:tab pos="795020" algn="l"/>
              </a:tabLst>
            </a:pPr>
            <a:r>
              <a:rPr sz="1600" u="sng" spc="65" dirty="0">
                <a:solidFill>
                  <a:srgbClr val="0562C1"/>
                </a:solidFill>
                <a:uFill>
                  <a:solidFill>
                    <a:srgbClr val="0562C1"/>
                  </a:solidFill>
                </a:uFill>
                <a:latin typeface="Arial"/>
                <a:cs typeface="Arial"/>
                <a:hlinkClick r:id="rId3"/>
              </a:rPr>
              <a:t>Newark</a:t>
            </a:r>
            <a:r>
              <a:rPr sz="1600" u="sng" spc="35" dirty="0">
                <a:solidFill>
                  <a:srgbClr val="0562C1"/>
                </a:solidFill>
                <a:uFill>
                  <a:solidFill>
                    <a:srgbClr val="0562C1"/>
                  </a:solidFill>
                </a:uFill>
                <a:latin typeface="Arial"/>
                <a:cs typeface="Arial"/>
                <a:hlinkClick r:id="rId3"/>
              </a:rPr>
              <a:t> </a:t>
            </a:r>
            <a:r>
              <a:rPr sz="1600" u="sng" spc="100" dirty="0">
                <a:solidFill>
                  <a:srgbClr val="0562C1"/>
                </a:solidFill>
                <a:uFill>
                  <a:solidFill>
                    <a:srgbClr val="0562C1"/>
                  </a:solidFill>
                </a:uFill>
                <a:latin typeface="Arial"/>
                <a:cs typeface="Arial"/>
                <a:hlinkClick r:id="rId3"/>
              </a:rPr>
              <a:t>Airport</a:t>
            </a:r>
            <a:r>
              <a:rPr sz="1600" u="sng" spc="20" dirty="0">
                <a:solidFill>
                  <a:srgbClr val="0562C1"/>
                </a:solidFill>
                <a:uFill>
                  <a:solidFill>
                    <a:srgbClr val="0562C1"/>
                  </a:solidFill>
                </a:uFill>
                <a:latin typeface="Arial"/>
                <a:cs typeface="Arial"/>
                <a:hlinkClick r:id="rId3"/>
              </a:rPr>
              <a:t> </a:t>
            </a:r>
            <a:r>
              <a:rPr sz="1600" u="sng" spc="60" dirty="0">
                <a:solidFill>
                  <a:srgbClr val="0562C1"/>
                </a:solidFill>
                <a:uFill>
                  <a:solidFill>
                    <a:srgbClr val="0562C1"/>
                  </a:solidFill>
                </a:uFill>
                <a:latin typeface="Arial"/>
                <a:cs typeface="Arial"/>
                <a:hlinkClick r:id="rId3"/>
              </a:rPr>
              <a:t>Express</a:t>
            </a:r>
            <a:r>
              <a:rPr sz="1600" u="sng" spc="15" dirty="0">
                <a:solidFill>
                  <a:srgbClr val="0562C1"/>
                </a:solidFill>
                <a:uFill>
                  <a:solidFill>
                    <a:srgbClr val="0562C1"/>
                  </a:solidFill>
                </a:uFill>
                <a:latin typeface="Arial"/>
                <a:cs typeface="Arial"/>
                <a:hlinkClick r:id="rId3"/>
              </a:rPr>
              <a:t> </a:t>
            </a:r>
            <a:r>
              <a:rPr sz="1600" u="sng" spc="75" dirty="0">
                <a:solidFill>
                  <a:srgbClr val="0562C1"/>
                </a:solidFill>
                <a:uFill>
                  <a:solidFill>
                    <a:srgbClr val="0562C1"/>
                  </a:solidFill>
                </a:uFill>
                <a:latin typeface="Arial"/>
                <a:cs typeface="Arial"/>
                <a:hlinkClick r:id="rId3"/>
              </a:rPr>
              <a:t>bus</a:t>
            </a:r>
            <a:r>
              <a:rPr sz="1600" spc="15" dirty="0">
                <a:solidFill>
                  <a:srgbClr val="0562C1"/>
                </a:solidFill>
                <a:latin typeface="Arial"/>
                <a:cs typeface="Arial"/>
                <a:hlinkClick r:id="rId3"/>
              </a:rPr>
              <a:t> </a:t>
            </a:r>
            <a:r>
              <a:rPr sz="1600" spc="80" dirty="0">
                <a:latin typeface="Arial"/>
                <a:cs typeface="Arial"/>
              </a:rPr>
              <a:t>can</a:t>
            </a:r>
            <a:r>
              <a:rPr sz="1600" spc="10" dirty="0">
                <a:latin typeface="Arial"/>
                <a:cs typeface="Arial"/>
              </a:rPr>
              <a:t> </a:t>
            </a:r>
            <a:r>
              <a:rPr sz="1600" spc="75" dirty="0">
                <a:latin typeface="Arial"/>
                <a:cs typeface="Arial"/>
              </a:rPr>
              <a:t>be</a:t>
            </a:r>
            <a:r>
              <a:rPr sz="1600" spc="10" dirty="0">
                <a:latin typeface="Arial"/>
                <a:cs typeface="Arial"/>
              </a:rPr>
              <a:t> </a:t>
            </a:r>
            <a:r>
              <a:rPr sz="1600" spc="95" dirty="0">
                <a:latin typeface="Arial"/>
                <a:cs typeface="Arial"/>
              </a:rPr>
              <a:t>boarded</a:t>
            </a:r>
            <a:r>
              <a:rPr sz="1600" spc="10" dirty="0">
                <a:latin typeface="Arial"/>
                <a:cs typeface="Arial"/>
              </a:rPr>
              <a:t> </a:t>
            </a:r>
            <a:r>
              <a:rPr sz="1600" spc="75" dirty="0">
                <a:latin typeface="Arial"/>
                <a:cs typeface="Arial"/>
              </a:rPr>
              <a:t>outside</a:t>
            </a:r>
            <a:r>
              <a:rPr sz="1600" spc="10" dirty="0">
                <a:latin typeface="Arial"/>
                <a:cs typeface="Arial"/>
              </a:rPr>
              <a:t> </a:t>
            </a:r>
            <a:r>
              <a:rPr sz="1600" spc="70" dirty="0">
                <a:latin typeface="Arial"/>
                <a:cs typeface="Arial"/>
              </a:rPr>
              <a:t>each</a:t>
            </a:r>
            <a:r>
              <a:rPr sz="1600" spc="10" dirty="0">
                <a:latin typeface="Arial"/>
                <a:cs typeface="Arial"/>
              </a:rPr>
              <a:t> </a:t>
            </a:r>
            <a:r>
              <a:rPr sz="1600" spc="80" dirty="0">
                <a:latin typeface="Arial"/>
                <a:cs typeface="Arial"/>
              </a:rPr>
              <a:t>terminal</a:t>
            </a:r>
            <a:endParaRPr sz="1600">
              <a:latin typeface="Arial"/>
              <a:cs typeface="Arial"/>
            </a:endParaRPr>
          </a:p>
          <a:p>
            <a:pPr>
              <a:lnSpc>
                <a:spcPct val="100000"/>
              </a:lnSpc>
              <a:spcBef>
                <a:spcPts val="25"/>
              </a:spcBef>
              <a:buFont typeface="Arial"/>
              <a:buChar char="•"/>
            </a:pPr>
            <a:endParaRPr sz="1650">
              <a:latin typeface="Arial"/>
              <a:cs typeface="Arial"/>
            </a:endParaRPr>
          </a:p>
          <a:p>
            <a:pPr marL="794385" marR="106680" indent="-287020">
              <a:lnSpc>
                <a:spcPct val="100000"/>
              </a:lnSpc>
              <a:buClr>
                <a:srgbClr val="000000"/>
              </a:buClr>
              <a:buChar char="•"/>
              <a:tabLst>
                <a:tab pos="794385" algn="l"/>
                <a:tab pos="795020" algn="l"/>
              </a:tabLst>
            </a:pPr>
            <a:r>
              <a:rPr sz="1600" u="sng" spc="85" dirty="0">
                <a:solidFill>
                  <a:srgbClr val="0562C1"/>
                </a:solidFill>
                <a:uFill>
                  <a:solidFill>
                    <a:srgbClr val="0562C1"/>
                  </a:solidFill>
                </a:uFill>
                <a:latin typeface="Arial"/>
                <a:cs typeface="Arial"/>
                <a:hlinkClick r:id="rId4"/>
              </a:rPr>
              <a:t>Departs</a:t>
            </a:r>
            <a:r>
              <a:rPr sz="1600" spc="10" dirty="0">
                <a:solidFill>
                  <a:srgbClr val="0562C1"/>
                </a:solidFill>
                <a:latin typeface="Arial"/>
                <a:cs typeface="Arial"/>
                <a:hlinkClick r:id="rId4"/>
              </a:rPr>
              <a:t> </a:t>
            </a:r>
            <a:r>
              <a:rPr sz="1600" spc="90" dirty="0">
                <a:latin typeface="Arial"/>
                <a:cs typeface="Arial"/>
              </a:rPr>
              <a:t>every</a:t>
            </a:r>
            <a:r>
              <a:rPr sz="1600" spc="20" dirty="0">
                <a:latin typeface="Arial"/>
                <a:cs typeface="Arial"/>
              </a:rPr>
              <a:t> </a:t>
            </a:r>
            <a:r>
              <a:rPr sz="1600" spc="-125" dirty="0">
                <a:latin typeface="Arial"/>
                <a:cs typeface="Arial"/>
              </a:rPr>
              <a:t>15</a:t>
            </a:r>
            <a:r>
              <a:rPr sz="1600" spc="10" dirty="0">
                <a:latin typeface="Arial"/>
                <a:cs typeface="Arial"/>
              </a:rPr>
              <a:t> </a:t>
            </a:r>
            <a:r>
              <a:rPr sz="1600" spc="80" dirty="0">
                <a:latin typeface="Arial"/>
                <a:cs typeface="Arial"/>
              </a:rPr>
              <a:t>min</a:t>
            </a:r>
            <a:r>
              <a:rPr sz="1600" spc="10" dirty="0">
                <a:latin typeface="Arial"/>
                <a:cs typeface="Arial"/>
              </a:rPr>
              <a:t> </a:t>
            </a:r>
            <a:r>
              <a:rPr sz="1600" spc="125" dirty="0">
                <a:latin typeface="Arial"/>
                <a:cs typeface="Arial"/>
              </a:rPr>
              <a:t>for</a:t>
            </a:r>
            <a:r>
              <a:rPr sz="1600" spc="20" dirty="0">
                <a:latin typeface="Arial"/>
                <a:cs typeface="Arial"/>
              </a:rPr>
              <a:t> </a:t>
            </a:r>
            <a:r>
              <a:rPr sz="1600" spc="-25" dirty="0">
                <a:latin typeface="Arial"/>
                <a:cs typeface="Arial"/>
              </a:rPr>
              <a:t>$19</a:t>
            </a:r>
            <a:r>
              <a:rPr sz="1600" spc="15" dirty="0">
                <a:latin typeface="Arial"/>
                <a:cs typeface="Arial"/>
              </a:rPr>
              <a:t> </a:t>
            </a:r>
            <a:r>
              <a:rPr sz="1600" spc="-110" dirty="0">
                <a:latin typeface="Arial"/>
                <a:cs typeface="Arial"/>
              </a:rPr>
              <a:t>.</a:t>
            </a:r>
            <a:r>
              <a:rPr sz="1600" spc="15" dirty="0">
                <a:latin typeface="Arial"/>
                <a:cs typeface="Arial"/>
              </a:rPr>
              <a:t> </a:t>
            </a:r>
            <a:r>
              <a:rPr sz="1600" spc="40" dirty="0">
                <a:latin typeface="Arial"/>
                <a:cs typeface="Arial"/>
              </a:rPr>
              <a:t>The</a:t>
            </a:r>
            <a:r>
              <a:rPr sz="1600" spc="10" dirty="0">
                <a:latin typeface="Arial"/>
                <a:cs typeface="Arial"/>
              </a:rPr>
              <a:t> </a:t>
            </a:r>
            <a:r>
              <a:rPr sz="1600" spc="75" dirty="0">
                <a:latin typeface="Arial"/>
                <a:cs typeface="Arial"/>
              </a:rPr>
              <a:t>bus</a:t>
            </a:r>
            <a:r>
              <a:rPr sz="1600" spc="10" dirty="0">
                <a:latin typeface="Arial"/>
                <a:cs typeface="Arial"/>
              </a:rPr>
              <a:t> </a:t>
            </a:r>
            <a:r>
              <a:rPr sz="1600" spc="20" dirty="0">
                <a:latin typeface="Arial"/>
                <a:cs typeface="Arial"/>
              </a:rPr>
              <a:t>will</a:t>
            </a:r>
            <a:r>
              <a:rPr sz="1600" spc="15" dirty="0">
                <a:latin typeface="Arial"/>
                <a:cs typeface="Arial"/>
              </a:rPr>
              <a:t> </a:t>
            </a:r>
            <a:r>
              <a:rPr sz="1600" spc="60" dirty="0">
                <a:latin typeface="Arial"/>
                <a:cs typeface="Arial"/>
              </a:rPr>
              <a:t>deliver</a:t>
            </a:r>
            <a:r>
              <a:rPr sz="1600" spc="25" dirty="0">
                <a:latin typeface="Arial"/>
                <a:cs typeface="Arial"/>
              </a:rPr>
              <a:t> </a:t>
            </a:r>
            <a:r>
              <a:rPr sz="1600" spc="90" dirty="0">
                <a:latin typeface="Arial"/>
                <a:cs typeface="Arial"/>
              </a:rPr>
              <a:t>you</a:t>
            </a:r>
            <a:r>
              <a:rPr sz="1600" spc="10" dirty="0">
                <a:latin typeface="Arial"/>
                <a:cs typeface="Arial"/>
              </a:rPr>
              <a:t> </a:t>
            </a:r>
            <a:r>
              <a:rPr sz="1600" spc="140" dirty="0">
                <a:latin typeface="Arial"/>
                <a:cs typeface="Arial"/>
              </a:rPr>
              <a:t>to</a:t>
            </a:r>
            <a:r>
              <a:rPr sz="1600" spc="10" dirty="0">
                <a:latin typeface="Arial"/>
                <a:cs typeface="Arial"/>
              </a:rPr>
              <a:t> </a:t>
            </a:r>
            <a:r>
              <a:rPr sz="1600" spc="65" dirty="0">
                <a:latin typeface="Arial"/>
                <a:cs typeface="Arial"/>
              </a:rPr>
              <a:t>Grand</a:t>
            </a:r>
            <a:r>
              <a:rPr sz="1600" spc="30" dirty="0">
                <a:latin typeface="Arial"/>
                <a:cs typeface="Arial"/>
              </a:rPr>
              <a:t> </a:t>
            </a:r>
            <a:r>
              <a:rPr sz="1600" spc="70" dirty="0">
                <a:latin typeface="Arial"/>
                <a:cs typeface="Arial"/>
              </a:rPr>
              <a:t>Central</a:t>
            </a:r>
            <a:r>
              <a:rPr sz="1600" spc="30" dirty="0">
                <a:latin typeface="Arial"/>
                <a:cs typeface="Arial"/>
              </a:rPr>
              <a:t> </a:t>
            </a:r>
            <a:r>
              <a:rPr sz="1600" spc="60" dirty="0">
                <a:latin typeface="Arial"/>
                <a:cs typeface="Arial"/>
              </a:rPr>
              <a:t>Station,</a:t>
            </a:r>
            <a:r>
              <a:rPr sz="1600" spc="25" dirty="0">
                <a:latin typeface="Arial"/>
                <a:cs typeface="Arial"/>
              </a:rPr>
              <a:t> </a:t>
            </a:r>
            <a:r>
              <a:rPr sz="1600" spc="95" dirty="0">
                <a:latin typeface="Arial"/>
                <a:cs typeface="Arial"/>
              </a:rPr>
              <a:t>Bryant</a:t>
            </a:r>
            <a:r>
              <a:rPr sz="1600" spc="15" dirty="0">
                <a:latin typeface="Arial"/>
                <a:cs typeface="Arial"/>
              </a:rPr>
              <a:t> </a:t>
            </a:r>
            <a:r>
              <a:rPr sz="1600" spc="45" dirty="0">
                <a:latin typeface="Arial"/>
                <a:cs typeface="Arial"/>
              </a:rPr>
              <a:t>Park,</a:t>
            </a:r>
            <a:r>
              <a:rPr sz="1600" spc="40" dirty="0">
                <a:latin typeface="Arial"/>
                <a:cs typeface="Arial"/>
              </a:rPr>
              <a:t> </a:t>
            </a:r>
            <a:r>
              <a:rPr sz="1600" spc="80" dirty="0">
                <a:latin typeface="Arial"/>
                <a:cs typeface="Arial"/>
              </a:rPr>
              <a:t>and</a:t>
            </a:r>
            <a:r>
              <a:rPr sz="1600" spc="20" dirty="0">
                <a:latin typeface="Arial"/>
                <a:cs typeface="Arial"/>
              </a:rPr>
              <a:t> </a:t>
            </a:r>
            <a:r>
              <a:rPr sz="1600" spc="95" dirty="0">
                <a:latin typeface="Arial"/>
                <a:cs typeface="Arial"/>
              </a:rPr>
              <a:t>the</a:t>
            </a:r>
            <a:r>
              <a:rPr sz="1600" spc="10" dirty="0">
                <a:latin typeface="Arial"/>
                <a:cs typeface="Arial"/>
              </a:rPr>
              <a:t> </a:t>
            </a:r>
            <a:r>
              <a:rPr sz="1600" spc="100" dirty="0">
                <a:latin typeface="Arial"/>
                <a:cs typeface="Arial"/>
              </a:rPr>
              <a:t>Port </a:t>
            </a:r>
            <a:r>
              <a:rPr sz="1600" spc="-430" dirty="0">
                <a:latin typeface="Arial"/>
                <a:cs typeface="Arial"/>
              </a:rPr>
              <a:t> </a:t>
            </a:r>
            <a:r>
              <a:rPr sz="1600" spc="100" dirty="0">
                <a:latin typeface="Arial"/>
                <a:cs typeface="Arial"/>
              </a:rPr>
              <a:t>Authority</a:t>
            </a:r>
            <a:r>
              <a:rPr sz="1600" spc="20" dirty="0">
                <a:latin typeface="Arial"/>
                <a:cs typeface="Arial"/>
              </a:rPr>
              <a:t> </a:t>
            </a:r>
            <a:r>
              <a:rPr sz="1600" spc="40" dirty="0">
                <a:latin typeface="Arial"/>
                <a:cs typeface="Arial"/>
              </a:rPr>
              <a:t>Bus</a:t>
            </a:r>
            <a:r>
              <a:rPr sz="1600" spc="10" dirty="0">
                <a:latin typeface="Arial"/>
                <a:cs typeface="Arial"/>
              </a:rPr>
              <a:t> </a:t>
            </a:r>
            <a:r>
              <a:rPr sz="1600" spc="40" dirty="0">
                <a:latin typeface="Arial"/>
                <a:cs typeface="Arial"/>
              </a:rPr>
              <a:t>Terminal.</a:t>
            </a:r>
            <a:endParaRPr sz="1600">
              <a:latin typeface="Arial"/>
              <a:cs typeface="Arial"/>
            </a:endParaRPr>
          </a:p>
          <a:p>
            <a:pPr>
              <a:lnSpc>
                <a:spcPct val="100000"/>
              </a:lnSpc>
              <a:spcBef>
                <a:spcPts val="20"/>
              </a:spcBef>
              <a:buFont typeface="Arial"/>
              <a:buChar char="•"/>
            </a:pPr>
            <a:endParaRPr sz="1650">
              <a:latin typeface="Arial"/>
              <a:cs typeface="Arial"/>
            </a:endParaRPr>
          </a:p>
          <a:p>
            <a:pPr marL="794385" indent="-287020">
              <a:lnSpc>
                <a:spcPct val="100000"/>
              </a:lnSpc>
              <a:buChar char="•"/>
              <a:tabLst>
                <a:tab pos="794385" algn="l"/>
                <a:tab pos="795020" algn="l"/>
              </a:tabLst>
            </a:pPr>
            <a:r>
              <a:rPr sz="1600" spc="70" dirty="0">
                <a:latin typeface="Arial"/>
                <a:cs typeface="Arial"/>
              </a:rPr>
              <a:t>Subway</a:t>
            </a:r>
            <a:r>
              <a:rPr sz="1600" spc="15" dirty="0">
                <a:latin typeface="Arial"/>
                <a:cs typeface="Arial"/>
              </a:rPr>
              <a:t> </a:t>
            </a:r>
            <a:r>
              <a:rPr sz="1600" spc="140" dirty="0">
                <a:latin typeface="Arial"/>
                <a:cs typeface="Arial"/>
              </a:rPr>
              <a:t>from</a:t>
            </a:r>
            <a:r>
              <a:rPr sz="1600" spc="15" dirty="0">
                <a:latin typeface="Arial"/>
                <a:cs typeface="Arial"/>
              </a:rPr>
              <a:t> </a:t>
            </a:r>
            <a:r>
              <a:rPr sz="1600" spc="65" dirty="0">
                <a:latin typeface="Arial"/>
                <a:cs typeface="Arial"/>
              </a:rPr>
              <a:t>Grand</a:t>
            </a:r>
            <a:r>
              <a:rPr sz="1600" spc="25" dirty="0">
                <a:latin typeface="Arial"/>
                <a:cs typeface="Arial"/>
              </a:rPr>
              <a:t> </a:t>
            </a:r>
            <a:r>
              <a:rPr sz="1600" spc="45" dirty="0">
                <a:latin typeface="Arial"/>
                <a:cs typeface="Arial"/>
              </a:rPr>
              <a:t>Central:</a:t>
            </a:r>
            <a:endParaRPr sz="1600">
              <a:latin typeface="Arial"/>
              <a:cs typeface="Arial"/>
            </a:endParaRPr>
          </a:p>
          <a:p>
            <a:pPr marL="965200" lvl="1" indent="-285115">
              <a:lnSpc>
                <a:spcPct val="100000"/>
              </a:lnSpc>
              <a:spcBef>
                <a:spcPts val="360"/>
              </a:spcBef>
              <a:buChar char="•"/>
              <a:tabLst>
                <a:tab pos="964565" algn="l"/>
                <a:tab pos="965200" algn="l"/>
              </a:tabLst>
            </a:pPr>
            <a:r>
              <a:rPr sz="1600" spc="55" dirty="0">
                <a:latin typeface="Arial"/>
                <a:cs typeface="Arial"/>
              </a:rPr>
              <a:t>Walk</a:t>
            </a:r>
            <a:r>
              <a:rPr sz="1600" spc="20" dirty="0">
                <a:latin typeface="Arial"/>
                <a:cs typeface="Arial"/>
              </a:rPr>
              <a:t> </a:t>
            </a:r>
            <a:r>
              <a:rPr sz="1600" spc="140" dirty="0">
                <a:latin typeface="Arial"/>
                <a:cs typeface="Arial"/>
              </a:rPr>
              <a:t>from</a:t>
            </a:r>
            <a:r>
              <a:rPr sz="1600" spc="30" dirty="0">
                <a:latin typeface="Arial"/>
                <a:cs typeface="Arial"/>
              </a:rPr>
              <a:t> </a:t>
            </a:r>
            <a:r>
              <a:rPr sz="1600" spc="65" dirty="0">
                <a:latin typeface="Arial"/>
                <a:cs typeface="Arial"/>
              </a:rPr>
              <a:t>Grand</a:t>
            </a:r>
            <a:r>
              <a:rPr sz="1600" spc="40" dirty="0">
                <a:latin typeface="Arial"/>
                <a:cs typeface="Arial"/>
              </a:rPr>
              <a:t> </a:t>
            </a:r>
            <a:r>
              <a:rPr sz="1600" spc="70" dirty="0">
                <a:latin typeface="Arial"/>
                <a:cs typeface="Arial"/>
              </a:rPr>
              <a:t>Central</a:t>
            </a:r>
            <a:r>
              <a:rPr sz="1600" spc="20" dirty="0">
                <a:latin typeface="Arial"/>
                <a:cs typeface="Arial"/>
              </a:rPr>
              <a:t> </a:t>
            </a:r>
            <a:r>
              <a:rPr sz="1600" spc="140" dirty="0">
                <a:latin typeface="Arial"/>
                <a:cs typeface="Arial"/>
              </a:rPr>
              <a:t>to</a:t>
            </a:r>
            <a:r>
              <a:rPr sz="1600" spc="15" dirty="0">
                <a:latin typeface="Arial"/>
                <a:cs typeface="Arial"/>
              </a:rPr>
              <a:t> </a:t>
            </a:r>
            <a:r>
              <a:rPr sz="1600" spc="75" dirty="0">
                <a:latin typeface="Arial"/>
                <a:cs typeface="Arial"/>
              </a:rPr>
              <a:t>42</a:t>
            </a:r>
            <a:r>
              <a:rPr sz="1575" spc="112" baseline="26455" dirty="0">
                <a:latin typeface="Arial"/>
                <a:cs typeface="Arial"/>
              </a:rPr>
              <a:t>nd</a:t>
            </a:r>
            <a:r>
              <a:rPr sz="1575" spc="284" baseline="26455" dirty="0">
                <a:latin typeface="Arial"/>
                <a:cs typeface="Arial"/>
              </a:rPr>
              <a:t> </a:t>
            </a:r>
            <a:r>
              <a:rPr sz="1600" spc="75" dirty="0">
                <a:latin typeface="Arial"/>
                <a:cs typeface="Arial"/>
              </a:rPr>
              <a:t>St./Bryant</a:t>
            </a:r>
            <a:r>
              <a:rPr sz="1600" spc="25" dirty="0">
                <a:latin typeface="Arial"/>
                <a:cs typeface="Arial"/>
              </a:rPr>
              <a:t> </a:t>
            </a:r>
            <a:r>
              <a:rPr sz="1600" spc="70" dirty="0">
                <a:latin typeface="Arial"/>
                <a:cs typeface="Arial"/>
              </a:rPr>
              <a:t>Park</a:t>
            </a:r>
            <a:r>
              <a:rPr sz="1600" spc="35" dirty="0">
                <a:latin typeface="Arial"/>
                <a:cs typeface="Arial"/>
              </a:rPr>
              <a:t> </a:t>
            </a:r>
            <a:r>
              <a:rPr sz="1600" spc="75" dirty="0">
                <a:latin typeface="Arial"/>
                <a:cs typeface="Arial"/>
              </a:rPr>
              <a:t>Station</a:t>
            </a:r>
            <a:r>
              <a:rPr sz="1600" spc="20" dirty="0">
                <a:latin typeface="Arial"/>
                <a:cs typeface="Arial"/>
              </a:rPr>
              <a:t> </a:t>
            </a:r>
            <a:r>
              <a:rPr sz="1600" spc="80" dirty="0">
                <a:latin typeface="Arial"/>
                <a:cs typeface="Arial"/>
              </a:rPr>
              <a:t>and</a:t>
            </a:r>
            <a:r>
              <a:rPr sz="1600" spc="25" dirty="0">
                <a:latin typeface="Arial"/>
                <a:cs typeface="Arial"/>
              </a:rPr>
              <a:t> </a:t>
            </a:r>
            <a:r>
              <a:rPr sz="1600" spc="95" dirty="0">
                <a:latin typeface="Arial"/>
                <a:cs typeface="Arial"/>
              </a:rPr>
              <a:t>take</a:t>
            </a:r>
            <a:r>
              <a:rPr sz="1600" spc="20" dirty="0">
                <a:latin typeface="Arial"/>
                <a:cs typeface="Arial"/>
              </a:rPr>
              <a:t> </a:t>
            </a:r>
            <a:r>
              <a:rPr sz="1600" spc="10" dirty="0">
                <a:latin typeface="Arial"/>
                <a:cs typeface="Arial"/>
              </a:rPr>
              <a:t>‘F’</a:t>
            </a:r>
            <a:r>
              <a:rPr sz="1600" spc="25" dirty="0">
                <a:latin typeface="Arial"/>
                <a:cs typeface="Arial"/>
              </a:rPr>
              <a:t> </a:t>
            </a:r>
            <a:r>
              <a:rPr sz="1600" spc="85" dirty="0">
                <a:latin typeface="Arial"/>
                <a:cs typeface="Arial"/>
              </a:rPr>
              <a:t>train</a:t>
            </a:r>
            <a:r>
              <a:rPr sz="1600" spc="10" dirty="0">
                <a:latin typeface="Arial"/>
                <a:cs typeface="Arial"/>
              </a:rPr>
              <a:t> </a:t>
            </a:r>
            <a:r>
              <a:rPr sz="1600" spc="140" dirty="0">
                <a:latin typeface="Arial"/>
                <a:cs typeface="Arial"/>
              </a:rPr>
              <a:t>to</a:t>
            </a:r>
            <a:r>
              <a:rPr sz="1600" spc="20" dirty="0">
                <a:latin typeface="Arial"/>
                <a:cs typeface="Arial"/>
              </a:rPr>
              <a:t> </a:t>
            </a:r>
            <a:r>
              <a:rPr sz="1600" spc="60" dirty="0">
                <a:latin typeface="Arial"/>
                <a:cs typeface="Arial"/>
              </a:rPr>
              <a:t>Roosevelt</a:t>
            </a:r>
            <a:r>
              <a:rPr sz="1600" spc="20" dirty="0">
                <a:latin typeface="Arial"/>
                <a:cs typeface="Arial"/>
              </a:rPr>
              <a:t> </a:t>
            </a:r>
            <a:r>
              <a:rPr sz="1600" spc="35" dirty="0">
                <a:latin typeface="Arial"/>
                <a:cs typeface="Arial"/>
              </a:rPr>
              <a:t>Island</a:t>
            </a:r>
            <a:endParaRPr sz="1600">
              <a:latin typeface="Arial"/>
              <a:cs typeface="Arial"/>
            </a:endParaRPr>
          </a:p>
          <a:p>
            <a:pPr marL="964565" marR="251460" lvl="1" indent="-285115">
              <a:lnSpc>
                <a:spcPct val="125000"/>
              </a:lnSpc>
              <a:buChar char="•"/>
              <a:tabLst>
                <a:tab pos="964565" algn="l"/>
                <a:tab pos="965200" algn="l"/>
              </a:tabLst>
            </a:pPr>
            <a:r>
              <a:rPr sz="1600" spc="55" dirty="0">
                <a:latin typeface="Arial"/>
                <a:cs typeface="Arial"/>
              </a:rPr>
              <a:t>Walk</a:t>
            </a:r>
            <a:r>
              <a:rPr sz="1600" spc="20" dirty="0">
                <a:latin typeface="Arial"/>
                <a:cs typeface="Arial"/>
              </a:rPr>
              <a:t> </a:t>
            </a:r>
            <a:r>
              <a:rPr sz="1600" spc="140" dirty="0">
                <a:latin typeface="Arial"/>
                <a:cs typeface="Arial"/>
              </a:rPr>
              <a:t>to</a:t>
            </a:r>
            <a:r>
              <a:rPr sz="1600" spc="20" dirty="0">
                <a:latin typeface="Arial"/>
                <a:cs typeface="Arial"/>
              </a:rPr>
              <a:t> </a:t>
            </a:r>
            <a:r>
              <a:rPr sz="1600" spc="75" dirty="0">
                <a:latin typeface="Arial"/>
                <a:cs typeface="Arial"/>
              </a:rPr>
              <a:t>42</a:t>
            </a:r>
            <a:r>
              <a:rPr sz="1575" spc="112" baseline="26455" dirty="0">
                <a:latin typeface="Arial"/>
                <a:cs typeface="Arial"/>
              </a:rPr>
              <a:t>nd</a:t>
            </a:r>
            <a:r>
              <a:rPr sz="1575" spc="292" baseline="26455" dirty="0">
                <a:latin typeface="Arial"/>
                <a:cs typeface="Arial"/>
              </a:rPr>
              <a:t> </a:t>
            </a:r>
            <a:r>
              <a:rPr sz="1600" spc="75" dirty="0">
                <a:latin typeface="Arial"/>
                <a:cs typeface="Arial"/>
              </a:rPr>
              <a:t>St/Grand</a:t>
            </a:r>
            <a:r>
              <a:rPr sz="1600" spc="45" dirty="0">
                <a:latin typeface="Arial"/>
                <a:cs typeface="Arial"/>
              </a:rPr>
              <a:t> </a:t>
            </a:r>
            <a:r>
              <a:rPr sz="1600" spc="70" dirty="0">
                <a:latin typeface="Arial"/>
                <a:cs typeface="Arial"/>
              </a:rPr>
              <a:t>Central</a:t>
            </a:r>
            <a:r>
              <a:rPr sz="1600" spc="15" dirty="0">
                <a:latin typeface="Arial"/>
                <a:cs typeface="Arial"/>
              </a:rPr>
              <a:t> </a:t>
            </a:r>
            <a:r>
              <a:rPr sz="1600" spc="75" dirty="0">
                <a:latin typeface="Arial"/>
                <a:cs typeface="Arial"/>
              </a:rPr>
              <a:t>Station</a:t>
            </a:r>
            <a:r>
              <a:rPr sz="1600" spc="30" dirty="0">
                <a:latin typeface="Arial"/>
                <a:cs typeface="Arial"/>
              </a:rPr>
              <a:t> </a:t>
            </a:r>
            <a:r>
              <a:rPr sz="1600" spc="80" dirty="0">
                <a:latin typeface="Arial"/>
                <a:cs typeface="Arial"/>
              </a:rPr>
              <a:t>and</a:t>
            </a:r>
            <a:r>
              <a:rPr sz="1600" spc="25" dirty="0">
                <a:latin typeface="Arial"/>
                <a:cs typeface="Arial"/>
              </a:rPr>
              <a:t> </a:t>
            </a:r>
            <a:r>
              <a:rPr sz="1600" spc="95" dirty="0">
                <a:latin typeface="Arial"/>
                <a:cs typeface="Arial"/>
              </a:rPr>
              <a:t>take</a:t>
            </a:r>
            <a:r>
              <a:rPr sz="1600" spc="20" dirty="0">
                <a:latin typeface="Arial"/>
                <a:cs typeface="Arial"/>
              </a:rPr>
              <a:t> </a:t>
            </a:r>
            <a:r>
              <a:rPr sz="1600" spc="65" dirty="0">
                <a:latin typeface="Arial"/>
                <a:cs typeface="Arial"/>
              </a:rPr>
              <a:t>‘6’</a:t>
            </a:r>
            <a:r>
              <a:rPr sz="1600" spc="30" dirty="0">
                <a:latin typeface="Arial"/>
                <a:cs typeface="Arial"/>
              </a:rPr>
              <a:t> </a:t>
            </a:r>
            <a:r>
              <a:rPr sz="1600" spc="85" dirty="0">
                <a:latin typeface="Arial"/>
                <a:cs typeface="Arial"/>
              </a:rPr>
              <a:t>train</a:t>
            </a:r>
            <a:r>
              <a:rPr sz="1600" spc="15" dirty="0">
                <a:latin typeface="Arial"/>
                <a:cs typeface="Arial"/>
              </a:rPr>
              <a:t> </a:t>
            </a:r>
            <a:r>
              <a:rPr sz="1600" spc="140" dirty="0">
                <a:latin typeface="Arial"/>
                <a:cs typeface="Arial"/>
              </a:rPr>
              <a:t>to</a:t>
            </a:r>
            <a:r>
              <a:rPr sz="1600" spc="15" dirty="0">
                <a:latin typeface="Arial"/>
                <a:cs typeface="Arial"/>
              </a:rPr>
              <a:t> </a:t>
            </a:r>
            <a:r>
              <a:rPr sz="1600" spc="100" dirty="0">
                <a:latin typeface="Arial"/>
                <a:cs typeface="Arial"/>
              </a:rPr>
              <a:t>68</a:t>
            </a:r>
            <a:r>
              <a:rPr sz="1575" spc="150" baseline="26455" dirty="0">
                <a:latin typeface="Arial"/>
                <a:cs typeface="Arial"/>
              </a:rPr>
              <a:t>th</a:t>
            </a:r>
            <a:r>
              <a:rPr sz="1575" spc="254" baseline="26455" dirty="0">
                <a:latin typeface="Arial"/>
                <a:cs typeface="Arial"/>
              </a:rPr>
              <a:t> </a:t>
            </a:r>
            <a:r>
              <a:rPr sz="1600" spc="70" dirty="0">
                <a:latin typeface="Arial"/>
                <a:cs typeface="Arial"/>
              </a:rPr>
              <a:t>St</a:t>
            </a:r>
            <a:r>
              <a:rPr sz="1600" spc="15" dirty="0">
                <a:latin typeface="Arial"/>
                <a:cs typeface="Arial"/>
              </a:rPr>
              <a:t> </a:t>
            </a:r>
            <a:r>
              <a:rPr sz="1600" spc="150" dirty="0">
                <a:latin typeface="Arial"/>
                <a:cs typeface="Arial"/>
              </a:rPr>
              <a:t>&amp;</a:t>
            </a:r>
            <a:r>
              <a:rPr sz="1600" spc="25" dirty="0">
                <a:latin typeface="Arial"/>
                <a:cs typeface="Arial"/>
              </a:rPr>
              <a:t> </a:t>
            </a:r>
            <a:r>
              <a:rPr sz="1600" spc="55" dirty="0">
                <a:latin typeface="Arial"/>
                <a:cs typeface="Arial"/>
              </a:rPr>
              <a:t>Lexington.</a:t>
            </a:r>
            <a:r>
              <a:rPr sz="1600" spc="25" dirty="0">
                <a:latin typeface="Arial"/>
                <a:cs typeface="Arial"/>
              </a:rPr>
              <a:t> </a:t>
            </a:r>
            <a:r>
              <a:rPr sz="1600" spc="40" dirty="0">
                <a:latin typeface="Arial"/>
                <a:cs typeface="Arial"/>
              </a:rPr>
              <a:t>Then</a:t>
            </a:r>
            <a:r>
              <a:rPr sz="1600" spc="15" dirty="0">
                <a:latin typeface="Arial"/>
                <a:cs typeface="Arial"/>
              </a:rPr>
              <a:t> </a:t>
            </a:r>
            <a:r>
              <a:rPr sz="1600" spc="65" dirty="0">
                <a:latin typeface="Arial"/>
                <a:cs typeface="Arial"/>
              </a:rPr>
              <a:t>walk</a:t>
            </a:r>
            <a:r>
              <a:rPr sz="1600" spc="25" dirty="0">
                <a:latin typeface="Arial"/>
                <a:cs typeface="Arial"/>
              </a:rPr>
              <a:t> </a:t>
            </a:r>
            <a:r>
              <a:rPr sz="1600" spc="95" dirty="0">
                <a:latin typeface="Arial"/>
                <a:cs typeface="Arial"/>
              </a:rPr>
              <a:t>east</a:t>
            </a:r>
            <a:r>
              <a:rPr sz="1600" spc="10" dirty="0">
                <a:latin typeface="Arial"/>
                <a:cs typeface="Arial"/>
              </a:rPr>
              <a:t> </a:t>
            </a:r>
            <a:r>
              <a:rPr sz="1600" spc="140" dirty="0">
                <a:latin typeface="Arial"/>
                <a:cs typeface="Arial"/>
              </a:rPr>
              <a:t>to</a:t>
            </a:r>
            <a:r>
              <a:rPr sz="1600" spc="20" dirty="0">
                <a:latin typeface="Arial"/>
                <a:cs typeface="Arial"/>
              </a:rPr>
              <a:t> </a:t>
            </a:r>
            <a:r>
              <a:rPr sz="1600" spc="70" dirty="0">
                <a:latin typeface="Arial"/>
                <a:cs typeface="Arial"/>
              </a:rPr>
              <a:t>York </a:t>
            </a:r>
            <a:r>
              <a:rPr sz="1600" spc="-430" dirty="0">
                <a:latin typeface="Arial"/>
                <a:cs typeface="Arial"/>
              </a:rPr>
              <a:t> </a:t>
            </a:r>
            <a:r>
              <a:rPr sz="1600" spc="85" dirty="0">
                <a:latin typeface="Arial"/>
                <a:cs typeface="Arial"/>
              </a:rPr>
              <a:t>Ave</a:t>
            </a:r>
            <a:r>
              <a:rPr sz="1600" dirty="0">
                <a:latin typeface="Arial"/>
                <a:cs typeface="Arial"/>
              </a:rPr>
              <a:t> </a:t>
            </a:r>
            <a:r>
              <a:rPr sz="1600" spc="80" dirty="0">
                <a:latin typeface="Arial"/>
                <a:cs typeface="Arial"/>
              </a:rPr>
              <a:t>and</a:t>
            </a:r>
            <a:r>
              <a:rPr sz="1600" spc="15" dirty="0">
                <a:latin typeface="Arial"/>
                <a:cs typeface="Arial"/>
              </a:rPr>
              <a:t> </a:t>
            </a:r>
            <a:r>
              <a:rPr sz="1600" spc="100" dirty="0">
                <a:latin typeface="Arial"/>
                <a:cs typeface="Arial"/>
              </a:rPr>
              <a:t>north</a:t>
            </a:r>
            <a:r>
              <a:rPr sz="1600" spc="5" dirty="0">
                <a:latin typeface="Arial"/>
                <a:cs typeface="Arial"/>
              </a:rPr>
              <a:t> </a:t>
            </a:r>
            <a:r>
              <a:rPr sz="1600" spc="140" dirty="0">
                <a:latin typeface="Arial"/>
                <a:cs typeface="Arial"/>
              </a:rPr>
              <a:t>to</a:t>
            </a:r>
            <a:r>
              <a:rPr sz="1600" spc="10" dirty="0">
                <a:latin typeface="Arial"/>
                <a:cs typeface="Arial"/>
              </a:rPr>
              <a:t> </a:t>
            </a:r>
            <a:r>
              <a:rPr sz="1600" spc="110" dirty="0">
                <a:latin typeface="Arial"/>
                <a:cs typeface="Arial"/>
              </a:rPr>
              <a:t>69</a:t>
            </a:r>
            <a:r>
              <a:rPr sz="1575" spc="165" baseline="26455" dirty="0">
                <a:latin typeface="Arial"/>
                <a:cs typeface="Arial"/>
              </a:rPr>
              <a:t>th</a:t>
            </a:r>
            <a:r>
              <a:rPr sz="1575" spc="247" baseline="26455" dirty="0">
                <a:latin typeface="Arial"/>
                <a:cs typeface="Arial"/>
              </a:rPr>
              <a:t> </a:t>
            </a:r>
            <a:r>
              <a:rPr sz="1600" spc="70" dirty="0">
                <a:latin typeface="Arial"/>
                <a:cs typeface="Arial"/>
              </a:rPr>
              <a:t>St</a:t>
            </a:r>
            <a:r>
              <a:rPr sz="1600" spc="5" dirty="0">
                <a:latin typeface="Arial"/>
                <a:cs typeface="Arial"/>
              </a:rPr>
              <a:t> </a:t>
            </a:r>
            <a:r>
              <a:rPr sz="1600" spc="140" dirty="0">
                <a:latin typeface="Arial"/>
                <a:cs typeface="Arial"/>
              </a:rPr>
              <a:t>to</a:t>
            </a:r>
            <a:r>
              <a:rPr sz="1600" spc="10" dirty="0">
                <a:latin typeface="Arial"/>
                <a:cs typeface="Arial"/>
              </a:rPr>
              <a:t> </a:t>
            </a:r>
            <a:r>
              <a:rPr sz="1600" spc="20" dirty="0">
                <a:latin typeface="Arial"/>
                <a:cs typeface="Arial"/>
              </a:rPr>
              <a:t>Weill</a:t>
            </a:r>
            <a:r>
              <a:rPr sz="1600" spc="25" dirty="0">
                <a:latin typeface="Arial"/>
                <a:cs typeface="Arial"/>
              </a:rPr>
              <a:t> </a:t>
            </a:r>
            <a:r>
              <a:rPr sz="1600" spc="40" dirty="0">
                <a:latin typeface="Arial"/>
                <a:cs typeface="Arial"/>
              </a:rPr>
              <a:t>Cornell</a:t>
            </a:r>
            <a:endParaRPr sz="1600">
              <a:latin typeface="Arial"/>
              <a:cs typeface="Arial"/>
            </a:endParaRPr>
          </a:p>
          <a:p>
            <a:pPr lvl="1">
              <a:lnSpc>
                <a:spcPct val="100000"/>
              </a:lnSpc>
              <a:spcBef>
                <a:spcPts val="50"/>
              </a:spcBef>
              <a:buFont typeface="Arial"/>
              <a:buChar char="•"/>
            </a:pPr>
            <a:endParaRPr sz="2150">
              <a:latin typeface="Arial"/>
              <a:cs typeface="Arial"/>
            </a:endParaRPr>
          </a:p>
          <a:p>
            <a:pPr marL="794385" indent="-287020">
              <a:lnSpc>
                <a:spcPct val="100000"/>
              </a:lnSpc>
              <a:buChar char="•"/>
              <a:tabLst>
                <a:tab pos="794385" algn="l"/>
                <a:tab pos="795020" algn="l"/>
              </a:tabLst>
            </a:pPr>
            <a:r>
              <a:rPr sz="1600" spc="70" dirty="0">
                <a:latin typeface="Arial"/>
                <a:cs typeface="Arial"/>
              </a:rPr>
              <a:t>Subway</a:t>
            </a:r>
            <a:r>
              <a:rPr sz="1600" spc="15" dirty="0">
                <a:latin typeface="Arial"/>
                <a:cs typeface="Arial"/>
              </a:rPr>
              <a:t> </a:t>
            </a:r>
            <a:r>
              <a:rPr sz="1600" spc="140" dirty="0">
                <a:latin typeface="Arial"/>
                <a:cs typeface="Arial"/>
              </a:rPr>
              <a:t>from</a:t>
            </a:r>
            <a:r>
              <a:rPr sz="1600" spc="20" dirty="0">
                <a:latin typeface="Arial"/>
                <a:cs typeface="Arial"/>
              </a:rPr>
              <a:t> </a:t>
            </a:r>
            <a:r>
              <a:rPr sz="1600" spc="40" dirty="0">
                <a:latin typeface="Arial"/>
                <a:cs typeface="Arial"/>
              </a:rPr>
              <a:t>Penn</a:t>
            </a:r>
            <a:r>
              <a:rPr sz="1600" spc="10" dirty="0">
                <a:latin typeface="Arial"/>
                <a:cs typeface="Arial"/>
              </a:rPr>
              <a:t> </a:t>
            </a:r>
            <a:r>
              <a:rPr sz="1600" spc="50" dirty="0">
                <a:latin typeface="Arial"/>
                <a:cs typeface="Arial"/>
              </a:rPr>
              <a:t>Station:</a:t>
            </a:r>
            <a:endParaRPr sz="1600">
              <a:latin typeface="Arial"/>
              <a:cs typeface="Arial"/>
            </a:endParaRPr>
          </a:p>
          <a:p>
            <a:pPr marL="965200" lvl="1" indent="-285115">
              <a:lnSpc>
                <a:spcPct val="100000"/>
              </a:lnSpc>
              <a:spcBef>
                <a:spcPts val="359"/>
              </a:spcBef>
              <a:buChar char="•"/>
              <a:tabLst>
                <a:tab pos="964565" algn="l"/>
                <a:tab pos="965200" algn="l"/>
              </a:tabLst>
            </a:pPr>
            <a:r>
              <a:rPr sz="1600" spc="55" dirty="0">
                <a:latin typeface="Arial"/>
                <a:cs typeface="Arial"/>
              </a:rPr>
              <a:t>Walk</a:t>
            </a:r>
            <a:r>
              <a:rPr sz="1600" spc="15" dirty="0">
                <a:latin typeface="Arial"/>
                <a:cs typeface="Arial"/>
              </a:rPr>
              <a:t> </a:t>
            </a:r>
            <a:r>
              <a:rPr sz="1600" spc="140" dirty="0">
                <a:latin typeface="Arial"/>
                <a:cs typeface="Arial"/>
              </a:rPr>
              <a:t>to</a:t>
            </a:r>
            <a:r>
              <a:rPr sz="1600" spc="15" dirty="0">
                <a:latin typeface="Arial"/>
                <a:cs typeface="Arial"/>
              </a:rPr>
              <a:t> </a:t>
            </a:r>
            <a:r>
              <a:rPr sz="1600" spc="95" dirty="0">
                <a:latin typeface="Arial"/>
                <a:cs typeface="Arial"/>
              </a:rPr>
              <a:t>the</a:t>
            </a:r>
            <a:r>
              <a:rPr sz="1600" spc="10" dirty="0">
                <a:latin typeface="Arial"/>
                <a:cs typeface="Arial"/>
              </a:rPr>
              <a:t> </a:t>
            </a:r>
            <a:r>
              <a:rPr sz="1600" spc="90" dirty="0">
                <a:latin typeface="Arial"/>
                <a:cs typeface="Arial"/>
              </a:rPr>
              <a:t>34</a:t>
            </a:r>
            <a:r>
              <a:rPr sz="1575" spc="135" baseline="26455" dirty="0">
                <a:latin typeface="Arial"/>
                <a:cs typeface="Arial"/>
              </a:rPr>
              <a:t>th</a:t>
            </a:r>
            <a:r>
              <a:rPr sz="1575" spc="247" baseline="26455" dirty="0">
                <a:latin typeface="Arial"/>
                <a:cs typeface="Arial"/>
              </a:rPr>
              <a:t> </a:t>
            </a:r>
            <a:r>
              <a:rPr sz="1600" spc="70" dirty="0">
                <a:latin typeface="Arial"/>
                <a:cs typeface="Arial"/>
              </a:rPr>
              <a:t>St</a:t>
            </a:r>
            <a:r>
              <a:rPr sz="1600" spc="10" dirty="0">
                <a:latin typeface="Arial"/>
                <a:cs typeface="Arial"/>
              </a:rPr>
              <a:t> </a:t>
            </a:r>
            <a:r>
              <a:rPr sz="1600" spc="150" dirty="0">
                <a:latin typeface="Arial"/>
                <a:cs typeface="Arial"/>
              </a:rPr>
              <a:t>&amp;</a:t>
            </a:r>
            <a:r>
              <a:rPr sz="1600" spc="5" dirty="0">
                <a:latin typeface="Arial"/>
                <a:cs typeface="Arial"/>
              </a:rPr>
              <a:t> </a:t>
            </a:r>
            <a:r>
              <a:rPr sz="1600" spc="50" dirty="0">
                <a:latin typeface="Arial"/>
                <a:cs typeface="Arial"/>
              </a:rPr>
              <a:t>Herald</a:t>
            </a:r>
            <a:r>
              <a:rPr sz="1600" spc="25" dirty="0">
                <a:latin typeface="Arial"/>
                <a:cs typeface="Arial"/>
              </a:rPr>
              <a:t> </a:t>
            </a:r>
            <a:r>
              <a:rPr sz="1600" spc="90" dirty="0">
                <a:latin typeface="Arial"/>
                <a:cs typeface="Arial"/>
              </a:rPr>
              <a:t>subway</a:t>
            </a:r>
            <a:r>
              <a:rPr sz="1600" spc="20" dirty="0">
                <a:latin typeface="Arial"/>
                <a:cs typeface="Arial"/>
              </a:rPr>
              <a:t> </a:t>
            </a:r>
            <a:r>
              <a:rPr sz="1600" spc="110" dirty="0">
                <a:latin typeface="Arial"/>
                <a:cs typeface="Arial"/>
              </a:rPr>
              <a:t>stop</a:t>
            </a:r>
            <a:r>
              <a:rPr sz="1600" spc="20" dirty="0">
                <a:latin typeface="Arial"/>
                <a:cs typeface="Arial"/>
              </a:rPr>
              <a:t> </a:t>
            </a:r>
            <a:r>
              <a:rPr sz="1600" spc="80" dirty="0">
                <a:latin typeface="Arial"/>
                <a:cs typeface="Arial"/>
              </a:rPr>
              <a:t>and</a:t>
            </a:r>
            <a:r>
              <a:rPr sz="1600" spc="30" dirty="0">
                <a:latin typeface="Arial"/>
                <a:cs typeface="Arial"/>
              </a:rPr>
              <a:t> </a:t>
            </a:r>
            <a:r>
              <a:rPr sz="1600" spc="100" dirty="0">
                <a:latin typeface="Arial"/>
                <a:cs typeface="Arial"/>
              </a:rPr>
              <a:t>board</a:t>
            </a:r>
            <a:r>
              <a:rPr sz="1600" spc="30" dirty="0">
                <a:latin typeface="Arial"/>
                <a:cs typeface="Arial"/>
              </a:rPr>
              <a:t> </a:t>
            </a:r>
            <a:r>
              <a:rPr sz="1600" spc="10" dirty="0">
                <a:latin typeface="Arial"/>
                <a:cs typeface="Arial"/>
              </a:rPr>
              <a:t>‘F’</a:t>
            </a:r>
            <a:r>
              <a:rPr sz="1600" spc="15" dirty="0">
                <a:latin typeface="Arial"/>
                <a:cs typeface="Arial"/>
              </a:rPr>
              <a:t> </a:t>
            </a:r>
            <a:r>
              <a:rPr sz="1600" spc="90" dirty="0">
                <a:latin typeface="Arial"/>
                <a:cs typeface="Arial"/>
              </a:rPr>
              <a:t>subway</a:t>
            </a:r>
            <a:r>
              <a:rPr sz="1600" spc="15" dirty="0">
                <a:latin typeface="Arial"/>
                <a:cs typeface="Arial"/>
              </a:rPr>
              <a:t> </a:t>
            </a:r>
            <a:r>
              <a:rPr sz="1600" spc="85" dirty="0">
                <a:latin typeface="Arial"/>
                <a:cs typeface="Arial"/>
              </a:rPr>
              <a:t>train</a:t>
            </a:r>
            <a:endParaRPr sz="1600">
              <a:latin typeface="Arial"/>
              <a:cs typeface="Arial"/>
            </a:endParaRPr>
          </a:p>
          <a:p>
            <a:pPr marL="965200" lvl="1" indent="-285115">
              <a:lnSpc>
                <a:spcPct val="100000"/>
              </a:lnSpc>
              <a:spcBef>
                <a:spcPts val="480"/>
              </a:spcBef>
              <a:buChar char="•"/>
              <a:tabLst>
                <a:tab pos="964565" algn="l"/>
                <a:tab pos="965200" algn="l"/>
              </a:tabLst>
            </a:pPr>
            <a:r>
              <a:rPr sz="1600" spc="140" dirty="0">
                <a:latin typeface="Arial"/>
                <a:cs typeface="Arial"/>
              </a:rPr>
              <a:t>from</a:t>
            </a:r>
            <a:r>
              <a:rPr sz="1600" spc="30" dirty="0">
                <a:latin typeface="Arial"/>
                <a:cs typeface="Arial"/>
              </a:rPr>
              <a:t> </a:t>
            </a:r>
            <a:r>
              <a:rPr sz="1600" spc="65" dirty="0">
                <a:latin typeface="Arial"/>
                <a:cs typeface="Arial"/>
              </a:rPr>
              <a:t>Grand</a:t>
            </a:r>
            <a:r>
              <a:rPr sz="1600" spc="40" dirty="0">
                <a:latin typeface="Arial"/>
                <a:cs typeface="Arial"/>
              </a:rPr>
              <a:t> </a:t>
            </a:r>
            <a:r>
              <a:rPr sz="1600" spc="70" dirty="0">
                <a:latin typeface="Arial"/>
                <a:cs typeface="Arial"/>
              </a:rPr>
              <a:t>Central</a:t>
            </a:r>
            <a:r>
              <a:rPr sz="1600" spc="15" dirty="0">
                <a:latin typeface="Arial"/>
                <a:cs typeface="Arial"/>
              </a:rPr>
              <a:t> </a:t>
            </a:r>
            <a:r>
              <a:rPr sz="1600" spc="140" dirty="0">
                <a:latin typeface="Arial"/>
                <a:cs typeface="Arial"/>
              </a:rPr>
              <a:t>to</a:t>
            </a:r>
            <a:r>
              <a:rPr sz="1600" spc="15" dirty="0">
                <a:latin typeface="Arial"/>
                <a:cs typeface="Arial"/>
              </a:rPr>
              <a:t> </a:t>
            </a:r>
            <a:r>
              <a:rPr sz="1600" spc="75" dirty="0">
                <a:latin typeface="Arial"/>
                <a:cs typeface="Arial"/>
              </a:rPr>
              <a:t>42</a:t>
            </a:r>
            <a:r>
              <a:rPr sz="1575" spc="112" baseline="26455" dirty="0">
                <a:latin typeface="Arial"/>
                <a:cs typeface="Arial"/>
              </a:rPr>
              <a:t>nd</a:t>
            </a:r>
            <a:r>
              <a:rPr sz="1575" spc="292" baseline="26455" dirty="0">
                <a:latin typeface="Arial"/>
                <a:cs typeface="Arial"/>
              </a:rPr>
              <a:t> </a:t>
            </a:r>
            <a:r>
              <a:rPr sz="1600" spc="75" dirty="0">
                <a:latin typeface="Arial"/>
                <a:cs typeface="Arial"/>
              </a:rPr>
              <a:t>St./Bryant</a:t>
            </a:r>
            <a:r>
              <a:rPr sz="1600" spc="20" dirty="0">
                <a:latin typeface="Arial"/>
                <a:cs typeface="Arial"/>
              </a:rPr>
              <a:t> </a:t>
            </a:r>
            <a:r>
              <a:rPr sz="1600" spc="70" dirty="0">
                <a:latin typeface="Arial"/>
                <a:cs typeface="Arial"/>
              </a:rPr>
              <a:t>Park</a:t>
            </a:r>
            <a:r>
              <a:rPr sz="1600" spc="35" dirty="0">
                <a:latin typeface="Arial"/>
                <a:cs typeface="Arial"/>
              </a:rPr>
              <a:t> </a:t>
            </a:r>
            <a:r>
              <a:rPr sz="1600" spc="75" dirty="0">
                <a:latin typeface="Arial"/>
                <a:cs typeface="Arial"/>
              </a:rPr>
              <a:t>Station</a:t>
            </a:r>
            <a:r>
              <a:rPr sz="1600" spc="20" dirty="0">
                <a:latin typeface="Arial"/>
                <a:cs typeface="Arial"/>
              </a:rPr>
              <a:t> </a:t>
            </a:r>
            <a:r>
              <a:rPr sz="1600" spc="80" dirty="0">
                <a:latin typeface="Arial"/>
                <a:cs typeface="Arial"/>
              </a:rPr>
              <a:t>and</a:t>
            </a:r>
            <a:r>
              <a:rPr sz="1600" spc="20" dirty="0">
                <a:latin typeface="Arial"/>
                <a:cs typeface="Arial"/>
              </a:rPr>
              <a:t> </a:t>
            </a:r>
            <a:r>
              <a:rPr sz="1600" spc="95" dirty="0">
                <a:latin typeface="Arial"/>
                <a:cs typeface="Arial"/>
              </a:rPr>
              <a:t>take</a:t>
            </a:r>
            <a:r>
              <a:rPr sz="1600" spc="20" dirty="0">
                <a:latin typeface="Arial"/>
                <a:cs typeface="Arial"/>
              </a:rPr>
              <a:t> </a:t>
            </a:r>
            <a:r>
              <a:rPr sz="1600" spc="10" dirty="0">
                <a:latin typeface="Arial"/>
                <a:cs typeface="Arial"/>
              </a:rPr>
              <a:t>‘F’</a:t>
            </a:r>
            <a:r>
              <a:rPr sz="1600" spc="15" dirty="0">
                <a:latin typeface="Arial"/>
                <a:cs typeface="Arial"/>
              </a:rPr>
              <a:t> </a:t>
            </a:r>
            <a:r>
              <a:rPr sz="1600" spc="85" dirty="0">
                <a:latin typeface="Arial"/>
                <a:cs typeface="Arial"/>
              </a:rPr>
              <a:t>train</a:t>
            </a:r>
            <a:r>
              <a:rPr sz="1600" spc="25" dirty="0">
                <a:latin typeface="Arial"/>
                <a:cs typeface="Arial"/>
              </a:rPr>
              <a:t> </a:t>
            </a:r>
            <a:r>
              <a:rPr sz="1600" spc="140" dirty="0">
                <a:latin typeface="Arial"/>
                <a:cs typeface="Arial"/>
              </a:rPr>
              <a:t>to</a:t>
            </a:r>
            <a:r>
              <a:rPr sz="1600" spc="15" dirty="0">
                <a:latin typeface="Arial"/>
                <a:cs typeface="Arial"/>
              </a:rPr>
              <a:t> </a:t>
            </a:r>
            <a:r>
              <a:rPr sz="1600" spc="60" dirty="0">
                <a:latin typeface="Arial"/>
                <a:cs typeface="Arial"/>
              </a:rPr>
              <a:t>Roosevelt</a:t>
            </a:r>
            <a:r>
              <a:rPr sz="1600" spc="25" dirty="0">
                <a:latin typeface="Arial"/>
                <a:cs typeface="Arial"/>
              </a:rPr>
              <a:t> </a:t>
            </a:r>
            <a:r>
              <a:rPr sz="1600" spc="20" dirty="0">
                <a:latin typeface="Arial"/>
                <a:cs typeface="Arial"/>
              </a:rPr>
              <a:t>Islan</a:t>
            </a:r>
            <a:endParaRPr sz="1600">
              <a:latin typeface="Arial"/>
              <a:cs typeface="Arial"/>
            </a:endParaRPr>
          </a:p>
          <a:p>
            <a:pPr marL="1422400" lvl="2" indent="-285115">
              <a:lnSpc>
                <a:spcPct val="100000"/>
              </a:lnSpc>
              <a:spcBef>
                <a:spcPts val="480"/>
              </a:spcBef>
              <a:buChar char="•"/>
              <a:tabLst>
                <a:tab pos="1421765" algn="l"/>
                <a:tab pos="1422400" algn="l"/>
              </a:tabLst>
            </a:pPr>
            <a:r>
              <a:rPr sz="1600" spc="90" dirty="0">
                <a:latin typeface="Arial"/>
                <a:cs typeface="Arial"/>
              </a:rPr>
              <a:t>Depart</a:t>
            </a:r>
            <a:r>
              <a:rPr sz="1600" spc="5" dirty="0">
                <a:latin typeface="Arial"/>
                <a:cs typeface="Arial"/>
              </a:rPr>
              <a:t> </a:t>
            </a:r>
            <a:r>
              <a:rPr sz="1600" spc="85" dirty="0">
                <a:latin typeface="Arial"/>
                <a:cs typeface="Arial"/>
              </a:rPr>
              <a:t>train</a:t>
            </a:r>
            <a:r>
              <a:rPr sz="1600" spc="20" dirty="0">
                <a:latin typeface="Arial"/>
                <a:cs typeface="Arial"/>
              </a:rPr>
              <a:t> </a:t>
            </a:r>
            <a:r>
              <a:rPr sz="1600" spc="135" dirty="0">
                <a:latin typeface="Arial"/>
                <a:cs typeface="Arial"/>
              </a:rPr>
              <a:t>at</a:t>
            </a:r>
            <a:r>
              <a:rPr sz="1600" spc="10" dirty="0">
                <a:latin typeface="Arial"/>
                <a:cs typeface="Arial"/>
              </a:rPr>
              <a:t> </a:t>
            </a:r>
            <a:r>
              <a:rPr sz="1600" spc="60" dirty="0">
                <a:latin typeface="Arial"/>
                <a:cs typeface="Arial"/>
              </a:rPr>
              <a:t>Roosevelt</a:t>
            </a:r>
            <a:r>
              <a:rPr sz="1600" spc="15" dirty="0">
                <a:latin typeface="Arial"/>
                <a:cs typeface="Arial"/>
              </a:rPr>
              <a:t> </a:t>
            </a:r>
            <a:r>
              <a:rPr sz="1600" spc="35" dirty="0">
                <a:latin typeface="Arial"/>
                <a:cs typeface="Arial"/>
              </a:rPr>
              <a:t>Island</a:t>
            </a:r>
            <a:r>
              <a:rPr sz="1600" spc="15" dirty="0">
                <a:latin typeface="Arial"/>
                <a:cs typeface="Arial"/>
              </a:rPr>
              <a:t> </a:t>
            </a:r>
            <a:r>
              <a:rPr sz="1600" spc="90" dirty="0">
                <a:latin typeface="Arial"/>
                <a:cs typeface="Arial"/>
              </a:rPr>
              <a:t>station</a:t>
            </a:r>
            <a:r>
              <a:rPr sz="1600" spc="25" dirty="0">
                <a:latin typeface="Arial"/>
                <a:cs typeface="Arial"/>
              </a:rPr>
              <a:t> </a:t>
            </a:r>
            <a:r>
              <a:rPr sz="1600" spc="140" dirty="0">
                <a:latin typeface="Arial"/>
                <a:cs typeface="Arial"/>
              </a:rPr>
              <a:t>to</a:t>
            </a:r>
            <a:r>
              <a:rPr sz="1600" spc="10" dirty="0">
                <a:latin typeface="Arial"/>
                <a:cs typeface="Arial"/>
              </a:rPr>
              <a:t> </a:t>
            </a:r>
            <a:r>
              <a:rPr sz="1600" spc="110" dirty="0">
                <a:latin typeface="Arial"/>
                <a:cs typeface="Arial"/>
              </a:rPr>
              <a:t>get</a:t>
            </a:r>
            <a:r>
              <a:rPr sz="1600" spc="5" dirty="0">
                <a:latin typeface="Arial"/>
                <a:cs typeface="Arial"/>
              </a:rPr>
              <a:t> </a:t>
            </a:r>
            <a:r>
              <a:rPr sz="1600" spc="140" dirty="0">
                <a:latin typeface="Arial"/>
                <a:cs typeface="Arial"/>
              </a:rPr>
              <a:t>to</a:t>
            </a:r>
            <a:r>
              <a:rPr sz="1600" spc="15" dirty="0">
                <a:latin typeface="Arial"/>
                <a:cs typeface="Arial"/>
              </a:rPr>
              <a:t> </a:t>
            </a:r>
            <a:r>
              <a:rPr sz="1600" spc="55" dirty="0">
                <a:latin typeface="Arial"/>
                <a:cs typeface="Arial"/>
              </a:rPr>
              <a:t>housing</a:t>
            </a:r>
            <a:endParaRPr sz="1600">
              <a:latin typeface="Arial"/>
              <a:cs typeface="Arial"/>
            </a:endParaRPr>
          </a:p>
          <a:p>
            <a:pPr marL="1421765" marR="313055" lvl="2" indent="-285115">
              <a:lnSpc>
                <a:spcPct val="125000"/>
              </a:lnSpc>
              <a:buChar char="•"/>
              <a:tabLst>
                <a:tab pos="1421765" algn="l"/>
                <a:tab pos="1422400" algn="l"/>
              </a:tabLst>
            </a:pPr>
            <a:r>
              <a:rPr sz="1600" spc="90" dirty="0">
                <a:latin typeface="Arial"/>
                <a:cs typeface="Arial"/>
              </a:rPr>
              <a:t>Depart</a:t>
            </a:r>
            <a:r>
              <a:rPr sz="1600" spc="10" dirty="0">
                <a:latin typeface="Arial"/>
                <a:cs typeface="Arial"/>
              </a:rPr>
              <a:t> </a:t>
            </a:r>
            <a:r>
              <a:rPr sz="1600" spc="85" dirty="0">
                <a:latin typeface="Arial"/>
                <a:cs typeface="Arial"/>
              </a:rPr>
              <a:t>train</a:t>
            </a:r>
            <a:r>
              <a:rPr sz="1600" spc="25" dirty="0">
                <a:latin typeface="Arial"/>
                <a:cs typeface="Arial"/>
              </a:rPr>
              <a:t> </a:t>
            </a:r>
            <a:r>
              <a:rPr sz="1600" spc="135" dirty="0">
                <a:latin typeface="Arial"/>
                <a:cs typeface="Arial"/>
              </a:rPr>
              <a:t>at</a:t>
            </a:r>
            <a:r>
              <a:rPr sz="1600" spc="10" dirty="0">
                <a:latin typeface="Arial"/>
                <a:cs typeface="Arial"/>
              </a:rPr>
              <a:t> </a:t>
            </a:r>
            <a:r>
              <a:rPr sz="1600" spc="80" dirty="0">
                <a:latin typeface="Arial"/>
                <a:cs typeface="Arial"/>
              </a:rPr>
              <a:t>‘63</a:t>
            </a:r>
            <a:r>
              <a:rPr sz="1575" spc="120" baseline="26455" dirty="0">
                <a:latin typeface="Arial"/>
                <a:cs typeface="Arial"/>
              </a:rPr>
              <a:t>rd</a:t>
            </a:r>
            <a:r>
              <a:rPr sz="1575" spc="247" baseline="26455" dirty="0">
                <a:latin typeface="Arial"/>
                <a:cs typeface="Arial"/>
              </a:rPr>
              <a:t> </a:t>
            </a:r>
            <a:r>
              <a:rPr sz="1600" spc="70" dirty="0">
                <a:latin typeface="Arial"/>
                <a:cs typeface="Arial"/>
              </a:rPr>
              <a:t>St</a:t>
            </a:r>
            <a:r>
              <a:rPr sz="1600" spc="10" dirty="0">
                <a:latin typeface="Arial"/>
                <a:cs typeface="Arial"/>
              </a:rPr>
              <a:t> </a:t>
            </a:r>
            <a:r>
              <a:rPr sz="1600" spc="150" dirty="0">
                <a:latin typeface="Arial"/>
                <a:cs typeface="Arial"/>
              </a:rPr>
              <a:t>&amp;</a:t>
            </a:r>
            <a:r>
              <a:rPr sz="1600" spc="5" dirty="0">
                <a:latin typeface="Arial"/>
                <a:cs typeface="Arial"/>
              </a:rPr>
              <a:t> </a:t>
            </a:r>
            <a:r>
              <a:rPr sz="1600" spc="70" dirty="0">
                <a:latin typeface="Arial"/>
                <a:cs typeface="Arial"/>
              </a:rPr>
              <a:t>Lexington’</a:t>
            </a:r>
            <a:r>
              <a:rPr sz="1600" spc="40" dirty="0">
                <a:latin typeface="Arial"/>
                <a:cs typeface="Arial"/>
              </a:rPr>
              <a:t> </a:t>
            </a:r>
            <a:r>
              <a:rPr sz="1600" spc="90" dirty="0">
                <a:latin typeface="Arial"/>
                <a:cs typeface="Arial"/>
              </a:rPr>
              <a:t>station</a:t>
            </a:r>
            <a:r>
              <a:rPr sz="1600" spc="10" dirty="0">
                <a:latin typeface="Arial"/>
                <a:cs typeface="Arial"/>
              </a:rPr>
              <a:t> </a:t>
            </a:r>
            <a:r>
              <a:rPr sz="1600" spc="150" dirty="0">
                <a:latin typeface="Arial"/>
                <a:cs typeface="Arial"/>
              </a:rPr>
              <a:t>&amp;</a:t>
            </a:r>
            <a:r>
              <a:rPr sz="1600" spc="20" dirty="0">
                <a:latin typeface="Arial"/>
                <a:cs typeface="Arial"/>
              </a:rPr>
              <a:t> </a:t>
            </a:r>
            <a:r>
              <a:rPr sz="1600" spc="65" dirty="0">
                <a:latin typeface="Arial"/>
                <a:cs typeface="Arial"/>
              </a:rPr>
              <a:t>walk</a:t>
            </a:r>
            <a:r>
              <a:rPr sz="1600" spc="20" dirty="0">
                <a:latin typeface="Arial"/>
                <a:cs typeface="Arial"/>
              </a:rPr>
              <a:t> </a:t>
            </a:r>
            <a:r>
              <a:rPr sz="1600" spc="95" dirty="0">
                <a:latin typeface="Arial"/>
                <a:cs typeface="Arial"/>
              </a:rPr>
              <a:t>east</a:t>
            </a:r>
            <a:r>
              <a:rPr sz="1600" spc="10" dirty="0">
                <a:latin typeface="Arial"/>
                <a:cs typeface="Arial"/>
              </a:rPr>
              <a:t> </a:t>
            </a:r>
            <a:r>
              <a:rPr sz="1600" spc="140" dirty="0">
                <a:latin typeface="Arial"/>
                <a:cs typeface="Arial"/>
              </a:rPr>
              <a:t>to</a:t>
            </a:r>
            <a:r>
              <a:rPr sz="1600" spc="15" dirty="0">
                <a:latin typeface="Arial"/>
                <a:cs typeface="Arial"/>
              </a:rPr>
              <a:t> </a:t>
            </a:r>
            <a:r>
              <a:rPr sz="1600" spc="70" dirty="0">
                <a:latin typeface="Arial"/>
                <a:cs typeface="Arial"/>
              </a:rPr>
              <a:t>York</a:t>
            </a:r>
            <a:r>
              <a:rPr sz="1600" spc="25" dirty="0">
                <a:latin typeface="Arial"/>
                <a:cs typeface="Arial"/>
              </a:rPr>
              <a:t> </a:t>
            </a:r>
            <a:r>
              <a:rPr sz="1600" spc="85" dirty="0">
                <a:latin typeface="Arial"/>
                <a:cs typeface="Arial"/>
              </a:rPr>
              <a:t>Ave</a:t>
            </a:r>
            <a:r>
              <a:rPr sz="1600" spc="10" dirty="0">
                <a:latin typeface="Arial"/>
                <a:cs typeface="Arial"/>
              </a:rPr>
              <a:t> </a:t>
            </a:r>
            <a:r>
              <a:rPr sz="1600" spc="80" dirty="0">
                <a:latin typeface="Arial"/>
                <a:cs typeface="Arial"/>
              </a:rPr>
              <a:t>and</a:t>
            </a:r>
            <a:r>
              <a:rPr sz="1600" spc="20" dirty="0">
                <a:latin typeface="Arial"/>
                <a:cs typeface="Arial"/>
              </a:rPr>
              <a:t> </a:t>
            </a:r>
            <a:r>
              <a:rPr sz="1600" spc="100" dirty="0">
                <a:latin typeface="Arial"/>
                <a:cs typeface="Arial"/>
              </a:rPr>
              <a:t>north</a:t>
            </a:r>
            <a:r>
              <a:rPr sz="1600" spc="20" dirty="0">
                <a:latin typeface="Arial"/>
                <a:cs typeface="Arial"/>
              </a:rPr>
              <a:t> </a:t>
            </a:r>
            <a:r>
              <a:rPr sz="1600" spc="140" dirty="0">
                <a:latin typeface="Arial"/>
                <a:cs typeface="Arial"/>
              </a:rPr>
              <a:t>to</a:t>
            </a:r>
            <a:r>
              <a:rPr sz="1600" spc="15" dirty="0">
                <a:latin typeface="Arial"/>
                <a:cs typeface="Arial"/>
              </a:rPr>
              <a:t> </a:t>
            </a:r>
            <a:r>
              <a:rPr sz="1600" spc="110" dirty="0">
                <a:latin typeface="Arial"/>
                <a:cs typeface="Arial"/>
              </a:rPr>
              <a:t>69</a:t>
            </a:r>
            <a:r>
              <a:rPr sz="1575" spc="165" baseline="26455" dirty="0">
                <a:latin typeface="Arial"/>
                <a:cs typeface="Arial"/>
              </a:rPr>
              <a:t>th</a:t>
            </a:r>
            <a:r>
              <a:rPr sz="1575" spc="247" baseline="26455" dirty="0">
                <a:latin typeface="Arial"/>
                <a:cs typeface="Arial"/>
              </a:rPr>
              <a:t> </a:t>
            </a:r>
            <a:r>
              <a:rPr sz="1600" spc="10" dirty="0">
                <a:latin typeface="Arial"/>
                <a:cs typeface="Arial"/>
              </a:rPr>
              <a:t>St.</a:t>
            </a:r>
            <a:r>
              <a:rPr sz="1600" spc="15" dirty="0">
                <a:latin typeface="Arial"/>
                <a:cs typeface="Arial"/>
              </a:rPr>
              <a:t> </a:t>
            </a:r>
            <a:r>
              <a:rPr sz="1600" spc="140" dirty="0">
                <a:latin typeface="Arial"/>
                <a:cs typeface="Arial"/>
              </a:rPr>
              <a:t>to</a:t>
            </a:r>
            <a:r>
              <a:rPr sz="1600" spc="15" dirty="0">
                <a:latin typeface="Arial"/>
                <a:cs typeface="Arial"/>
              </a:rPr>
              <a:t> </a:t>
            </a:r>
            <a:r>
              <a:rPr sz="1600" spc="20" dirty="0">
                <a:latin typeface="Arial"/>
                <a:cs typeface="Arial"/>
              </a:rPr>
              <a:t>Weill </a:t>
            </a:r>
            <a:r>
              <a:rPr sz="1600" spc="-430" dirty="0">
                <a:latin typeface="Arial"/>
                <a:cs typeface="Arial"/>
              </a:rPr>
              <a:t> </a:t>
            </a:r>
            <a:r>
              <a:rPr sz="1600" spc="40" dirty="0">
                <a:latin typeface="Arial"/>
                <a:cs typeface="Arial"/>
              </a:rPr>
              <a:t>Cornell</a:t>
            </a:r>
            <a:r>
              <a:rPr sz="1600" spc="5" dirty="0">
                <a:latin typeface="Arial"/>
                <a:cs typeface="Arial"/>
              </a:rPr>
              <a:t> </a:t>
            </a:r>
            <a:r>
              <a:rPr sz="1600" spc="-5" dirty="0">
                <a:latin typeface="Arial"/>
                <a:cs typeface="Arial"/>
              </a:rPr>
              <a:t>(1300</a:t>
            </a:r>
            <a:r>
              <a:rPr sz="1600" spc="20" dirty="0">
                <a:latin typeface="Arial"/>
                <a:cs typeface="Arial"/>
              </a:rPr>
              <a:t> </a:t>
            </a:r>
            <a:r>
              <a:rPr sz="1600" spc="70" dirty="0">
                <a:latin typeface="Arial"/>
                <a:cs typeface="Arial"/>
              </a:rPr>
              <a:t>York</a:t>
            </a:r>
            <a:r>
              <a:rPr sz="1600" spc="15" dirty="0">
                <a:latin typeface="Arial"/>
                <a:cs typeface="Arial"/>
              </a:rPr>
              <a:t> </a:t>
            </a:r>
            <a:r>
              <a:rPr sz="1600" spc="65" dirty="0">
                <a:latin typeface="Arial"/>
                <a:cs typeface="Arial"/>
              </a:rPr>
              <a:t>Ave)</a:t>
            </a:r>
            <a:endParaRPr sz="1600">
              <a:latin typeface="Arial"/>
              <a:cs typeface="Arial"/>
            </a:endParaRPr>
          </a:p>
          <a:p>
            <a:pPr lvl="2">
              <a:lnSpc>
                <a:spcPct val="100000"/>
              </a:lnSpc>
              <a:spcBef>
                <a:spcPts val="45"/>
              </a:spcBef>
              <a:buFont typeface="Arial"/>
              <a:buChar char="•"/>
            </a:pPr>
            <a:endParaRPr sz="2150">
              <a:latin typeface="Arial"/>
              <a:cs typeface="Arial"/>
            </a:endParaRPr>
          </a:p>
          <a:p>
            <a:pPr marL="794385" indent="-287020">
              <a:lnSpc>
                <a:spcPct val="100000"/>
              </a:lnSpc>
              <a:buChar char="•"/>
              <a:tabLst>
                <a:tab pos="794385" algn="l"/>
                <a:tab pos="795020" algn="l"/>
              </a:tabLst>
            </a:pPr>
            <a:r>
              <a:rPr sz="1600" spc="55" dirty="0">
                <a:latin typeface="Arial"/>
                <a:cs typeface="Arial"/>
              </a:rPr>
              <a:t>Or</a:t>
            </a:r>
            <a:r>
              <a:rPr sz="1600" spc="5" dirty="0">
                <a:latin typeface="Arial"/>
                <a:cs typeface="Arial"/>
              </a:rPr>
              <a:t> </a:t>
            </a:r>
            <a:r>
              <a:rPr sz="1600" spc="95" dirty="0">
                <a:latin typeface="Arial"/>
                <a:cs typeface="Arial"/>
              </a:rPr>
              <a:t>take</a:t>
            </a:r>
            <a:r>
              <a:rPr sz="1600" spc="15" dirty="0">
                <a:latin typeface="Arial"/>
                <a:cs typeface="Arial"/>
              </a:rPr>
              <a:t> </a:t>
            </a:r>
            <a:r>
              <a:rPr sz="1600" spc="85" dirty="0">
                <a:latin typeface="Arial"/>
                <a:cs typeface="Arial"/>
              </a:rPr>
              <a:t>a</a:t>
            </a:r>
            <a:r>
              <a:rPr sz="1600" spc="5" dirty="0">
                <a:latin typeface="Arial"/>
                <a:cs typeface="Arial"/>
              </a:rPr>
              <a:t> </a:t>
            </a:r>
            <a:r>
              <a:rPr sz="1600" spc="85" dirty="0">
                <a:latin typeface="Arial"/>
                <a:cs typeface="Arial"/>
              </a:rPr>
              <a:t>taxi/Uber</a:t>
            </a:r>
            <a:r>
              <a:rPr sz="1600" spc="20" dirty="0">
                <a:latin typeface="Arial"/>
                <a:cs typeface="Arial"/>
              </a:rPr>
              <a:t> </a:t>
            </a:r>
            <a:r>
              <a:rPr sz="1600" spc="140" dirty="0">
                <a:latin typeface="Arial"/>
                <a:cs typeface="Arial"/>
              </a:rPr>
              <a:t>to</a:t>
            </a:r>
            <a:r>
              <a:rPr sz="1600" spc="15" dirty="0">
                <a:latin typeface="Arial"/>
                <a:cs typeface="Arial"/>
              </a:rPr>
              <a:t> </a:t>
            </a:r>
            <a:r>
              <a:rPr sz="1600" spc="95" dirty="0">
                <a:latin typeface="Arial"/>
                <a:cs typeface="Arial"/>
              </a:rPr>
              <a:t>your</a:t>
            </a:r>
            <a:r>
              <a:rPr sz="1600" spc="5" dirty="0">
                <a:latin typeface="Arial"/>
                <a:cs typeface="Arial"/>
              </a:rPr>
              <a:t> </a:t>
            </a:r>
            <a:r>
              <a:rPr sz="1600" spc="55" dirty="0">
                <a:latin typeface="Arial"/>
                <a:cs typeface="Arial"/>
              </a:rPr>
              <a:t>final</a:t>
            </a:r>
            <a:r>
              <a:rPr sz="1600" spc="35" dirty="0">
                <a:latin typeface="Arial"/>
                <a:cs typeface="Arial"/>
              </a:rPr>
              <a:t> </a:t>
            </a:r>
            <a:r>
              <a:rPr sz="1600" spc="75" dirty="0">
                <a:latin typeface="Arial"/>
                <a:cs typeface="Arial"/>
              </a:rPr>
              <a:t>destination</a:t>
            </a:r>
            <a:endParaRPr sz="1600">
              <a:latin typeface="Arial"/>
              <a:cs typeface="Arial"/>
            </a:endParaRPr>
          </a:p>
        </p:txBody>
      </p:sp>
      <p:pic>
        <p:nvPicPr>
          <p:cNvPr id="5" name="object 5"/>
          <p:cNvPicPr/>
          <p:nvPr/>
        </p:nvPicPr>
        <p:blipFill>
          <a:blip r:embed="rId5" cstate="print"/>
          <a:stretch>
            <a:fillRect/>
          </a:stretch>
        </p:blipFill>
        <p:spPr>
          <a:xfrm>
            <a:off x="9982200" y="6269735"/>
            <a:ext cx="2066543" cy="423671"/>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499616" y="1333500"/>
            <a:ext cx="9192766" cy="5524499"/>
          </a:xfrm>
          <a:prstGeom prst="rect">
            <a:avLst/>
          </a:prstGeom>
        </p:spPr>
      </p:pic>
      <p:sp>
        <p:nvSpPr>
          <p:cNvPr id="3" name="object 3"/>
          <p:cNvSpPr txBox="1">
            <a:spLocks noGrp="1"/>
          </p:cNvSpPr>
          <p:nvPr>
            <p:ph type="title"/>
          </p:nvPr>
        </p:nvSpPr>
        <p:spPr>
          <a:xfrm>
            <a:off x="1580546" y="257465"/>
            <a:ext cx="9030970" cy="878840"/>
          </a:xfrm>
          <a:prstGeom prst="rect">
            <a:avLst/>
          </a:prstGeom>
        </p:spPr>
        <p:txBody>
          <a:bodyPr vert="horz" wrap="square" lIns="0" tIns="12065" rIns="0" bIns="0" rtlCol="0">
            <a:spAutoFit/>
          </a:bodyPr>
          <a:lstStyle/>
          <a:p>
            <a:pPr marL="2741930" marR="5080" indent="-2729865">
              <a:lnSpc>
                <a:spcPct val="100000"/>
              </a:lnSpc>
              <a:spcBef>
                <a:spcPts val="95"/>
              </a:spcBef>
            </a:pPr>
            <a:r>
              <a:rPr spc="-120" dirty="0"/>
              <a:t>I’ve</a:t>
            </a:r>
            <a:r>
              <a:rPr spc="30" dirty="0"/>
              <a:t> </a:t>
            </a:r>
            <a:r>
              <a:rPr spc="-20" dirty="0"/>
              <a:t>landed</a:t>
            </a:r>
            <a:r>
              <a:rPr spc="70" dirty="0"/>
              <a:t> </a:t>
            </a:r>
            <a:r>
              <a:rPr spc="65" dirty="0"/>
              <a:t>at</a:t>
            </a:r>
            <a:r>
              <a:rPr spc="40" dirty="0"/>
              <a:t> </a:t>
            </a:r>
            <a:r>
              <a:rPr spc="-55" dirty="0"/>
              <a:t>Newark</a:t>
            </a:r>
            <a:r>
              <a:rPr spc="75" dirty="0"/>
              <a:t> </a:t>
            </a:r>
            <a:r>
              <a:rPr dirty="0"/>
              <a:t>Liberty</a:t>
            </a:r>
            <a:r>
              <a:rPr spc="50" dirty="0"/>
              <a:t> </a:t>
            </a:r>
            <a:r>
              <a:rPr spc="-75" dirty="0"/>
              <a:t>International</a:t>
            </a:r>
            <a:r>
              <a:rPr spc="90" dirty="0"/>
              <a:t> </a:t>
            </a:r>
            <a:r>
              <a:rPr spc="20" dirty="0"/>
              <a:t>Airport </a:t>
            </a:r>
            <a:r>
              <a:rPr spc="-805" dirty="0"/>
              <a:t> </a:t>
            </a:r>
            <a:r>
              <a:rPr spc="-45" dirty="0"/>
              <a:t>Newark,</a:t>
            </a:r>
            <a:r>
              <a:rPr spc="45" dirty="0"/>
              <a:t> </a:t>
            </a:r>
            <a:r>
              <a:rPr spc="-120" dirty="0"/>
              <a:t>New</a:t>
            </a:r>
            <a:r>
              <a:rPr spc="45" dirty="0"/>
              <a:t> </a:t>
            </a:r>
            <a:r>
              <a:rPr spc="-45" dirty="0"/>
              <a:t>Jersey</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36746" y="257464"/>
            <a:ext cx="5316855" cy="452120"/>
          </a:xfrm>
          <a:prstGeom prst="rect">
            <a:avLst/>
          </a:prstGeom>
        </p:spPr>
        <p:txBody>
          <a:bodyPr vert="horz" wrap="square" lIns="0" tIns="12065" rIns="0" bIns="0" rtlCol="0">
            <a:spAutoFit/>
          </a:bodyPr>
          <a:lstStyle/>
          <a:p>
            <a:pPr marL="12700">
              <a:lnSpc>
                <a:spcPct val="100000"/>
              </a:lnSpc>
              <a:spcBef>
                <a:spcPts val="95"/>
              </a:spcBef>
            </a:pPr>
            <a:r>
              <a:rPr spc="15" dirty="0"/>
              <a:t>What</a:t>
            </a:r>
            <a:r>
              <a:rPr spc="45" dirty="0"/>
              <a:t> </a:t>
            </a:r>
            <a:r>
              <a:rPr spc="30" dirty="0"/>
              <a:t>to</a:t>
            </a:r>
            <a:r>
              <a:rPr spc="25" dirty="0"/>
              <a:t> do </a:t>
            </a:r>
            <a:r>
              <a:rPr spc="-25" dirty="0"/>
              <a:t>the</a:t>
            </a:r>
            <a:r>
              <a:rPr spc="30" dirty="0"/>
              <a:t> </a:t>
            </a:r>
            <a:r>
              <a:rPr spc="25" dirty="0"/>
              <a:t>first</a:t>
            </a:r>
            <a:r>
              <a:rPr spc="35" dirty="0"/>
              <a:t> </a:t>
            </a:r>
            <a:r>
              <a:rPr spc="-30" dirty="0"/>
              <a:t>few</a:t>
            </a:r>
            <a:r>
              <a:rPr spc="45" dirty="0"/>
              <a:t> </a:t>
            </a:r>
            <a:r>
              <a:rPr spc="70" dirty="0"/>
              <a:t>days</a:t>
            </a:r>
          </a:p>
        </p:txBody>
      </p:sp>
      <p:sp>
        <p:nvSpPr>
          <p:cNvPr id="3" name="object 3"/>
          <p:cNvSpPr txBox="1"/>
          <p:nvPr/>
        </p:nvSpPr>
        <p:spPr>
          <a:xfrm>
            <a:off x="2423765" y="879528"/>
            <a:ext cx="7345680" cy="391160"/>
          </a:xfrm>
          <a:prstGeom prst="rect">
            <a:avLst/>
          </a:prstGeom>
        </p:spPr>
        <p:txBody>
          <a:bodyPr vert="horz" wrap="square" lIns="0" tIns="12700" rIns="0" bIns="0" rtlCol="0">
            <a:spAutoFit/>
          </a:bodyPr>
          <a:lstStyle/>
          <a:p>
            <a:pPr marL="12700">
              <a:lnSpc>
                <a:spcPct val="100000"/>
              </a:lnSpc>
              <a:spcBef>
                <a:spcPts val="100"/>
              </a:spcBef>
            </a:pPr>
            <a:r>
              <a:rPr sz="2400" b="1" spc="-90" dirty="0">
                <a:solidFill>
                  <a:srgbClr val="CF451F"/>
                </a:solidFill>
                <a:latin typeface="Tahoma"/>
                <a:cs typeface="Tahoma"/>
              </a:rPr>
              <a:t>How</a:t>
            </a:r>
            <a:r>
              <a:rPr sz="2400" b="1" spc="10" dirty="0">
                <a:solidFill>
                  <a:srgbClr val="CF451F"/>
                </a:solidFill>
                <a:latin typeface="Tahoma"/>
                <a:cs typeface="Tahoma"/>
              </a:rPr>
              <a:t> </a:t>
            </a:r>
            <a:r>
              <a:rPr sz="2400" b="1" spc="25" dirty="0">
                <a:solidFill>
                  <a:srgbClr val="CF451F"/>
                </a:solidFill>
                <a:latin typeface="Tahoma"/>
                <a:cs typeface="Tahoma"/>
              </a:rPr>
              <a:t>to </a:t>
            </a:r>
            <a:r>
              <a:rPr sz="2400" b="1" spc="5" dirty="0">
                <a:solidFill>
                  <a:srgbClr val="CF451F"/>
                </a:solidFill>
                <a:latin typeface="Tahoma"/>
                <a:cs typeface="Tahoma"/>
              </a:rPr>
              <a:t>get</a:t>
            </a:r>
            <a:r>
              <a:rPr sz="2400" b="1" spc="10" dirty="0">
                <a:solidFill>
                  <a:srgbClr val="CF451F"/>
                </a:solidFill>
                <a:latin typeface="Tahoma"/>
                <a:cs typeface="Tahoma"/>
              </a:rPr>
              <a:t> </a:t>
            </a:r>
            <a:r>
              <a:rPr sz="2400" b="1" spc="25" dirty="0">
                <a:solidFill>
                  <a:srgbClr val="CF451F"/>
                </a:solidFill>
                <a:latin typeface="Tahoma"/>
                <a:cs typeface="Tahoma"/>
              </a:rPr>
              <a:t>to </a:t>
            </a:r>
            <a:r>
              <a:rPr sz="2400" b="1" spc="-20" dirty="0">
                <a:solidFill>
                  <a:srgbClr val="CF451F"/>
                </a:solidFill>
                <a:latin typeface="Tahoma"/>
                <a:cs typeface="Tahoma"/>
              </a:rPr>
              <a:t>the</a:t>
            </a:r>
            <a:r>
              <a:rPr sz="2400" b="1" spc="15" dirty="0">
                <a:solidFill>
                  <a:srgbClr val="CF451F"/>
                </a:solidFill>
                <a:latin typeface="Tahoma"/>
                <a:cs typeface="Tahoma"/>
              </a:rPr>
              <a:t> </a:t>
            </a:r>
            <a:r>
              <a:rPr sz="2400" b="1" spc="-10" dirty="0">
                <a:solidFill>
                  <a:srgbClr val="CF451F"/>
                </a:solidFill>
                <a:latin typeface="Tahoma"/>
                <a:cs typeface="Tahoma"/>
              </a:rPr>
              <a:t>lab</a:t>
            </a:r>
            <a:r>
              <a:rPr sz="2400" b="1" spc="30" dirty="0">
                <a:solidFill>
                  <a:srgbClr val="CF451F"/>
                </a:solidFill>
                <a:latin typeface="Tahoma"/>
                <a:cs typeface="Tahoma"/>
              </a:rPr>
              <a:t> </a:t>
            </a:r>
            <a:r>
              <a:rPr sz="2400" b="1" spc="40" dirty="0">
                <a:solidFill>
                  <a:srgbClr val="CF451F"/>
                </a:solidFill>
                <a:latin typeface="Tahoma"/>
                <a:cs typeface="Tahoma"/>
              </a:rPr>
              <a:t>from</a:t>
            </a:r>
            <a:r>
              <a:rPr sz="2400" b="1" spc="20" dirty="0">
                <a:solidFill>
                  <a:srgbClr val="CF451F"/>
                </a:solidFill>
                <a:latin typeface="Tahoma"/>
                <a:cs typeface="Tahoma"/>
              </a:rPr>
              <a:t> </a:t>
            </a:r>
            <a:r>
              <a:rPr sz="2400" b="1" spc="-70" dirty="0">
                <a:solidFill>
                  <a:srgbClr val="CF451F"/>
                </a:solidFill>
                <a:latin typeface="Tahoma"/>
                <a:cs typeface="Tahoma"/>
              </a:rPr>
              <a:t>Weill</a:t>
            </a:r>
            <a:r>
              <a:rPr sz="2400" b="1" spc="20" dirty="0">
                <a:solidFill>
                  <a:srgbClr val="CF451F"/>
                </a:solidFill>
                <a:latin typeface="Tahoma"/>
                <a:cs typeface="Tahoma"/>
              </a:rPr>
              <a:t> </a:t>
            </a:r>
            <a:r>
              <a:rPr sz="2400" b="1" spc="-20" dirty="0">
                <a:solidFill>
                  <a:srgbClr val="CF451F"/>
                </a:solidFill>
                <a:latin typeface="Tahoma"/>
                <a:cs typeface="Tahoma"/>
              </a:rPr>
              <a:t>Cornell</a:t>
            </a:r>
            <a:r>
              <a:rPr sz="2400" b="1" dirty="0">
                <a:solidFill>
                  <a:srgbClr val="CF451F"/>
                </a:solidFill>
                <a:latin typeface="Tahoma"/>
                <a:cs typeface="Tahoma"/>
              </a:rPr>
              <a:t> </a:t>
            </a:r>
            <a:r>
              <a:rPr sz="2400" b="1" spc="-45" dirty="0">
                <a:solidFill>
                  <a:srgbClr val="CF451F"/>
                </a:solidFill>
                <a:latin typeface="Tahoma"/>
                <a:cs typeface="Tahoma"/>
              </a:rPr>
              <a:t>housing</a:t>
            </a:r>
            <a:endParaRPr sz="2400">
              <a:latin typeface="Tahoma"/>
              <a:cs typeface="Tahoma"/>
            </a:endParaRPr>
          </a:p>
        </p:txBody>
      </p:sp>
      <p:sp>
        <p:nvSpPr>
          <p:cNvPr id="4" name="object 4"/>
          <p:cNvSpPr txBox="1"/>
          <p:nvPr/>
        </p:nvSpPr>
        <p:spPr>
          <a:xfrm>
            <a:off x="335437" y="1697765"/>
            <a:ext cx="10577830" cy="3913251"/>
          </a:xfrm>
          <a:prstGeom prst="rect">
            <a:avLst/>
          </a:prstGeom>
        </p:spPr>
        <p:txBody>
          <a:bodyPr vert="horz" wrap="square" lIns="0" tIns="12065" rIns="0" bIns="0" rtlCol="0">
            <a:spAutoFit/>
          </a:bodyPr>
          <a:lstStyle/>
          <a:p>
            <a:pPr marL="349885" indent="-287020">
              <a:lnSpc>
                <a:spcPct val="100000"/>
              </a:lnSpc>
              <a:spcBef>
                <a:spcPts val="95"/>
              </a:spcBef>
              <a:buChar char="•"/>
              <a:tabLst>
                <a:tab pos="349885" algn="l"/>
                <a:tab pos="350520" algn="l"/>
              </a:tabLst>
            </a:pPr>
            <a:r>
              <a:rPr sz="1600" spc="-15" dirty="0">
                <a:latin typeface="Arial"/>
                <a:cs typeface="Arial"/>
              </a:rPr>
              <a:t>In</a:t>
            </a:r>
            <a:r>
              <a:rPr sz="1600" spc="10" dirty="0">
                <a:latin typeface="Arial"/>
                <a:cs typeface="Arial"/>
              </a:rPr>
              <a:t> </a:t>
            </a:r>
            <a:r>
              <a:rPr sz="1600" spc="95" dirty="0">
                <a:latin typeface="Arial"/>
                <a:cs typeface="Arial"/>
              </a:rPr>
              <a:t>the</a:t>
            </a:r>
            <a:r>
              <a:rPr sz="1600" spc="10" dirty="0">
                <a:latin typeface="Arial"/>
                <a:cs typeface="Arial"/>
              </a:rPr>
              <a:t> </a:t>
            </a:r>
            <a:r>
              <a:rPr lang="en-US" sz="1600" spc="10" dirty="0">
                <a:latin typeface="Arial"/>
                <a:cs typeface="Arial"/>
              </a:rPr>
              <a:t>morning and </a:t>
            </a:r>
            <a:r>
              <a:rPr sz="1600" spc="55" dirty="0">
                <a:uFill>
                  <a:solidFill>
                    <a:srgbClr val="000000"/>
                  </a:solidFill>
                </a:uFill>
                <a:latin typeface="Arial"/>
                <a:cs typeface="Arial"/>
              </a:rPr>
              <a:t>evening</a:t>
            </a:r>
            <a:r>
              <a:rPr sz="1600" spc="15" dirty="0">
                <a:latin typeface="Arial"/>
                <a:cs typeface="Arial"/>
              </a:rPr>
              <a:t> </a:t>
            </a:r>
            <a:r>
              <a:rPr sz="1600" spc="85" dirty="0">
                <a:latin typeface="Arial"/>
                <a:cs typeface="Arial"/>
              </a:rPr>
              <a:t>a</a:t>
            </a:r>
            <a:r>
              <a:rPr sz="1600" spc="10" dirty="0">
                <a:latin typeface="Arial"/>
                <a:cs typeface="Arial"/>
              </a:rPr>
              <a:t> </a:t>
            </a:r>
            <a:r>
              <a:rPr sz="1600" spc="80" dirty="0">
                <a:latin typeface="Arial"/>
                <a:cs typeface="Arial"/>
              </a:rPr>
              <a:t>shuttle</a:t>
            </a:r>
            <a:r>
              <a:rPr sz="1600" spc="15" dirty="0">
                <a:latin typeface="Arial"/>
                <a:cs typeface="Arial"/>
              </a:rPr>
              <a:t> </a:t>
            </a:r>
            <a:r>
              <a:rPr sz="1600" spc="55" dirty="0">
                <a:latin typeface="Arial"/>
                <a:cs typeface="Arial"/>
              </a:rPr>
              <a:t>leaves</a:t>
            </a:r>
            <a:r>
              <a:rPr sz="1600" spc="30" dirty="0">
                <a:latin typeface="Arial"/>
                <a:cs typeface="Arial"/>
              </a:rPr>
              <a:t> </a:t>
            </a:r>
            <a:r>
              <a:rPr sz="1600" spc="-5" dirty="0">
                <a:latin typeface="Arial"/>
                <a:cs typeface="Arial"/>
              </a:rPr>
              <a:t>1300</a:t>
            </a:r>
            <a:r>
              <a:rPr sz="1600" spc="10" dirty="0">
                <a:latin typeface="Arial"/>
                <a:cs typeface="Arial"/>
              </a:rPr>
              <a:t> </a:t>
            </a:r>
            <a:r>
              <a:rPr sz="1600" spc="70" dirty="0">
                <a:latin typeface="Arial"/>
                <a:cs typeface="Arial"/>
              </a:rPr>
              <a:t>York</a:t>
            </a:r>
            <a:r>
              <a:rPr sz="1600" spc="20" dirty="0">
                <a:latin typeface="Arial"/>
                <a:cs typeface="Arial"/>
              </a:rPr>
              <a:t> </a:t>
            </a:r>
            <a:r>
              <a:rPr sz="1600" spc="85" dirty="0">
                <a:latin typeface="Arial"/>
                <a:cs typeface="Arial"/>
              </a:rPr>
              <a:t>Ave</a:t>
            </a:r>
            <a:r>
              <a:rPr sz="1600" spc="15" dirty="0">
                <a:latin typeface="Arial"/>
                <a:cs typeface="Arial"/>
              </a:rPr>
              <a:t> </a:t>
            </a:r>
            <a:r>
              <a:rPr sz="1600" spc="90" dirty="0">
                <a:latin typeface="Arial"/>
                <a:cs typeface="Arial"/>
              </a:rPr>
              <a:t>every</a:t>
            </a:r>
            <a:r>
              <a:rPr sz="1600" spc="20" dirty="0">
                <a:latin typeface="Arial"/>
                <a:cs typeface="Arial"/>
              </a:rPr>
              <a:t> </a:t>
            </a:r>
            <a:r>
              <a:rPr sz="1600" spc="90" dirty="0">
                <a:latin typeface="Arial"/>
                <a:cs typeface="Arial"/>
              </a:rPr>
              <a:t>30</a:t>
            </a:r>
            <a:r>
              <a:rPr sz="1600" spc="10" dirty="0">
                <a:latin typeface="Arial"/>
                <a:cs typeface="Arial"/>
              </a:rPr>
              <a:t> </a:t>
            </a:r>
            <a:r>
              <a:rPr sz="1600" spc="35" dirty="0">
                <a:latin typeface="Arial"/>
                <a:cs typeface="Arial"/>
              </a:rPr>
              <a:t>min.</a:t>
            </a:r>
            <a:r>
              <a:rPr sz="1600" spc="15" dirty="0">
                <a:latin typeface="Arial"/>
                <a:cs typeface="Arial"/>
              </a:rPr>
              <a:t> </a:t>
            </a:r>
            <a:r>
              <a:rPr sz="1600" spc="80" dirty="0">
                <a:latin typeface="Arial"/>
                <a:cs typeface="Arial"/>
              </a:rPr>
              <a:t>and</a:t>
            </a:r>
            <a:r>
              <a:rPr sz="1600" spc="35" dirty="0">
                <a:latin typeface="Arial"/>
                <a:cs typeface="Arial"/>
              </a:rPr>
              <a:t> </a:t>
            </a:r>
            <a:r>
              <a:rPr sz="1600" spc="105" dirty="0">
                <a:latin typeface="Arial"/>
                <a:cs typeface="Arial"/>
              </a:rPr>
              <a:t>transports</a:t>
            </a:r>
            <a:r>
              <a:rPr sz="1600" spc="30" dirty="0">
                <a:latin typeface="Arial"/>
                <a:cs typeface="Arial"/>
              </a:rPr>
              <a:t> </a:t>
            </a:r>
            <a:r>
              <a:rPr sz="1600" spc="90" dirty="0">
                <a:latin typeface="Arial"/>
                <a:cs typeface="Arial"/>
              </a:rPr>
              <a:t>you</a:t>
            </a:r>
            <a:r>
              <a:rPr sz="1600" spc="10" dirty="0">
                <a:latin typeface="Arial"/>
                <a:cs typeface="Arial"/>
              </a:rPr>
              <a:t> </a:t>
            </a:r>
            <a:r>
              <a:rPr sz="1600" spc="140" dirty="0">
                <a:latin typeface="Arial"/>
                <a:cs typeface="Arial"/>
              </a:rPr>
              <a:t>to</a:t>
            </a:r>
            <a:r>
              <a:rPr sz="1600" spc="15" dirty="0">
                <a:latin typeface="Arial"/>
                <a:cs typeface="Arial"/>
              </a:rPr>
              <a:t> </a:t>
            </a:r>
            <a:r>
              <a:rPr sz="1600" spc="60" dirty="0">
                <a:latin typeface="Arial"/>
                <a:cs typeface="Arial"/>
              </a:rPr>
              <a:t>Roosevelt</a:t>
            </a:r>
            <a:r>
              <a:rPr sz="1600" spc="25" dirty="0">
                <a:latin typeface="Arial"/>
                <a:cs typeface="Arial"/>
              </a:rPr>
              <a:t> </a:t>
            </a:r>
            <a:r>
              <a:rPr sz="1600" spc="35" dirty="0">
                <a:latin typeface="Arial"/>
                <a:cs typeface="Arial"/>
              </a:rPr>
              <a:t>Island</a:t>
            </a:r>
            <a:endParaRPr sz="1600" dirty="0">
              <a:latin typeface="Arial"/>
              <a:cs typeface="Arial"/>
            </a:endParaRPr>
          </a:p>
          <a:p>
            <a:pPr>
              <a:lnSpc>
                <a:spcPct val="100000"/>
              </a:lnSpc>
              <a:spcBef>
                <a:spcPts val="20"/>
              </a:spcBef>
              <a:buFont typeface="Arial"/>
              <a:buChar char="•"/>
            </a:pPr>
            <a:endParaRPr sz="1650" dirty="0">
              <a:latin typeface="Arial"/>
              <a:cs typeface="Arial"/>
            </a:endParaRPr>
          </a:p>
          <a:p>
            <a:pPr marL="346710" marR="68580" indent="-287020">
              <a:lnSpc>
                <a:spcPct val="100000"/>
              </a:lnSpc>
              <a:buClr>
                <a:srgbClr val="000000"/>
              </a:buClr>
              <a:buChar char="•"/>
              <a:tabLst>
                <a:tab pos="346710" algn="l"/>
                <a:tab pos="347345" algn="l"/>
              </a:tabLst>
            </a:pPr>
            <a:r>
              <a:rPr sz="1600" u="sng" spc="60" dirty="0">
                <a:solidFill>
                  <a:srgbClr val="0562C1"/>
                </a:solidFill>
                <a:uFill>
                  <a:solidFill>
                    <a:srgbClr val="0562C1"/>
                  </a:solidFill>
                </a:uFill>
                <a:latin typeface="Arial"/>
                <a:cs typeface="Arial"/>
                <a:hlinkClick r:id="rId2"/>
              </a:rPr>
              <a:t>Roosevelt</a:t>
            </a:r>
            <a:r>
              <a:rPr sz="1600" u="sng" spc="15" dirty="0">
                <a:solidFill>
                  <a:srgbClr val="0562C1"/>
                </a:solidFill>
                <a:uFill>
                  <a:solidFill>
                    <a:srgbClr val="0562C1"/>
                  </a:solidFill>
                </a:uFill>
                <a:latin typeface="Arial"/>
                <a:cs typeface="Arial"/>
                <a:hlinkClick r:id="rId2"/>
              </a:rPr>
              <a:t> </a:t>
            </a:r>
            <a:r>
              <a:rPr sz="1600" u="sng" spc="35" dirty="0">
                <a:solidFill>
                  <a:srgbClr val="0562C1"/>
                </a:solidFill>
                <a:uFill>
                  <a:solidFill>
                    <a:srgbClr val="0562C1"/>
                  </a:solidFill>
                </a:uFill>
                <a:latin typeface="Arial"/>
                <a:cs typeface="Arial"/>
                <a:hlinkClick r:id="rId2"/>
              </a:rPr>
              <a:t>Island</a:t>
            </a:r>
            <a:r>
              <a:rPr sz="1600" u="sng" spc="30" dirty="0">
                <a:solidFill>
                  <a:srgbClr val="0562C1"/>
                </a:solidFill>
                <a:uFill>
                  <a:solidFill>
                    <a:srgbClr val="0562C1"/>
                  </a:solidFill>
                </a:uFill>
                <a:latin typeface="Arial"/>
                <a:cs typeface="Arial"/>
                <a:hlinkClick r:id="rId2"/>
              </a:rPr>
              <a:t> </a:t>
            </a:r>
            <a:r>
              <a:rPr sz="1600" u="sng" spc="105" dirty="0">
                <a:solidFill>
                  <a:srgbClr val="0562C1"/>
                </a:solidFill>
                <a:uFill>
                  <a:solidFill>
                    <a:srgbClr val="0562C1"/>
                  </a:solidFill>
                </a:uFill>
                <a:latin typeface="Arial"/>
                <a:cs typeface="Arial"/>
                <a:hlinkClick r:id="rId2"/>
              </a:rPr>
              <a:t>Tramway</a:t>
            </a:r>
            <a:r>
              <a:rPr sz="1600" u="sng" spc="30" dirty="0">
                <a:solidFill>
                  <a:srgbClr val="0562C1"/>
                </a:solidFill>
                <a:uFill>
                  <a:solidFill>
                    <a:srgbClr val="0562C1"/>
                  </a:solidFill>
                </a:uFill>
                <a:latin typeface="Arial"/>
                <a:cs typeface="Arial"/>
                <a:hlinkClick r:id="rId2"/>
              </a:rPr>
              <a:t> </a:t>
            </a:r>
            <a:r>
              <a:rPr sz="1600" spc="20" dirty="0">
                <a:latin typeface="Arial"/>
                <a:cs typeface="Arial"/>
              </a:rPr>
              <a:t>is</a:t>
            </a:r>
            <a:r>
              <a:rPr sz="1600" spc="10" dirty="0">
                <a:latin typeface="Arial"/>
                <a:cs typeface="Arial"/>
              </a:rPr>
              <a:t> </a:t>
            </a:r>
            <a:r>
              <a:rPr sz="1600" spc="70" dirty="0">
                <a:latin typeface="Arial"/>
                <a:cs typeface="Arial"/>
              </a:rPr>
              <a:t>an</a:t>
            </a:r>
            <a:r>
              <a:rPr sz="1600" spc="10" dirty="0">
                <a:latin typeface="Arial"/>
                <a:cs typeface="Arial"/>
              </a:rPr>
              <a:t> </a:t>
            </a:r>
            <a:r>
              <a:rPr sz="1600" spc="50" dirty="0">
                <a:latin typeface="Arial"/>
                <a:cs typeface="Arial"/>
              </a:rPr>
              <a:t>aerial</a:t>
            </a:r>
            <a:r>
              <a:rPr sz="1600" spc="10" dirty="0">
                <a:latin typeface="Arial"/>
                <a:cs typeface="Arial"/>
              </a:rPr>
              <a:t> </a:t>
            </a:r>
            <a:r>
              <a:rPr sz="1600" spc="125" dirty="0">
                <a:latin typeface="Arial"/>
                <a:cs typeface="Arial"/>
              </a:rPr>
              <a:t>tramway</a:t>
            </a:r>
            <a:r>
              <a:rPr sz="1600" spc="10" dirty="0">
                <a:latin typeface="Arial"/>
                <a:cs typeface="Arial"/>
              </a:rPr>
              <a:t> </a:t>
            </a:r>
            <a:r>
              <a:rPr sz="1600" spc="60" dirty="0">
                <a:latin typeface="Arial"/>
                <a:cs typeface="Arial"/>
              </a:rPr>
              <a:t>spanning</a:t>
            </a:r>
            <a:r>
              <a:rPr sz="1600" spc="10" dirty="0">
                <a:latin typeface="Arial"/>
                <a:cs typeface="Arial"/>
              </a:rPr>
              <a:t> </a:t>
            </a:r>
            <a:r>
              <a:rPr sz="1600" spc="100" dirty="0">
                <a:latin typeface="Arial"/>
                <a:cs typeface="Arial"/>
              </a:rPr>
              <a:t>the</a:t>
            </a:r>
            <a:r>
              <a:rPr sz="1600" spc="10" dirty="0">
                <a:latin typeface="Arial"/>
                <a:cs typeface="Arial"/>
              </a:rPr>
              <a:t> </a:t>
            </a:r>
            <a:r>
              <a:rPr sz="1600" spc="55" dirty="0">
                <a:latin typeface="Arial"/>
                <a:cs typeface="Arial"/>
              </a:rPr>
              <a:t>East</a:t>
            </a:r>
            <a:r>
              <a:rPr sz="1600" spc="10" dirty="0">
                <a:latin typeface="Arial"/>
                <a:cs typeface="Arial"/>
              </a:rPr>
              <a:t> </a:t>
            </a:r>
            <a:r>
              <a:rPr sz="1600" spc="35" dirty="0">
                <a:latin typeface="Arial"/>
                <a:cs typeface="Arial"/>
              </a:rPr>
              <a:t>River</a:t>
            </a:r>
            <a:r>
              <a:rPr sz="1600" spc="10" dirty="0">
                <a:latin typeface="Arial"/>
                <a:cs typeface="Arial"/>
              </a:rPr>
              <a:t> </a:t>
            </a:r>
            <a:r>
              <a:rPr sz="1600" spc="75" dirty="0">
                <a:latin typeface="Arial"/>
                <a:cs typeface="Arial"/>
              </a:rPr>
              <a:t>connecting</a:t>
            </a:r>
            <a:r>
              <a:rPr sz="1600" spc="10" dirty="0">
                <a:latin typeface="Arial"/>
                <a:cs typeface="Arial"/>
              </a:rPr>
              <a:t> </a:t>
            </a:r>
            <a:r>
              <a:rPr sz="1600" spc="60" dirty="0">
                <a:latin typeface="Arial"/>
                <a:cs typeface="Arial"/>
              </a:rPr>
              <a:t>Roosevelt</a:t>
            </a:r>
            <a:r>
              <a:rPr sz="1600" spc="490" dirty="0">
                <a:latin typeface="Arial"/>
                <a:cs typeface="Arial"/>
              </a:rPr>
              <a:t> </a:t>
            </a:r>
            <a:r>
              <a:rPr sz="1600" spc="35" dirty="0">
                <a:latin typeface="Arial"/>
                <a:cs typeface="Arial"/>
              </a:rPr>
              <a:t>Island</a:t>
            </a:r>
            <a:r>
              <a:rPr sz="1600" spc="30" dirty="0">
                <a:latin typeface="Arial"/>
                <a:cs typeface="Arial"/>
              </a:rPr>
              <a:t> </a:t>
            </a:r>
            <a:r>
              <a:rPr sz="1600" spc="140" dirty="0">
                <a:latin typeface="Arial"/>
                <a:cs typeface="Arial"/>
              </a:rPr>
              <a:t>to </a:t>
            </a:r>
            <a:r>
              <a:rPr sz="1600" spc="-430" dirty="0">
                <a:latin typeface="Arial"/>
                <a:cs typeface="Arial"/>
              </a:rPr>
              <a:t> </a:t>
            </a:r>
            <a:r>
              <a:rPr sz="1600" spc="85" dirty="0">
                <a:latin typeface="Arial"/>
                <a:cs typeface="Arial"/>
              </a:rPr>
              <a:t>Manhattan</a:t>
            </a:r>
            <a:r>
              <a:rPr sz="1600" spc="10" dirty="0">
                <a:latin typeface="Arial"/>
                <a:cs typeface="Arial"/>
              </a:rPr>
              <a:t> </a:t>
            </a:r>
            <a:r>
              <a:rPr sz="1600" spc="80" dirty="0">
                <a:latin typeface="Arial"/>
                <a:cs typeface="Arial"/>
              </a:rPr>
              <a:t>(59</a:t>
            </a:r>
            <a:r>
              <a:rPr sz="1575" spc="120" baseline="26455" dirty="0">
                <a:latin typeface="Arial"/>
                <a:cs typeface="Arial"/>
              </a:rPr>
              <a:t>th</a:t>
            </a:r>
            <a:r>
              <a:rPr sz="1575" spc="247" baseline="26455" dirty="0">
                <a:latin typeface="Arial"/>
                <a:cs typeface="Arial"/>
              </a:rPr>
              <a:t> </a:t>
            </a:r>
            <a:r>
              <a:rPr sz="1600" spc="90" dirty="0">
                <a:latin typeface="Arial"/>
                <a:cs typeface="Arial"/>
              </a:rPr>
              <a:t>Street</a:t>
            </a:r>
            <a:r>
              <a:rPr sz="1600" spc="15" dirty="0">
                <a:latin typeface="Arial"/>
                <a:cs typeface="Arial"/>
              </a:rPr>
              <a:t> </a:t>
            </a:r>
            <a:r>
              <a:rPr sz="1600" spc="150" dirty="0">
                <a:latin typeface="Arial"/>
                <a:cs typeface="Arial"/>
              </a:rPr>
              <a:t>&amp;</a:t>
            </a:r>
            <a:r>
              <a:rPr sz="1600" spc="-5" dirty="0">
                <a:latin typeface="Arial"/>
                <a:cs typeface="Arial"/>
              </a:rPr>
              <a:t> </a:t>
            </a:r>
            <a:r>
              <a:rPr sz="1600" spc="60" dirty="0">
                <a:latin typeface="Arial"/>
                <a:cs typeface="Arial"/>
              </a:rPr>
              <a:t>2</a:t>
            </a:r>
            <a:r>
              <a:rPr sz="1575" spc="89" baseline="26455" dirty="0">
                <a:latin typeface="Arial"/>
                <a:cs typeface="Arial"/>
              </a:rPr>
              <a:t>nd</a:t>
            </a:r>
            <a:r>
              <a:rPr sz="1575" spc="262" baseline="26455" dirty="0">
                <a:latin typeface="Arial"/>
                <a:cs typeface="Arial"/>
              </a:rPr>
              <a:t> </a:t>
            </a:r>
            <a:r>
              <a:rPr sz="1600" spc="65" dirty="0">
                <a:latin typeface="Arial"/>
                <a:cs typeface="Arial"/>
              </a:rPr>
              <a:t>Ave)</a:t>
            </a:r>
            <a:endParaRPr sz="1600" dirty="0">
              <a:latin typeface="Arial"/>
              <a:cs typeface="Arial"/>
            </a:endParaRPr>
          </a:p>
          <a:p>
            <a:pPr marL="803910" lvl="1" indent="-287020">
              <a:lnSpc>
                <a:spcPct val="100000"/>
              </a:lnSpc>
              <a:spcBef>
                <a:spcPts val="360"/>
              </a:spcBef>
              <a:buChar char="•"/>
              <a:tabLst>
                <a:tab pos="803910" algn="l"/>
                <a:tab pos="804545" algn="l"/>
              </a:tabLst>
            </a:pPr>
            <a:r>
              <a:rPr sz="1600" spc="35" dirty="0">
                <a:latin typeface="Arial"/>
                <a:cs typeface="Arial"/>
              </a:rPr>
              <a:t>Only</a:t>
            </a:r>
            <a:r>
              <a:rPr sz="1600" spc="5" dirty="0">
                <a:latin typeface="Arial"/>
                <a:cs typeface="Arial"/>
              </a:rPr>
              <a:t> </a:t>
            </a:r>
            <a:r>
              <a:rPr sz="1600" spc="100" dirty="0">
                <a:latin typeface="Arial"/>
                <a:cs typeface="Arial"/>
              </a:rPr>
              <a:t>accepts</a:t>
            </a:r>
            <a:r>
              <a:rPr sz="1600" spc="5" dirty="0">
                <a:latin typeface="Arial"/>
                <a:cs typeface="Arial"/>
              </a:rPr>
              <a:t> </a:t>
            </a:r>
            <a:r>
              <a:rPr sz="1600" spc="30" dirty="0">
                <a:latin typeface="Arial"/>
                <a:cs typeface="Arial"/>
              </a:rPr>
              <a:t>MTA</a:t>
            </a:r>
            <a:r>
              <a:rPr sz="1600" spc="15" dirty="0">
                <a:solidFill>
                  <a:srgbClr val="0562C1"/>
                </a:solidFill>
                <a:latin typeface="Arial"/>
                <a:cs typeface="Arial"/>
              </a:rPr>
              <a:t> </a:t>
            </a:r>
            <a:r>
              <a:rPr sz="1600" u="sng" spc="80" dirty="0">
                <a:solidFill>
                  <a:srgbClr val="0562C1"/>
                </a:solidFill>
                <a:uFill>
                  <a:solidFill>
                    <a:srgbClr val="0562C1"/>
                  </a:solidFill>
                </a:uFill>
                <a:latin typeface="Arial"/>
                <a:cs typeface="Arial"/>
                <a:hlinkClick r:id="rId3"/>
              </a:rPr>
              <a:t>MetroCard</a:t>
            </a:r>
            <a:endParaRPr sz="1600" dirty="0">
              <a:latin typeface="Arial"/>
              <a:cs typeface="Arial"/>
            </a:endParaRPr>
          </a:p>
          <a:p>
            <a:pPr marL="803910" lvl="1" indent="-287020">
              <a:lnSpc>
                <a:spcPct val="100000"/>
              </a:lnSpc>
              <a:spcBef>
                <a:spcPts val="480"/>
              </a:spcBef>
              <a:buChar char="•"/>
              <a:tabLst>
                <a:tab pos="803910" algn="l"/>
                <a:tab pos="804545" algn="l"/>
              </a:tabLst>
            </a:pPr>
            <a:r>
              <a:rPr sz="1600" spc="-20" dirty="0">
                <a:latin typeface="Arial"/>
                <a:cs typeface="Arial"/>
              </a:rPr>
              <a:t>D</a:t>
            </a:r>
            <a:r>
              <a:rPr sz="1600" spc="45" dirty="0">
                <a:latin typeface="Arial"/>
                <a:cs typeface="Arial"/>
              </a:rPr>
              <a:t>e</a:t>
            </a:r>
            <a:r>
              <a:rPr sz="1600" spc="110" dirty="0">
                <a:latin typeface="Arial"/>
                <a:cs typeface="Arial"/>
              </a:rPr>
              <a:t>p</a:t>
            </a:r>
            <a:r>
              <a:rPr sz="1600" spc="100" dirty="0">
                <a:latin typeface="Arial"/>
                <a:cs typeface="Arial"/>
              </a:rPr>
              <a:t>ar</a:t>
            </a:r>
            <a:r>
              <a:rPr sz="1600" spc="185" dirty="0">
                <a:latin typeface="Arial"/>
                <a:cs typeface="Arial"/>
              </a:rPr>
              <a:t>t</a:t>
            </a:r>
            <a:r>
              <a:rPr sz="1600" spc="60" dirty="0">
                <a:latin typeface="Arial"/>
                <a:cs typeface="Arial"/>
              </a:rPr>
              <a:t>s</a:t>
            </a:r>
            <a:r>
              <a:rPr sz="1600" spc="10" dirty="0">
                <a:latin typeface="Arial"/>
                <a:cs typeface="Arial"/>
              </a:rPr>
              <a:t> </a:t>
            </a:r>
            <a:r>
              <a:rPr sz="1600" spc="45" dirty="0">
                <a:latin typeface="Arial"/>
                <a:cs typeface="Arial"/>
              </a:rPr>
              <a:t>e</a:t>
            </a:r>
            <a:r>
              <a:rPr sz="1600" spc="120" dirty="0">
                <a:latin typeface="Arial"/>
                <a:cs typeface="Arial"/>
              </a:rPr>
              <a:t>v</a:t>
            </a:r>
            <a:r>
              <a:rPr sz="1600" spc="45" dirty="0">
                <a:latin typeface="Arial"/>
                <a:cs typeface="Arial"/>
              </a:rPr>
              <a:t>e</a:t>
            </a:r>
            <a:r>
              <a:rPr sz="1600" spc="120" dirty="0">
                <a:latin typeface="Arial"/>
                <a:cs typeface="Arial"/>
              </a:rPr>
              <a:t>ry</a:t>
            </a:r>
            <a:r>
              <a:rPr sz="1600" spc="15" dirty="0">
                <a:latin typeface="Arial"/>
                <a:cs typeface="Arial"/>
              </a:rPr>
              <a:t> </a:t>
            </a:r>
            <a:r>
              <a:rPr sz="1600" spc="-5" dirty="0">
                <a:latin typeface="Arial"/>
                <a:cs typeface="Arial"/>
              </a:rPr>
              <a:t>7</a:t>
            </a:r>
            <a:r>
              <a:rPr sz="1600" spc="10" dirty="0">
                <a:latin typeface="Arial"/>
                <a:cs typeface="Arial"/>
              </a:rPr>
              <a:t> </a:t>
            </a:r>
            <a:r>
              <a:rPr sz="1600" spc="110" dirty="0">
                <a:latin typeface="Arial"/>
                <a:cs typeface="Arial"/>
              </a:rPr>
              <a:t>–</a:t>
            </a:r>
            <a:r>
              <a:rPr sz="1600" dirty="0">
                <a:latin typeface="Arial"/>
                <a:cs typeface="Arial"/>
              </a:rPr>
              <a:t> </a:t>
            </a:r>
            <a:r>
              <a:rPr sz="1600" spc="-330" dirty="0">
                <a:latin typeface="Arial"/>
                <a:cs typeface="Arial"/>
              </a:rPr>
              <a:t>1</a:t>
            </a:r>
            <a:r>
              <a:rPr lang="en-US" sz="1600" spc="-330" dirty="0">
                <a:latin typeface="Arial"/>
                <a:cs typeface="Arial"/>
              </a:rPr>
              <a:t>  </a:t>
            </a:r>
            <a:r>
              <a:rPr sz="1600" spc="85" dirty="0">
                <a:latin typeface="Arial"/>
                <a:cs typeface="Arial"/>
              </a:rPr>
              <a:t>5</a:t>
            </a:r>
            <a:r>
              <a:rPr sz="1600" spc="-10" dirty="0">
                <a:latin typeface="Arial"/>
                <a:cs typeface="Arial"/>
              </a:rPr>
              <a:t> </a:t>
            </a:r>
            <a:r>
              <a:rPr sz="1600" spc="200" dirty="0">
                <a:latin typeface="Arial"/>
                <a:cs typeface="Arial"/>
              </a:rPr>
              <a:t>m</a:t>
            </a:r>
            <a:r>
              <a:rPr sz="1600" spc="-10" dirty="0">
                <a:latin typeface="Arial"/>
                <a:cs typeface="Arial"/>
              </a:rPr>
              <a:t>i</a:t>
            </a:r>
            <a:r>
              <a:rPr sz="1600" spc="120" dirty="0">
                <a:latin typeface="Arial"/>
                <a:cs typeface="Arial"/>
              </a:rPr>
              <a:t>nu</a:t>
            </a:r>
            <a:r>
              <a:rPr sz="1600" spc="50" dirty="0">
                <a:latin typeface="Arial"/>
                <a:cs typeface="Arial"/>
              </a:rPr>
              <a:t>t</a:t>
            </a:r>
            <a:r>
              <a:rPr sz="1600" spc="45" dirty="0">
                <a:latin typeface="Arial"/>
                <a:cs typeface="Arial"/>
              </a:rPr>
              <a:t>e</a:t>
            </a:r>
            <a:r>
              <a:rPr sz="1600" spc="60" dirty="0">
                <a:latin typeface="Arial"/>
                <a:cs typeface="Arial"/>
              </a:rPr>
              <a:t>s</a:t>
            </a:r>
            <a:endParaRPr sz="1600" dirty="0">
              <a:latin typeface="Arial"/>
              <a:cs typeface="Arial"/>
            </a:endParaRPr>
          </a:p>
          <a:p>
            <a:pPr marL="803910" lvl="1" indent="-287020">
              <a:lnSpc>
                <a:spcPct val="100000"/>
              </a:lnSpc>
              <a:spcBef>
                <a:spcPts val="480"/>
              </a:spcBef>
              <a:buChar char="•"/>
              <a:tabLst>
                <a:tab pos="803910" algn="l"/>
                <a:tab pos="804545" algn="l"/>
              </a:tabLst>
            </a:pPr>
            <a:r>
              <a:rPr sz="1600" spc="45" dirty="0">
                <a:latin typeface="Arial"/>
                <a:cs typeface="Arial"/>
              </a:rPr>
              <a:t>Schedule</a:t>
            </a:r>
            <a:r>
              <a:rPr sz="1600" spc="5" dirty="0">
                <a:latin typeface="Arial"/>
                <a:cs typeface="Arial"/>
              </a:rPr>
              <a:t> </a:t>
            </a:r>
            <a:r>
              <a:rPr sz="1600" spc="25" dirty="0">
                <a:latin typeface="Arial"/>
                <a:cs typeface="Arial"/>
              </a:rPr>
              <a:t>is</a:t>
            </a:r>
            <a:r>
              <a:rPr sz="1600" dirty="0">
                <a:latin typeface="Arial"/>
                <a:cs typeface="Arial"/>
              </a:rPr>
              <a:t> </a:t>
            </a:r>
            <a:r>
              <a:rPr sz="1600" spc="105" dirty="0">
                <a:latin typeface="Arial"/>
                <a:cs typeface="Arial"/>
              </a:rPr>
              <a:t>attached</a:t>
            </a:r>
            <a:r>
              <a:rPr sz="1600" spc="15" dirty="0">
                <a:latin typeface="Arial"/>
                <a:cs typeface="Arial"/>
              </a:rPr>
              <a:t> </a:t>
            </a:r>
            <a:r>
              <a:rPr sz="1600" spc="60" dirty="0">
                <a:latin typeface="Arial"/>
                <a:cs typeface="Arial"/>
              </a:rPr>
              <a:t>(TramBus)</a:t>
            </a:r>
            <a:endParaRPr sz="1600" dirty="0">
              <a:latin typeface="Arial"/>
              <a:cs typeface="Arial"/>
            </a:endParaRPr>
          </a:p>
          <a:p>
            <a:pPr marL="803910" lvl="1" indent="-287020">
              <a:lnSpc>
                <a:spcPct val="100000"/>
              </a:lnSpc>
              <a:spcBef>
                <a:spcPts val="480"/>
              </a:spcBef>
              <a:buChar char="•"/>
              <a:tabLst>
                <a:tab pos="803910" algn="l"/>
                <a:tab pos="804545" algn="l"/>
              </a:tabLst>
            </a:pPr>
            <a:r>
              <a:rPr sz="1600" spc="55" dirty="0">
                <a:latin typeface="Arial"/>
                <a:cs typeface="Arial"/>
              </a:rPr>
              <a:t>Info</a:t>
            </a:r>
            <a:r>
              <a:rPr sz="1600" spc="5" dirty="0">
                <a:latin typeface="Arial"/>
                <a:cs typeface="Arial"/>
              </a:rPr>
              <a:t> </a:t>
            </a:r>
            <a:r>
              <a:rPr sz="1600" spc="80" dirty="0">
                <a:latin typeface="Arial"/>
                <a:cs typeface="Arial"/>
              </a:rPr>
              <a:t>and</a:t>
            </a:r>
            <a:r>
              <a:rPr sz="1600" spc="15" dirty="0">
                <a:latin typeface="Arial"/>
                <a:cs typeface="Arial"/>
              </a:rPr>
              <a:t> </a:t>
            </a:r>
            <a:r>
              <a:rPr sz="1600" spc="35" dirty="0">
                <a:latin typeface="Arial"/>
                <a:cs typeface="Arial"/>
              </a:rPr>
              <a:t>online</a:t>
            </a:r>
            <a:r>
              <a:rPr sz="1600" spc="-10" dirty="0">
                <a:solidFill>
                  <a:srgbClr val="0562C1"/>
                </a:solidFill>
                <a:latin typeface="Arial"/>
                <a:cs typeface="Arial"/>
              </a:rPr>
              <a:t> </a:t>
            </a:r>
            <a:r>
              <a:rPr sz="1600" u="sng" spc="60" dirty="0">
                <a:solidFill>
                  <a:srgbClr val="0562C1"/>
                </a:solidFill>
                <a:uFill>
                  <a:solidFill>
                    <a:srgbClr val="0562C1"/>
                  </a:solidFill>
                </a:uFill>
                <a:latin typeface="Arial"/>
                <a:cs typeface="Arial"/>
                <a:hlinkClick r:id="rId4"/>
              </a:rPr>
              <a:t>schedule</a:t>
            </a:r>
            <a:endParaRPr sz="1600" dirty="0">
              <a:latin typeface="Arial"/>
              <a:cs typeface="Arial"/>
            </a:endParaRPr>
          </a:p>
          <a:p>
            <a:pPr marL="803910" lvl="1" indent="-287020">
              <a:lnSpc>
                <a:spcPct val="100000"/>
              </a:lnSpc>
              <a:spcBef>
                <a:spcPts val="480"/>
              </a:spcBef>
              <a:buChar char="•"/>
              <a:tabLst>
                <a:tab pos="803910" algn="l"/>
                <a:tab pos="804545" algn="l"/>
              </a:tabLst>
            </a:pPr>
            <a:r>
              <a:rPr sz="1600" spc="-125" dirty="0">
                <a:latin typeface="Arial"/>
                <a:cs typeface="Arial"/>
              </a:rPr>
              <a:t>~1</a:t>
            </a:r>
            <a:r>
              <a:rPr sz="1600" spc="130" dirty="0">
                <a:latin typeface="Arial"/>
                <a:cs typeface="Arial"/>
              </a:rPr>
              <a:t>0</a:t>
            </a:r>
            <a:r>
              <a:rPr sz="1600" spc="5" dirty="0">
                <a:latin typeface="Arial"/>
                <a:cs typeface="Arial"/>
              </a:rPr>
              <a:t> </a:t>
            </a:r>
            <a:r>
              <a:rPr sz="1600" spc="110" dirty="0">
                <a:latin typeface="Arial"/>
                <a:cs typeface="Arial"/>
              </a:rPr>
              <a:t>–</a:t>
            </a:r>
            <a:r>
              <a:rPr sz="1600" spc="5" dirty="0">
                <a:latin typeface="Arial"/>
                <a:cs typeface="Arial"/>
              </a:rPr>
              <a:t> </a:t>
            </a:r>
            <a:r>
              <a:rPr sz="1600" spc="-330" dirty="0">
                <a:latin typeface="Arial"/>
                <a:cs typeface="Arial"/>
              </a:rPr>
              <a:t>1</a:t>
            </a:r>
            <a:r>
              <a:rPr lang="en-US" sz="1600" spc="-330" dirty="0">
                <a:latin typeface="Arial"/>
                <a:cs typeface="Arial"/>
              </a:rPr>
              <a:t>  </a:t>
            </a:r>
            <a:r>
              <a:rPr sz="1600" spc="85" dirty="0">
                <a:latin typeface="Arial"/>
                <a:cs typeface="Arial"/>
              </a:rPr>
              <a:t>5</a:t>
            </a:r>
            <a:r>
              <a:rPr sz="1600" spc="5" dirty="0">
                <a:latin typeface="Arial"/>
                <a:cs typeface="Arial"/>
              </a:rPr>
              <a:t> </a:t>
            </a:r>
            <a:r>
              <a:rPr sz="1600" spc="80" dirty="0">
                <a:latin typeface="Arial"/>
                <a:cs typeface="Arial"/>
              </a:rPr>
              <a:t>min</a:t>
            </a:r>
            <a:r>
              <a:rPr sz="1600" spc="55" dirty="0">
                <a:latin typeface="Arial"/>
                <a:cs typeface="Arial"/>
              </a:rPr>
              <a:t>u</a:t>
            </a:r>
            <a:r>
              <a:rPr sz="1600" spc="185" dirty="0">
                <a:latin typeface="Arial"/>
                <a:cs typeface="Arial"/>
              </a:rPr>
              <a:t>t</a:t>
            </a:r>
            <a:r>
              <a:rPr sz="1600" spc="50" dirty="0">
                <a:latin typeface="Arial"/>
                <a:cs typeface="Arial"/>
              </a:rPr>
              <a:t>e</a:t>
            </a:r>
            <a:r>
              <a:rPr sz="1600" spc="5" dirty="0">
                <a:latin typeface="Arial"/>
                <a:cs typeface="Arial"/>
              </a:rPr>
              <a:t> </a:t>
            </a:r>
            <a:r>
              <a:rPr sz="1600" spc="110" dirty="0">
                <a:latin typeface="Arial"/>
                <a:cs typeface="Arial"/>
              </a:rPr>
              <a:t>w</a:t>
            </a:r>
            <a:r>
              <a:rPr sz="1600" spc="80" dirty="0">
                <a:latin typeface="Arial"/>
                <a:cs typeface="Arial"/>
              </a:rPr>
              <a:t>a</a:t>
            </a:r>
            <a:r>
              <a:rPr sz="1600" spc="35" dirty="0">
                <a:latin typeface="Arial"/>
                <a:cs typeface="Arial"/>
              </a:rPr>
              <a:t>lk</a:t>
            </a:r>
            <a:r>
              <a:rPr sz="1600" spc="15" dirty="0">
                <a:latin typeface="Arial"/>
                <a:cs typeface="Arial"/>
              </a:rPr>
              <a:t> </a:t>
            </a:r>
            <a:r>
              <a:rPr sz="1600" spc="185" dirty="0">
                <a:latin typeface="Arial"/>
                <a:cs typeface="Arial"/>
              </a:rPr>
              <a:t>t</a:t>
            </a:r>
            <a:r>
              <a:rPr sz="1600" spc="90" dirty="0">
                <a:latin typeface="Arial"/>
                <a:cs typeface="Arial"/>
              </a:rPr>
              <a:t>o</a:t>
            </a:r>
            <a:r>
              <a:rPr sz="1600" spc="10" dirty="0">
                <a:latin typeface="Arial"/>
                <a:cs typeface="Arial"/>
              </a:rPr>
              <a:t> </a:t>
            </a:r>
            <a:r>
              <a:rPr sz="1600" spc="85" dirty="0">
                <a:latin typeface="Arial"/>
                <a:cs typeface="Arial"/>
              </a:rPr>
              <a:t>W</a:t>
            </a:r>
            <a:r>
              <a:rPr sz="1600" spc="45" dirty="0">
                <a:latin typeface="Arial"/>
                <a:cs typeface="Arial"/>
              </a:rPr>
              <a:t>e</a:t>
            </a:r>
            <a:r>
              <a:rPr sz="1600" spc="-10" dirty="0">
                <a:latin typeface="Arial"/>
                <a:cs typeface="Arial"/>
              </a:rPr>
              <a:t>ill</a:t>
            </a:r>
            <a:r>
              <a:rPr sz="1600" spc="25" dirty="0">
                <a:latin typeface="Arial"/>
                <a:cs typeface="Arial"/>
              </a:rPr>
              <a:t> </a:t>
            </a:r>
            <a:r>
              <a:rPr sz="1600" spc="5" dirty="0">
                <a:latin typeface="Arial"/>
                <a:cs typeface="Arial"/>
              </a:rPr>
              <a:t>C</a:t>
            </a:r>
            <a:r>
              <a:rPr sz="1600" spc="85" dirty="0">
                <a:latin typeface="Arial"/>
                <a:cs typeface="Arial"/>
              </a:rPr>
              <a:t>o</a:t>
            </a:r>
            <a:r>
              <a:rPr sz="1600" spc="120" dirty="0">
                <a:latin typeface="Arial"/>
                <a:cs typeface="Arial"/>
              </a:rPr>
              <a:t>r</a:t>
            </a:r>
            <a:r>
              <a:rPr sz="1600" spc="55" dirty="0">
                <a:latin typeface="Arial"/>
                <a:cs typeface="Arial"/>
              </a:rPr>
              <a:t>n</a:t>
            </a:r>
            <a:r>
              <a:rPr sz="1600" spc="45" dirty="0">
                <a:latin typeface="Arial"/>
                <a:cs typeface="Arial"/>
              </a:rPr>
              <a:t>e</a:t>
            </a:r>
            <a:r>
              <a:rPr sz="1600" spc="-10" dirty="0">
                <a:latin typeface="Arial"/>
                <a:cs typeface="Arial"/>
              </a:rPr>
              <a:t>ll</a:t>
            </a:r>
            <a:endParaRPr sz="1600" dirty="0">
              <a:latin typeface="Arial"/>
              <a:cs typeface="Arial"/>
            </a:endParaRPr>
          </a:p>
          <a:p>
            <a:pPr lvl="1">
              <a:lnSpc>
                <a:spcPct val="100000"/>
              </a:lnSpc>
              <a:spcBef>
                <a:spcPts val="30"/>
              </a:spcBef>
              <a:buFont typeface="Arial"/>
              <a:buChar char="•"/>
            </a:pPr>
            <a:endParaRPr sz="1750" dirty="0">
              <a:latin typeface="Arial"/>
              <a:cs typeface="Arial"/>
            </a:endParaRPr>
          </a:p>
          <a:p>
            <a:pPr marL="346710" indent="-287020">
              <a:lnSpc>
                <a:spcPct val="100000"/>
              </a:lnSpc>
              <a:buChar char="•"/>
              <a:tabLst>
                <a:tab pos="346710" algn="l"/>
                <a:tab pos="347345" algn="l"/>
              </a:tabLst>
            </a:pPr>
            <a:r>
              <a:rPr sz="1600" spc="70" dirty="0">
                <a:latin typeface="Arial"/>
                <a:cs typeface="Arial"/>
              </a:rPr>
              <a:t>Subway</a:t>
            </a:r>
            <a:r>
              <a:rPr sz="1600" spc="30" dirty="0">
                <a:latin typeface="Arial"/>
                <a:cs typeface="Arial"/>
              </a:rPr>
              <a:t> </a:t>
            </a:r>
            <a:r>
              <a:rPr sz="1600" spc="110" dirty="0">
                <a:latin typeface="Arial"/>
                <a:cs typeface="Arial"/>
              </a:rPr>
              <a:t>–</a:t>
            </a:r>
            <a:r>
              <a:rPr sz="1600" spc="10" dirty="0">
                <a:latin typeface="Arial"/>
                <a:cs typeface="Arial"/>
              </a:rPr>
              <a:t> </a:t>
            </a:r>
            <a:r>
              <a:rPr sz="1600" spc="-45" dirty="0">
                <a:latin typeface="Arial"/>
                <a:cs typeface="Arial"/>
              </a:rPr>
              <a:t>F</a:t>
            </a:r>
            <a:r>
              <a:rPr sz="1600" dirty="0">
                <a:latin typeface="Arial"/>
                <a:cs typeface="Arial"/>
              </a:rPr>
              <a:t> </a:t>
            </a:r>
            <a:r>
              <a:rPr sz="1600" spc="85" dirty="0">
                <a:latin typeface="Arial"/>
                <a:cs typeface="Arial"/>
              </a:rPr>
              <a:t>train</a:t>
            </a:r>
            <a:r>
              <a:rPr sz="1600" spc="25" dirty="0">
                <a:latin typeface="Arial"/>
                <a:cs typeface="Arial"/>
              </a:rPr>
              <a:t> </a:t>
            </a:r>
            <a:r>
              <a:rPr sz="1600" spc="90" dirty="0">
                <a:latin typeface="Arial"/>
                <a:cs typeface="Arial"/>
              </a:rPr>
              <a:t>station</a:t>
            </a:r>
            <a:r>
              <a:rPr sz="1600" spc="10" dirty="0">
                <a:latin typeface="Arial"/>
                <a:cs typeface="Arial"/>
              </a:rPr>
              <a:t> </a:t>
            </a:r>
            <a:r>
              <a:rPr sz="1600" spc="135" dirty="0">
                <a:latin typeface="Arial"/>
                <a:cs typeface="Arial"/>
              </a:rPr>
              <a:t>at</a:t>
            </a:r>
            <a:r>
              <a:rPr sz="1600" spc="10" dirty="0">
                <a:latin typeface="Arial"/>
                <a:cs typeface="Arial"/>
              </a:rPr>
              <a:t> </a:t>
            </a:r>
            <a:r>
              <a:rPr sz="1600" spc="95" dirty="0">
                <a:latin typeface="Arial"/>
                <a:cs typeface="Arial"/>
              </a:rPr>
              <a:t>West</a:t>
            </a:r>
            <a:r>
              <a:rPr sz="1600" spc="10" dirty="0">
                <a:latin typeface="Arial"/>
                <a:cs typeface="Arial"/>
              </a:rPr>
              <a:t> </a:t>
            </a:r>
            <a:r>
              <a:rPr sz="1600" spc="75" dirty="0">
                <a:latin typeface="Arial"/>
                <a:cs typeface="Arial"/>
              </a:rPr>
              <a:t>Road/452</a:t>
            </a:r>
            <a:r>
              <a:rPr sz="1600" spc="45" dirty="0">
                <a:latin typeface="Arial"/>
                <a:cs typeface="Arial"/>
              </a:rPr>
              <a:t> </a:t>
            </a:r>
            <a:r>
              <a:rPr sz="1600" spc="25" dirty="0">
                <a:latin typeface="Arial"/>
                <a:cs typeface="Arial"/>
              </a:rPr>
              <a:t>Main </a:t>
            </a:r>
            <a:r>
              <a:rPr sz="1600" spc="90" dirty="0">
                <a:latin typeface="Arial"/>
                <a:cs typeface="Arial"/>
              </a:rPr>
              <a:t>Street</a:t>
            </a:r>
            <a:endParaRPr sz="1600" dirty="0">
              <a:latin typeface="Arial"/>
              <a:cs typeface="Arial"/>
            </a:endParaRPr>
          </a:p>
          <a:p>
            <a:pPr marL="803910" lvl="1" indent="-287020">
              <a:lnSpc>
                <a:spcPct val="100000"/>
              </a:lnSpc>
              <a:spcBef>
                <a:spcPts val="360"/>
              </a:spcBef>
              <a:buChar char="•"/>
              <a:tabLst>
                <a:tab pos="803910" algn="l"/>
                <a:tab pos="804545" algn="l"/>
              </a:tabLst>
            </a:pPr>
            <a:r>
              <a:rPr sz="1600" spc="-50" dirty="0">
                <a:latin typeface="Arial"/>
                <a:cs typeface="Arial"/>
              </a:rPr>
              <a:t>1</a:t>
            </a:r>
            <a:r>
              <a:rPr sz="1575" spc="-75" baseline="26455" dirty="0">
                <a:latin typeface="Arial"/>
                <a:cs typeface="Arial"/>
              </a:rPr>
              <a:t>st</a:t>
            </a:r>
            <a:r>
              <a:rPr sz="1575" spc="225" baseline="26455" dirty="0">
                <a:latin typeface="Arial"/>
                <a:cs typeface="Arial"/>
              </a:rPr>
              <a:t> </a:t>
            </a:r>
            <a:r>
              <a:rPr sz="1600" spc="110" dirty="0">
                <a:latin typeface="Arial"/>
                <a:cs typeface="Arial"/>
              </a:rPr>
              <a:t>stop</a:t>
            </a:r>
            <a:r>
              <a:rPr sz="1600" spc="10" dirty="0">
                <a:latin typeface="Arial"/>
                <a:cs typeface="Arial"/>
              </a:rPr>
              <a:t> </a:t>
            </a:r>
            <a:r>
              <a:rPr sz="1600" spc="100" dirty="0">
                <a:latin typeface="Arial"/>
                <a:cs typeface="Arial"/>
              </a:rPr>
              <a:t>west</a:t>
            </a:r>
            <a:r>
              <a:rPr sz="1600" spc="5" dirty="0">
                <a:latin typeface="Arial"/>
                <a:cs typeface="Arial"/>
              </a:rPr>
              <a:t> </a:t>
            </a:r>
            <a:r>
              <a:rPr sz="1600" spc="25" dirty="0">
                <a:latin typeface="Arial"/>
                <a:cs typeface="Arial"/>
              </a:rPr>
              <a:t>is</a:t>
            </a:r>
            <a:r>
              <a:rPr sz="1600" dirty="0">
                <a:latin typeface="Arial"/>
                <a:cs typeface="Arial"/>
              </a:rPr>
              <a:t> </a:t>
            </a:r>
            <a:r>
              <a:rPr sz="1600" spc="75" dirty="0">
                <a:latin typeface="Arial"/>
                <a:cs typeface="Arial"/>
              </a:rPr>
              <a:t>Lexington</a:t>
            </a:r>
            <a:r>
              <a:rPr sz="1600" spc="20" dirty="0">
                <a:latin typeface="Arial"/>
                <a:cs typeface="Arial"/>
              </a:rPr>
              <a:t> </a:t>
            </a:r>
            <a:r>
              <a:rPr sz="1600" spc="150" dirty="0">
                <a:latin typeface="Arial"/>
                <a:cs typeface="Arial"/>
              </a:rPr>
              <a:t>&amp;</a:t>
            </a:r>
            <a:r>
              <a:rPr sz="1600" spc="15" dirty="0">
                <a:latin typeface="Arial"/>
                <a:cs typeface="Arial"/>
              </a:rPr>
              <a:t> </a:t>
            </a:r>
            <a:r>
              <a:rPr sz="1600" spc="90" dirty="0">
                <a:latin typeface="Arial"/>
                <a:cs typeface="Arial"/>
              </a:rPr>
              <a:t>63</a:t>
            </a:r>
            <a:r>
              <a:rPr sz="1575" spc="135" baseline="26455" dirty="0">
                <a:latin typeface="Arial"/>
                <a:cs typeface="Arial"/>
              </a:rPr>
              <a:t>rd</a:t>
            </a:r>
            <a:r>
              <a:rPr sz="1575" spc="240" baseline="26455" dirty="0">
                <a:latin typeface="Arial"/>
                <a:cs typeface="Arial"/>
              </a:rPr>
              <a:t> </a:t>
            </a:r>
            <a:r>
              <a:rPr sz="1600" spc="90" dirty="0">
                <a:latin typeface="Arial"/>
                <a:cs typeface="Arial"/>
              </a:rPr>
              <a:t>Street</a:t>
            </a:r>
            <a:endParaRPr sz="1600" dirty="0">
              <a:latin typeface="Arial"/>
              <a:cs typeface="Arial"/>
            </a:endParaRPr>
          </a:p>
          <a:p>
            <a:pPr marL="803910" lvl="1" indent="-287020">
              <a:lnSpc>
                <a:spcPct val="100000"/>
              </a:lnSpc>
              <a:spcBef>
                <a:spcPts val="480"/>
              </a:spcBef>
              <a:buChar char="•"/>
              <a:tabLst>
                <a:tab pos="803910" algn="l"/>
                <a:tab pos="804545" algn="l"/>
              </a:tabLst>
            </a:pPr>
            <a:r>
              <a:rPr sz="1600" spc="-125" dirty="0">
                <a:latin typeface="Arial"/>
                <a:cs typeface="Arial"/>
              </a:rPr>
              <a:t>~1</a:t>
            </a:r>
            <a:r>
              <a:rPr sz="1600" spc="130" dirty="0">
                <a:latin typeface="Arial"/>
                <a:cs typeface="Arial"/>
              </a:rPr>
              <a:t>0</a:t>
            </a:r>
            <a:r>
              <a:rPr sz="1600" spc="5" dirty="0">
                <a:latin typeface="Arial"/>
                <a:cs typeface="Arial"/>
              </a:rPr>
              <a:t> </a:t>
            </a:r>
            <a:r>
              <a:rPr sz="1600" spc="110" dirty="0">
                <a:latin typeface="Arial"/>
                <a:cs typeface="Arial"/>
              </a:rPr>
              <a:t>–</a:t>
            </a:r>
            <a:r>
              <a:rPr sz="1600" spc="5" dirty="0">
                <a:latin typeface="Arial"/>
                <a:cs typeface="Arial"/>
              </a:rPr>
              <a:t> </a:t>
            </a:r>
            <a:r>
              <a:rPr sz="1600" spc="-330" dirty="0">
                <a:latin typeface="Arial"/>
                <a:cs typeface="Arial"/>
              </a:rPr>
              <a:t>1</a:t>
            </a:r>
            <a:r>
              <a:rPr sz="1600" spc="85" dirty="0">
                <a:latin typeface="Arial"/>
                <a:cs typeface="Arial"/>
              </a:rPr>
              <a:t>5</a:t>
            </a:r>
            <a:r>
              <a:rPr sz="1600" spc="5" dirty="0">
                <a:latin typeface="Arial"/>
                <a:cs typeface="Arial"/>
              </a:rPr>
              <a:t> </a:t>
            </a:r>
            <a:r>
              <a:rPr sz="1600" spc="200" dirty="0">
                <a:latin typeface="Arial"/>
                <a:cs typeface="Arial"/>
              </a:rPr>
              <a:t>m</a:t>
            </a:r>
            <a:r>
              <a:rPr sz="1600" spc="-10" dirty="0">
                <a:latin typeface="Arial"/>
                <a:cs typeface="Arial"/>
              </a:rPr>
              <a:t>i</a:t>
            </a:r>
            <a:r>
              <a:rPr sz="1600" spc="120" dirty="0">
                <a:latin typeface="Arial"/>
                <a:cs typeface="Arial"/>
              </a:rPr>
              <a:t>nu</a:t>
            </a:r>
            <a:r>
              <a:rPr sz="1600" spc="50" dirty="0">
                <a:latin typeface="Arial"/>
                <a:cs typeface="Arial"/>
              </a:rPr>
              <a:t>te</a:t>
            </a:r>
            <a:r>
              <a:rPr sz="1600" spc="5" dirty="0">
                <a:latin typeface="Arial"/>
                <a:cs typeface="Arial"/>
              </a:rPr>
              <a:t> </a:t>
            </a:r>
            <a:r>
              <a:rPr sz="1600" spc="110" dirty="0">
                <a:latin typeface="Arial"/>
                <a:cs typeface="Arial"/>
              </a:rPr>
              <a:t>w</a:t>
            </a:r>
            <a:r>
              <a:rPr sz="1600" spc="45" dirty="0">
                <a:latin typeface="Arial"/>
                <a:cs typeface="Arial"/>
              </a:rPr>
              <a:t>a</a:t>
            </a:r>
            <a:r>
              <a:rPr sz="1600" spc="20" dirty="0">
                <a:latin typeface="Arial"/>
                <a:cs typeface="Arial"/>
              </a:rPr>
              <a:t>l</a:t>
            </a:r>
            <a:r>
              <a:rPr sz="1600" spc="80" dirty="0">
                <a:latin typeface="Arial"/>
                <a:cs typeface="Arial"/>
              </a:rPr>
              <a:t>k</a:t>
            </a:r>
            <a:r>
              <a:rPr sz="1600" spc="15" dirty="0">
                <a:latin typeface="Arial"/>
                <a:cs typeface="Arial"/>
              </a:rPr>
              <a:t> </a:t>
            </a:r>
            <a:r>
              <a:rPr sz="1600" spc="185" dirty="0">
                <a:latin typeface="Arial"/>
                <a:cs typeface="Arial"/>
              </a:rPr>
              <a:t>t</a:t>
            </a:r>
            <a:r>
              <a:rPr sz="1600" spc="90" dirty="0">
                <a:latin typeface="Arial"/>
                <a:cs typeface="Arial"/>
              </a:rPr>
              <a:t>o</a:t>
            </a:r>
            <a:r>
              <a:rPr sz="1600" spc="10" dirty="0">
                <a:latin typeface="Arial"/>
                <a:cs typeface="Arial"/>
              </a:rPr>
              <a:t> </a:t>
            </a:r>
            <a:r>
              <a:rPr sz="1600" spc="85" dirty="0">
                <a:latin typeface="Arial"/>
                <a:cs typeface="Arial"/>
              </a:rPr>
              <a:t>W</a:t>
            </a:r>
            <a:r>
              <a:rPr sz="1600" spc="45" dirty="0">
                <a:latin typeface="Arial"/>
                <a:cs typeface="Arial"/>
              </a:rPr>
              <a:t>e</a:t>
            </a:r>
            <a:r>
              <a:rPr sz="1600" spc="-10" dirty="0">
                <a:latin typeface="Arial"/>
                <a:cs typeface="Arial"/>
              </a:rPr>
              <a:t>ill</a:t>
            </a:r>
            <a:r>
              <a:rPr sz="1600" spc="25" dirty="0">
                <a:latin typeface="Arial"/>
                <a:cs typeface="Arial"/>
              </a:rPr>
              <a:t> </a:t>
            </a:r>
            <a:r>
              <a:rPr sz="1600" spc="5" dirty="0">
                <a:latin typeface="Arial"/>
                <a:cs typeface="Arial"/>
              </a:rPr>
              <a:t>C</a:t>
            </a:r>
            <a:r>
              <a:rPr sz="1600" spc="85" dirty="0">
                <a:latin typeface="Arial"/>
                <a:cs typeface="Arial"/>
              </a:rPr>
              <a:t>o</a:t>
            </a:r>
            <a:r>
              <a:rPr sz="1600" spc="75" dirty="0">
                <a:latin typeface="Arial"/>
                <a:cs typeface="Arial"/>
              </a:rPr>
              <a:t>rne</a:t>
            </a:r>
            <a:r>
              <a:rPr sz="1600" spc="-10" dirty="0">
                <a:latin typeface="Arial"/>
                <a:cs typeface="Arial"/>
              </a:rPr>
              <a:t>ll</a:t>
            </a:r>
            <a:endParaRPr sz="1600" dirty="0">
              <a:latin typeface="Arial"/>
              <a:cs typeface="Arial"/>
            </a:endParaRPr>
          </a:p>
        </p:txBody>
      </p:sp>
      <p:pic>
        <p:nvPicPr>
          <p:cNvPr id="5" name="object 5"/>
          <p:cNvPicPr/>
          <p:nvPr/>
        </p:nvPicPr>
        <p:blipFill>
          <a:blip r:embed="rId5" cstate="print"/>
          <a:stretch>
            <a:fillRect/>
          </a:stretch>
        </p:blipFill>
        <p:spPr>
          <a:xfrm>
            <a:off x="9982200" y="6269735"/>
            <a:ext cx="2066543" cy="423671"/>
          </a:xfrm>
          <a:prstGeom prst="rect">
            <a:avLst/>
          </a:prstGeom>
        </p:spPr>
      </p:pic>
      <p:pic>
        <p:nvPicPr>
          <p:cNvPr id="6" name="object 6"/>
          <p:cNvPicPr/>
          <p:nvPr/>
        </p:nvPicPr>
        <p:blipFill>
          <a:blip r:embed="rId6" cstate="print"/>
          <a:stretch>
            <a:fillRect/>
          </a:stretch>
        </p:blipFill>
        <p:spPr>
          <a:xfrm>
            <a:off x="9613392" y="2779776"/>
            <a:ext cx="2240279" cy="1493519"/>
          </a:xfrm>
          <a:prstGeom prst="rect">
            <a:avLst/>
          </a:prstGeom>
        </p:spPr>
      </p:pic>
      <p:pic>
        <p:nvPicPr>
          <p:cNvPr id="7" name="object 7"/>
          <p:cNvPicPr/>
          <p:nvPr/>
        </p:nvPicPr>
        <p:blipFill>
          <a:blip r:embed="rId7" cstate="print"/>
          <a:stretch>
            <a:fillRect/>
          </a:stretch>
        </p:blipFill>
        <p:spPr>
          <a:xfrm>
            <a:off x="9613392" y="4678680"/>
            <a:ext cx="2240279" cy="1455407"/>
          </a:xfrm>
          <a:prstGeom prst="rect">
            <a:avLst/>
          </a:prstGeom>
        </p:spPr>
      </p:pic>
      <p:sp>
        <p:nvSpPr>
          <p:cNvPr id="8" name="object 8"/>
          <p:cNvSpPr txBox="1"/>
          <p:nvPr/>
        </p:nvSpPr>
        <p:spPr>
          <a:xfrm>
            <a:off x="78739" y="6072697"/>
            <a:ext cx="2000250" cy="299720"/>
          </a:xfrm>
          <a:prstGeom prst="rect">
            <a:avLst/>
          </a:prstGeom>
        </p:spPr>
        <p:txBody>
          <a:bodyPr vert="horz" wrap="square" lIns="0" tIns="12700" rIns="0" bIns="0" rtlCol="0">
            <a:spAutoFit/>
          </a:bodyPr>
          <a:lstStyle/>
          <a:p>
            <a:pPr marL="12700">
              <a:lnSpc>
                <a:spcPct val="100000"/>
              </a:lnSpc>
              <a:spcBef>
                <a:spcPts val="100"/>
              </a:spcBef>
            </a:pPr>
            <a:r>
              <a:rPr sz="1800" spc="-20" dirty="0">
                <a:latin typeface="Calibri"/>
                <a:cs typeface="Calibri"/>
              </a:rPr>
              <a:t>Types</a:t>
            </a:r>
            <a:r>
              <a:rPr sz="1800" spc="-15" dirty="0">
                <a:latin typeface="Calibri"/>
                <a:cs typeface="Calibri"/>
              </a:rPr>
              <a:t> </a:t>
            </a:r>
            <a:r>
              <a:rPr sz="1800" spc="-5" dirty="0">
                <a:latin typeface="Calibri"/>
                <a:cs typeface="Calibri"/>
              </a:rPr>
              <a:t>of</a:t>
            </a:r>
            <a:r>
              <a:rPr sz="1800" spc="-20" dirty="0">
                <a:latin typeface="Calibri"/>
                <a:cs typeface="Calibri"/>
              </a:rPr>
              <a:t> </a:t>
            </a:r>
            <a:r>
              <a:rPr sz="1800" spc="-10" dirty="0">
                <a:latin typeface="Calibri"/>
                <a:cs typeface="Calibri"/>
              </a:rPr>
              <a:t>Metro Cards</a:t>
            </a:r>
            <a:endParaRPr sz="1800">
              <a:latin typeface="Calibri"/>
              <a:cs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36746" y="257464"/>
            <a:ext cx="5316855" cy="452120"/>
          </a:xfrm>
          <a:prstGeom prst="rect">
            <a:avLst/>
          </a:prstGeom>
        </p:spPr>
        <p:txBody>
          <a:bodyPr vert="horz" wrap="square" lIns="0" tIns="12065" rIns="0" bIns="0" rtlCol="0">
            <a:spAutoFit/>
          </a:bodyPr>
          <a:lstStyle/>
          <a:p>
            <a:pPr marL="12700">
              <a:lnSpc>
                <a:spcPct val="100000"/>
              </a:lnSpc>
              <a:spcBef>
                <a:spcPts val="95"/>
              </a:spcBef>
            </a:pPr>
            <a:r>
              <a:rPr spc="15" dirty="0"/>
              <a:t>What</a:t>
            </a:r>
            <a:r>
              <a:rPr spc="45" dirty="0"/>
              <a:t> </a:t>
            </a:r>
            <a:r>
              <a:rPr spc="30" dirty="0"/>
              <a:t>to</a:t>
            </a:r>
            <a:r>
              <a:rPr spc="25" dirty="0"/>
              <a:t> do </a:t>
            </a:r>
            <a:r>
              <a:rPr spc="-25" dirty="0"/>
              <a:t>the</a:t>
            </a:r>
            <a:r>
              <a:rPr spc="30" dirty="0"/>
              <a:t> </a:t>
            </a:r>
            <a:r>
              <a:rPr spc="25" dirty="0"/>
              <a:t>first</a:t>
            </a:r>
            <a:r>
              <a:rPr spc="35" dirty="0"/>
              <a:t> </a:t>
            </a:r>
            <a:r>
              <a:rPr spc="-30" dirty="0"/>
              <a:t>few</a:t>
            </a:r>
            <a:r>
              <a:rPr spc="45" dirty="0"/>
              <a:t> </a:t>
            </a:r>
            <a:r>
              <a:rPr spc="70" dirty="0"/>
              <a:t>days</a:t>
            </a:r>
          </a:p>
        </p:txBody>
      </p:sp>
      <p:sp>
        <p:nvSpPr>
          <p:cNvPr id="3" name="object 3"/>
          <p:cNvSpPr txBox="1"/>
          <p:nvPr/>
        </p:nvSpPr>
        <p:spPr>
          <a:xfrm>
            <a:off x="2423765" y="879528"/>
            <a:ext cx="7345680" cy="5694045"/>
          </a:xfrm>
          <a:prstGeom prst="rect">
            <a:avLst/>
          </a:prstGeom>
        </p:spPr>
        <p:txBody>
          <a:bodyPr vert="horz" wrap="square" lIns="0" tIns="12700" rIns="0" bIns="0" rtlCol="0">
            <a:spAutoFit/>
          </a:bodyPr>
          <a:lstStyle/>
          <a:p>
            <a:pPr marL="12700">
              <a:lnSpc>
                <a:spcPct val="100000"/>
              </a:lnSpc>
              <a:spcBef>
                <a:spcPts val="100"/>
              </a:spcBef>
            </a:pPr>
            <a:r>
              <a:rPr sz="2400" b="1" spc="-90" dirty="0">
                <a:solidFill>
                  <a:srgbClr val="CF451F"/>
                </a:solidFill>
                <a:latin typeface="Tahoma"/>
                <a:cs typeface="Tahoma"/>
              </a:rPr>
              <a:t>How</a:t>
            </a:r>
            <a:r>
              <a:rPr sz="2400" b="1" spc="10" dirty="0">
                <a:solidFill>
                  <a:srgbClr val="CF451F"/>
                </a:solidFill>
                <a:latin typeface="Tahoma"/>
                <a:cs typeface="Tahoma"/>
              </a:rPr>
              <a:t> </a:t>
            </a:r>
            <a:r>
              <a:rPr sz="2400" b="1" spc="25" dirty="0">
                <a:solidFill>
                  <a:srgbClr val="CF451F"/>
                </a:solidFill>
                <a:latin typeface="Tahoma"/>
                <a:cs typeface="Tahoma"/>
              </a:rPr>
              <a:t>to </a:t>
            </a:r>
            <a:r>
              <a:rPr sz="2400" b="1" spc="5" dirty="0">
                <a:solidFill>
                  <a:srgbClr val="CF451F"/>
                </a:solidFill>
                <a:latin typeface="Tahoma"/>
                <a:cs typeface="Tahoma"/>
              </a:rPr>
              <a:t>get</a:t>
            </a:r>
            <a:r>
              <a:rPr sz="2400" b="1" spc="10" dirty="0">
                <a:solidFill>
                  <a:srgbClr val="CF451F"/>
                </a:solidFill>
                <a:latin typeface="Tahoma"/>
                <a:cs typeface="Tahoma"/>
              </a:rPr>
              <a:t> </a:t>
            </a:r>
            <a:r>
              <a:rPr sz="2400" b="1" spc="25" dirty="0">
                <a:solidFill>
                  <a:srgbClr val="CF451F"/>
                </a:solidFill>
                <a:latin typeface="Tahoma"/>
                <a:cs typeface="Tahoma"/>
              </a:rPr>
              <a:t>to </a:t>
            </a:r>
            <a:r>
              <a:rPr sz="2400" b="1" spc="-20" dirty="0">
                <a:solidFill>
                  <a:srgbClr val="CF451F"/>
                </a:solidFill>
                <a:latin typeface="Tahoma"/>
                <a:cs typeface="Tahoma"/>
              </a:rPr>
              <a:t>the</a:t>
            </a:r>
            <a:r>
              <a:rPr sz="2400" b="1" spc="15" dirty="0">
                <a:solidFill>
                  <a:srgbClr val="CF451F"/>
                </a:solidFill>
                <a:latin typeface="Tahoma"/>
                <a:cs typeface="Tahoma"/>
              </a:rPr>
              <a:t> </a:t>
            </a:r>
            <a:r>
              <a:rPr sz="2400" b="1" spc="-10" dirty="0">
                <a:solidFill>
                  <a:srgbClr val="CF451F"/>
                </a:solidFill>
                <a:latin typeface="Tahoma"/>
                <a:cs typeface="Tahoma"/>
              </a:rPr>
              <a:t>lab</a:t>
            </a:r>
            <a:r>
              <a:rPr sz="2400" b="1" spc="30" dirty="0">
                <a:solidFill>
                  <a:srgbClr val="CF451F"/>
                </a:solidFill>
                <a:latin typeface="Tahoma"/>
                <a:cs typeface="Tahoma"/>
              </a:rPr>
              <a:t> </a:t>
            </a:r>
            <a:r>
              <a:rPr sz="2400" b="1" spc="40" dirty="0">
                <a:solidFill>
                  <a:srgbClr val="CF451F"/>
                </a:solidFill>
                <a:latin typeface="Tahoma"/>
                <a:cs typeface="Tahoma"/>
              </a:rPr>
              <a:t>from</a:t>
            </a:r>
            <a:r>
              <a:rPr sz="2400" b="1" spc="20" dirty="0">
                <a:solidFill>
                  <a:srgbClr val="CF451F"/>
                </a:solidFill>
                <a:latin typeface="Tahoma"/>
                <a:cs typeface="Tahoma"/>
              </a:rPr>
              <a:t> </a:t>
            </a:r>
            <a:r>
              <a:rPr sz="2400" b="1" spc="-70" dirty="0">
                <a:solidFill>
                  <a:srgbClr val="CF451F"/>
                </a:solidFill>
                <a:latin typeface="Tahoma"/>
                <a:cs typeface="Tahoma"/>
              </a:rPr>
              <a:t>Weill</a:t>
            </a:r>
            <a:r>
              <a:rPr sz="2400" b="1" spc="20" dirty="0">
                <a:solidFill>
                  <a:srgbClr val="CF451F"/>
                </a:solidFill>
                <a:latin typeface="Tahoma"/>
                <a:cs typeface="Tahoma"/>
              </a:rPr>
              <a:t> </a:t>
            </a:r>
            <a:r>
              <a:rPr sz="2400" b="1" spc="-20" dirty="0">
                <a:solidFill>
                  <a:srgbClr val="CF451F"/>
                </a:solidFill>
                <a:latin typeface="Tahoma"/>
                <a:cs typeface="Tahoma"/>
              </a:rPr>
              <a:t>Cornell</a:t>
            </a:r>
            <a:r>
              <a:rPr sz="2400" b="1" dirty="0">
                <a:solidFill>
                  <a:srgbClr val="CF451F"/>
                </a:solidFill>
                <a:latin typeface="Tahoma"/>
                <a:cs typeface="Tahoma"/>
              </a:rPr>
              <a:t> </a:t>
            </a:r>
            <a:r>
              <a:rPr sz="2400" b="1" spc="-45" dirty="0">
                <a:solidFill>
                  <a:srgbClr val="CF451F"/>
                </a:solidFill>
                <a:latin typeface="Tahoma"/>
                <a:cs typeface="Tahoma"/>
              </a:rPr>
              <a:t>housing</a:t>
            </a:r>
            <a:endParaRPr sz="2400">
              <a:latin typeface="Tahoma"/>
              <a:cs typeface="Tahoma"/>
            </a:endParaRPr>
          </a:p>
          <a:p>
            <a:pPr marL="786765" marR="821055">
              <a:lnSpc>
                <a:spcPct val="99400"/>
              </a:lnSpc>
              <a:spcBef>
                <a:spcPts val="2935"/>
              </a:spcBef>
            </a:pPr>
            <a:r>
              <a:rPr sz="1800" dirty="0">
                <a:solidFill>
                  <a:srgbClr val="212121"/>
                </a:solidFill>
                <a:latin typeface="Arial"/>
                <a:cs typeface="Arial"/>
              </a:rPr>
              <a:t>In</a:t>
            </a:r>
            <a:r>
              <a:rPr sz="1800" spc="-10" dirty="0">
                <a:solidFill>
                  <a:srgbClr val="212121"/>
                </a:solidFill>
                <a:latin typeface="Arial"/>
                <a:cs typeface="Arial"/>
              </a:rPr>
              <a:t> </a:t>
            </a:r>
            <a:r>
              <a:rPr sz="1800" spc="-5" dirty="0">
                <a:solidFill>
                  <a:srgbClr val="212121"/>
                </a:solidFill>
                <a:latin typeface="Arial"/>
                <a:cs typeface="Arial"/>
              </a:rPr>
              <a:t>partnership</a:t>
            </a:r>
            <a:r>
              <a:rPr sz="1800" spc="5" dirty="0">
                <a:solidFill>
                  <a:srgbClr val="212121"/>
                </a:solidFill>
                <a:latin typeface="Arial"/>
                <a:cs typeface="Arial"/>
              </a:rPr>
              <a:t> </a:t>
            </a:r>
            <a:r>
              <a:rPr sz="1800" spc="-15" dirty="0">
                <a:solidFill>
                  <a:srgbClr val="212121"/>
                </a:solidFill>
                <a:latin typeface="Arial"/>
                <a:cs typeface="Arial"/>
              </a:rPr>
              <a:t>with</a:t>
            </a:r>
            <a:r>
              <a:rPr sz="1800" spc="40" dirty="0">
                <a:solidFill>
                  <a:srgbClr val="212121"/>
                </a:solidFill>
                <a:latin typeface="Arial"/>
                <a:cs typeface="Arial"/>
              </a:rPr>
              <a:t> </a:t>
            </a:r>
            <a:r>
              <a:rPr sz="1800" spc="-10" dirty="0">
                <a:solidFill>
                  <a:srgbClr val="212121"/>
                </a:solidFill>
                <a:latin typeface="Arial"/>
                <a:cs typeface="Arial"/>
              </a:rPr>
              <a:t>WCM’s</a:t>
            </a:r>
            <a:r>
              <a:rPr sz="1800" spc="10" dirty="0">
                <a:solidFill>
                  <a:srgbClr val="212121"/>
                </a:solidFill>
                <a:latin typeface="Arial"/>
                <a:cs typeface="Arial"/>
              </a:rPr>
              <a:t> </a:t>
            </a:r>
            <a:r>
              <a:rPr sz="1800" spc="-5" dirty="0">
                <a:solidFill>
                  <a:srgbClr val="212121"/>
                </a:solidFill>
                <a:latin typeface="Arial"/>
                <a:cs typeface="Arial"/>
              </a:rPr>
              <a:t>shuttle</a:t>
            </a:r>
            <a:r>
              <a:rPr sz="1800" dirty="0">
                <a:solidFill>
                  <a:srgbClr val="212121"/>
                </a:solidFill>
                <a:latin typeface="Arial"/>
                <a:cs typeface="Arial"/>
              </a:rPr>
              <a:t> </a:t>
            </a:r>
            <a:r>
              <a:rPr sz="1800" spc="-10" dirty="0">
                <a:solidFill>
                  <a:srgbClr val="212121"/>
                </a:solidFill>
                <a:latin typeface="Arial"/>
                <a:cs typeface="Arial"/>
              </a:rPr>
              <a:t>bus</a:t>
            </a:r>
            <a:r>
              <a:rPr sz="1800" spc="10" dirty="0">
                <a:solidFill>
                  <a:srgbClr val="212121"/>
                </a:solidFill>
                <a:latin typeface="Arial"/>
                <a:cs typeface="Arial"/>
              </a:rPr>
              <a:t> </a:t>
            </a:r>
            <a:r>
              <a:rPr sz="1800" spc="-20" dirty="0">
                <a:solidFill>
                  <a:srgbClr val="212121"/>
                </a:solidFill>
                <a:latin typeface="Arial"/>
                <a:cs typeface="Arial"/>
              </a:rPr>
              <a:t>operator,</a:t>
            </a:r>
            <a:r>
              <a:rPr sz="1800" spc="5" dirty="0">
                <a:solidFill>
                  <a:srgbClr val="212121"/>
                </a:solidFill>
                <a:latin typeface="Arial"/>
                <a:cs typeface="Arial"/>
              </a:rPr>
              <a:t> </a:t>
            </a:r>
            <a:r>
              <a:rPr sz="1800" spc="-20" dirty="0">
                <a:solidFill>
                  <a:srgbClr val="212121"/>
                </a:solidFill>
                <a:latin typeface="Arial"/>
                <a:cs typeface="Arial"/>
              </a:rPr>
              <a:t>we</a:t>
            </a:r>
            <a:r>
              <a:rPr sz="1800" spc="30" dirty="0">
                <a:solidFill>
                  <a:srgbClr val="212121"/>
                </a:solidFill>
                <a:latin typeface="Arial"/>
                <a:cs typeface="Arial"/>
              </a:rPr>
              <a:t> </a:t>
            </a:r>
            <a:r>
              <a:rPr sz="1800" spc="-5" dirty="0">
                <a:solidFill>
                  <a:srgbClr val="212121"/>
                </a:solidFill>
                <a:latin typeface="Arial"/>
                <a:cs typeface="Arial"/>
              </a:rPr>
              <a:t>are </a:t>
            </a:r>
            <a:r>
              <a:rPr sz="1800" dirty="0">
                <a:solidFill>
                  <a:srgbClr val="212121"/>
                </a:solidFill>
                <a:latin typeface="Arial"/>
                <a:cs typeface="Arial"/>
              </a:rPr>
              <a:t> </a:t>
            </a:r>
            <a:r>
              <a:rPr sz="1800" spc="-10" dirty="0">
                <a:solidFill>
                  <a:srgbClr val="212121"/>
                </a:solidFill>
                <a:latin typeface="Arial"/>
                <a:cs typeface="Arial"/>
              </a:rPr>
              <a:t>excited </a:t>
            </a:r>
            <a:r>
              <a:rPr sz="1800" dirty="0">
                <a:solidFill>
                  <a:srgbClr val="212121"/>
                </a:solidFill>
                <a:latin typeface="Arial"/>
                <a:cs typeface="Arial"/>
              </a:rPr>
              <a:t>to </a:t>
            </a:r>
            <a:r>
              <a:rPr sz="1800" spc="-10" dirty="0">
                <a:solidFill>
                  <a:srgbClr val="212121"/>
                </a:solidFill>
                <a:latin typeface="Arial"/>
                <a:cs typeface="Arial"/>
              </a:rPr>
              <a:t>launch </a:t>
            </a:r>
            <a:r>
              <a:rPr sz="1800" spc="-5" dirty="0">
                <a:solidFill>
                  <a:srgbClr val="212121"/>
                </a:solidFill>
                <a:latin typeface="Arial"/>
                <a:cs typeface="Arial"/>
              </a:rPr>
              <a:t>the </a:t>
            </a:r>
            <a:r>
              <a:rPr sz="1800" b="1" dirty="0">
                <a:solidFill>
                  <a:srgbClr val="212121"/>
                </a:solidFill>
                <a:latin typeface="Arial"/>
                <a:cs typeface="Arial"/>
              </a:rPr>
              <a:t>Find My </a:t>
            </a:r>
            <a:r>
              <a:rPr sz="1800" b="1" spc="-5" dirty="0">
                <a:solidFill>
                  <a:srgbClr val="212121"/>
                </a:solidFill>
                <a:latin typeface="Arial"/>
                <a:cs typeface="Arial"/>
              </a:rPr>
              <a:t>Ride </a:t>
            </a:r>
            <a:r>
              <a:rPr sz="1800" spc="-10" dirty="0">
                <a:solidFill>
                  <a:srgbClr val="212121"/>
                </a:solidFill>
                <a:latin typeface="Arial"/>
                <a:cs typeface="Arial"/>
              </a:rPr>
              <a:t>App. </a:t>
            </a:r>
            <a:r>
              <a:rPr sz="1800" dirty="0">
                <a:solidFill>
                  <a:srgbClr val="212121"/>
                </a:solidFill>
                <a:latin typeface="Arial"/>
                <a:cs typeface="Arial"/>
              </a:rPr>
              <a:t>This </a:t>
            </a:r>
            <a:r>
              <a:rPr sz="1800" spc="-10" dirty="0">
                <a:solidFill>
                  <a:srgbClr val="212121"/>
                </a:solidFill>
                <a:latin typeface="Arial"/>
                <a:cs typeface="Arial"/>
              </a:rPr>
              <a:t>app </a:t>
            </a:r>
            <a:r>
              <a:rPr sz="1800" spc="-15" dirty="0">
                <a:solidFill>
                  <a:srgbClr val="212121"/>
                </a:solidFill>
                <a:latin typeface="Arial"/>
                <a:cs typeface="Arial"/>
              </a:rPr>
              <a:t>allows </a:t>
            </a:r>
            <a:r>
              <a:rPr sz="1800" spc="-490" dirty="0">
                <a:solidFill>
                  <a:srgbClr val="212121"/>
                </a:solidFill>
                <a:latin typeface="Arial"/>
                <a:cs typeface="Arial"/>
              </a:rPr>
              <a:t> </a:t>
            </a:r>
            <a:r>
              <a:rPr sz="1800" spc="-15" dirty="0">
                <a:solidFill>
                  <a:srgbClr val="212121"/>
                </a:solidFill>
                <a:latin typeface="Arial"/>
                <a:cs typeface="Arial"/>
              </a:rPr>
              <a:t>you</a:t>
            </a:r>
            <a:r>
              <a:rPr sz="1800" spc="10" dirty="0">
                <a:solidFill>
                  <a:srgbClr val="212121"/>
                </a:solidFill>
                <a:latin typeface="Arial"/>
                <a:cs typeface="Arial"/>
              </a:rPr>
              <a:t> </a:t>
            </a:r>
            <a:r>
              <a:rPr sz="1800" dirty="0">
                <a:solidFill>
                  <a:srgbClr val="212121"/>
                </a:solidFill>
                <a:latin typeface="Arial"/>
                <a:cs typeface="Arial"/>
              </a:rPr>
              <a:t>to</a:t>
            </a:r>
            <a:r>
              <a:rPr sz="1800" spc="-10" dirty="0">
                <a:solidFill>
                  <a:srgbClr val="212121"/>
                </a:solidFill>
                <a:latin typeface="Arial"/>
                <a:cs typeface="Arial"/>
              </a:rPr>
              <a:t> </a:t>
            </a:r>
            <a:r>
              <a:rPr sz="1800" b="1" spc="-5" dirty="0">
                <a:solidFill>
                  <a:srgbClr val="212121"/>
                </a:solidFill>
                <a:latin typeface="Arial"/>
                <a:cs typeface="Arial"/>
              </a:rPr>
              <a:t>track</a:t>
            </a:r>
            <a:r>
              <a:rPr sz="1800" b="1" spc="5" dirty="0">
                <a:solidFill>
                  <a:srgbClr val="212121"/>
                </a:solidFill>
                <a:latin typeface="Arial"/>
                <a:cs typeface="Arial"/>
              </a:rPr>
              <a:t> </a:t>
            </a:r>
            <a:r>
              <a:rPr sz="1800" b="1" dirty="0">
                <a:solidFill>
                  <a:srgbClr val="212121"/>
                </a:solidFill>
                <a:latin typeface="Arial"/>
                <a:cs typeface="Arial"/>
              </a:rPr>
              <a:t>the</a:t>
            </a:r>
            <a:r>
              <a:rPr sz="1800" b="1" spc="-15" dirty="0">
                <a:solidFill>
                  <a:srgbClr val="212121"/>
                </a:solidFill>
                <a:latin typeface="Arial"/>
                <a:cs typeface="Arial"/>
              </a:rPr>
              <a:t> </a:t>
            </a:r>
            <a:r>
              <a:rPr sz="1800" b="1" dirty="0">
                <a:solidFill>
                  <a:srgbClr val="212121"/>
                </a:solidFill>
                <a:latin typeface="Arial"/>
                <a:cs typeface="Arial"/>
              </a:rPr>
              <a:t>WCM</a:t>
            </a:r>
            <a:r>
              <a:rPr sz="1800" b="1" spc="-15" dirty="0">
                <a:solidFill>
                  <a:srgbClr val="212121"/>
                </a:solidFill>
                <a:latin typeface="Arial"/>
                <a:cs typeface="Arial"/>
              </a:rPr>
              <a:t> </a:t>
            </a:r>
            <a:r>
              <a:rPr sz="1800" b="1" spc="-10" dirty="0">
                <a:solidFill>
                  <a:srgbClr val="212121"/>
                </a:solidFill>
                <a:latin typeface="Arial"/>
                <a:cs typeface="Arial"/>
              </a:rPr>
              <a:t>Roosevelt</a:t>
            </a:r>
            <a:r>
              <a:rPr sz="1800" b="1" spc="40" dirty="0">
                <a:solidFill>
                  <a:srgbClr val="212121"/>
                </a:solidFill>
                <a:latin typeface="Arial"/>
                <a:cs typeface="Arial"/>
              </a:rPr>
              <a:t> </a:t>
            </a:r>
            <a:r>
              <a:rPr sz="1800" b="1" spc="-5" dirty="0">
                <a:solidFill>
                  <a:srgbClr val="212121"/>
                </a:solidFill>
                <a:latin typeface="Arial"/>
                <a:cs typeface="Arial"/>
              </a:rPr>
              <a:t>Island </a:t>
            </a:r>
            <a:r>
              <a:rPr sz="1800" b="1" dirty="0">
                <a:solidFill>
                  <a:srgbClr val="212121"/>
                </a:solidFill>
                <a:latin typeface="Arial"/>
                <a:cs typeface="Arial"/>
              </a:rPr>
              <a:t>Shuttle</a:t>
            </a:r>
            <a:r>
              <a:rPr sz="1800" b="1" spc="-25" dirty="0">
                <a:solidFill>
                  <a:srgbClr val="212121"/>
                </a:solidFill>
                <a:latin typeface="Arial"/>
                <a:cs typeface="Arial"/>
              </a:rPr>
              <a:t> </a:t>
            </a:r>
            <a:r>
              <a:rPr sz="1800" b="1" dirty="0">
                <a:solidFill>
                  <a:srgbClr val="212121"/>
                </a:solidFill>
                <a:latin typeface="Arial"/>
                <a:cs typeface="Arial"/>
              </a:rPr>
              <a:t>bus</a:t>
            </a:r>
            <a:r>
              <a:rPr sz="1800" b="1" spc="-20" dirty="0">
                <a:solidFill>
                  <a:srgbClr val="212121"/>
                </a:solidFill>
                <a:latin typeface="Arial"/>
                <a:cs typeface="Arial"/>
              </a:rPr>
              <a:t> </a:t>
            </a:r>
            <a:r>
              <a:rPr sz="1800" b="1" dirty="0">
                <a:solidFill>
                  <a:srgbClr val="212121"/>
                </a:solidFill>
                <a:latin typeface="Arial"/>
                <a:cs typeface="Arial"/>
              </a:rPr>
              <a:t>in </a:t>
            </a:r>
            <a:r>
              <a:rPr sz="1800" b="1" spc="-484" dirty="0">
                <a:solidFill>
                  <a:srgbClr val="212121"/>
                </a:solidFill>
                <a:latin typeface="Arial"/>
                <a:cs typeface="Arial"/>
              </a:rPr>
              <a:t> </a:t>
            </a:r>
            <a:r>
              <a:rPr sz="1800" b="1" spc="-10" dirty="0">
                <a:solidFill>
                  <a:srgbClr val="212121"/>
                </a:solidFill>
                <a:latin typeface="Arial"/>
                <a:cs typeface="Arial"/>
              </a:rPr>
              <a:t>real</a:t>
            </a:r>
            <a:r>
              <a:rPr sz="1800" b="1" spc="5" dirty="0">
                <a:solidFill>
                  <a:srgbClr val="212121"/>
                </a:solidFill>
                <a:latin typeface="Arial"/>
                <a:cs typeface="Arial"/>
              </a:rPr>
              <a:t> </a:t>
            </a:r>
            <a:r>
              <a:rPr sz="1800" b="1" spc="-5" dirty="0">
                <a:solidFill>
                  <a:srgbClr val="212121"/>
                </a:solidFill>
                <a:latin typeface="Arial"/>
                <a:cs typeface="Arial"/>
              </a:rPr>
              <a:t>time</a:t>
            </a:r>
            <a:r>
              <a:rPr sz="1800" spc="-5" dirty="0">
                <a:solidFill>
                  <a:srgbClr val="212121"/>
                </a:solidFill>
                <a:latin typeface="Arial"/>
                <a:cs typeface="Arial"/>
              </a:rPr>
              <a:t>,</a:t>
            </a:r>
            <a:r>
              <a:rPr sz="1800" spc="5" dirty="0">
                <a:solidFill>
                  <a:srgbClr val="212121"/>
                </a:solidFill>
                <a:latin typeface="Arial"/>
                <a:cs typeface="Arial"/>
              </a:rPr>
              <a:t> </a:t>
            </a:r>
            <a:r>
              <a:rPr sz="1800" spc="-10" dirty="0">
                <a:solidFill>
                  <a:srgbClr val="212121"/>
                </a:solidFill>
                <a:latin typeface="Arial"/>
                <a:cs typeface="Arial"/>
              </a:rPr>
              <a:t>and</a:t>
            </a:r>
            <a:r>
              <a:rPr sz="1800" spc="10" dirty="0">
                <a:solidFill>
                  <a:srgbClr val="212121"/>
                </a:solidFill>
                <a:latin typeface="Arial"/>
                <a:cs typeface="Arial"/>
              </a:rPr>
              <a:t> </a:t>
            </a:r>
            <a:r>
              <a:rPr sz="1800" spc="-5" dirty="0">
                <a:solidFill>
                  <a:srgbClr val="212121"/>
                </a:solidFill>
                <a:latin typeface="Arial"/>
                <a:cs typeface="Arial"/>
              </a:rPr>
              <a:t>is</a:t>
            </a:r>
            <a:r>
              <a:rPr sz="1800" spc="5" dirty="0">
                <a:solidFill>
                  <a:srgbClr val="212121"/>
                </a:solidFill>
                <a:latin typeface="Arial"/>
                <a:cs typeface="Arial"/>
              </a:rPr>
              <a:t> </a:t>
            </a:r>
            <a:r>
              <a:rPr sz="1800" spc="-10" dirty="0">
                <a:solidFill>
                  <a:srgbClr val="212121"/>
                </a:solidFill>
                <a:latin typeface="Arial"/>
                <a:cs typeface="Arial"/>
              </a:rPr>
              <a:t>available</a:t>
            </a:r>
            <a:r>
              <a:rPr sz="1800" spc="20" dirty="0">
                <a:solidFill>
                  <a:srgbClr val="212121"/>
                </a:solidFill>
                <a:latin typeface="Arial"/>
                <a:cs typeface="Arial"/>
              </a:rPr>
              <a:t> </a:t>
            </a:r>
            <a:r>
              <a:rPr sz="1800" spc="-5" dirty="0">
                <a:solidFill>
                  <a:srgbClr val="212121"/>
                </a:solidFill>
                <a:latin typeface="Arial"/>
                <a:cs typeface="Arial"/>
              </a:rPr>
              <a:t>on </a:t>
            </a:r>
            <a:r>
              <a:rPr sz="1800" spc="-10" dirty="0">
                <a:solidFill>
                  <a:srgbClr val="212121"/>
                </a:solidFill>
                <a:latin typeface="Arial"/>
                <a:cs typeface="Arial"/>
              </a:rPr>
              <a:t>iPhone</a:t>
            </a:r>
            <a:r>
              <a:rPr sz="1800" spc="25" dirty="0">
                <a:solidFill>
                  <a:srgbClr val="212121"/>
                </a:solidFill>
                <a:latin typeface="Arial"/>
                <a:cs typeface="Arial"/>
              </a:rPr>
              <a:t> </a:t>
            </a:r>
            <a:r>
              <a:rPr sz="1800" spc="-10" dirty="0">
                <a:solidFill>
                  <a:srgbClr val="212121"/>
                </a:solidFill>
                <a:latin typeface="Arial"/>
                <a:cs typeface="Arial"/>
              </a:rPr>
              <a:t>and</a:t>
            </a:r>
            <a:r>
              <a:rPr sz="1800" spc="-100" dirty="0">
                <a:solidFill>
                  <a:srgbClr val="212121"/>
                </a:solidFill>
                <a:latin typeface="Arial"/>
                <a:cs typeface="Arial"/>
              </a:rPr>
              <a:t> </a:t>
            </a:r>
            <a:r>
              <a:rPr sz="1800" spc="-10" dirty="0">
                <a:solidFill>
                  <a:srgbClr val="212121"/>
                </a:solidFill>
                <a:latin typeface="Arial"/>
                <a:cs typeface="Arial"/>
              </a:rPr>
              <a:t>Android </a:t>
            </a:r>
            <a:r>
              <a:rPr sz="1800" spc="-5" dirty="0">
                <a:solidFill>
                  <a:srgbClr val="212121"/>
                </a:solidFill>
                <a:latin typeface="Arial"/>
                <a:cs typeface="Arial"/>
              </a:rPr>
              <a:t> platforms.</a:t>
            </a:r>
            <a:endParaRPr sz="1800">
              <a:latin typeface="Arial"/>
              <a:cs typeface="Arial"/>
            </a:endParaRPr>
          </a:p>
          <a:p>
            <a:pPr marL="787400">
              <a:lnSpc>
                <a:spcPct val="100000"/>
              </a:lnSpc>
            </a:pPr>
            <a:r>
              <a:rPr sz="1800" b="1" spc="-65" dirty="0">
                <a:solidFill>
                  <a:srgbClr val="212121"/>
                </a:solidFill>
                <a:latin typeface="Arial"/>
                <a:cs typeface="Arial"/>
              </a:rPr>
              <a:t>To</a:t>
            </a:r>
            <a:r>
              <a:rPr sz="1800" b="1" spc="-20" dirty="0">
                <a:solidFill>
                  <a:srgbClr val="212121"/>
                </a:solidFill>
                <a:latin typeface="Arial"/>
                <a:cs typeface="Arial"/>
              </a:rPr>
              <a:t> </a:t>
            </a:r>
            <a:r>
              <a:rPr sz="1800" b="1" dirty="0">
                <a:solidFill>
                  <a:srgbClr val="212121"/>
                </a:solidFill>
                <a:latin typeface="Arial"/>
                <a:cs typeface="Arial"/>
              </a:rPr>
              <a:t>Download</a:t>
            </a:r>
            <a:r>
              <a:rPr sz="1800" b="1" spc="-55" dirty="0">
                <a:solidFill>
                  <a:srgbClr val="212121"/>
                </a:solidFill>
                <a:latin typeface="Arial"/>
                <a:cs typeface="Arial"/>
              </a:rPr>
              <a:t> </a:t>
            </a:r>
            <a:r>
              <a:rPr sz="1800" b="1" dirty="0">
                <a:solidFill>
                  <a:srgbClr val="212121"/>
                </a:solidFill>
                <a:latin typeface="Arial"/>
                <a:cs typeface="Arial"/>
              </a:rPr>
              <a:t>the</a:t>
            </a:r>
            <a:r>
              <a:rPr sz="1800" b="1" spc="-20" dirty="0">
                <a:solidFill>
                  <a:srgbClr val="212121"/>
                </a:solidFill>
                <a:latin typeface="Arial"/>
                <a:cs typeface="Arial"/>
              </a:rPr>
              <a:t> </a:t>
            </a:r>
            <a:r>
              <a:rPr sz="1800" b="1" spc="-5" dirty="0">
                <a:solidFill>
                  <a:srgbClr val="212121"/>
                </a:solidFill>
                <a:latin typeface="Arial"/>
                <a:cs typeface="Arial"/>
              </a:rPr>
              <a:t>Free</a:t>
            </a:r>
            <a:r>
              <a:rPr sz="1800" b="1" spc="-80" dirty="0">
                <a:solidFill>
                  <a:srgbClr val="212121"/>
                </a:solidFill>
                <a:latin typeface="Arial"/>
                <a:cs typeface="Arial"/>
              </a:rPr>
              <a:t> </a:t>
            </a:r>
            <a:r>
              <a:rPr sz="1800" b="1" spc="-20" dirty="0">
                <a:solidFill>
                  <a:srgbClr val="212121"/>
                </a:solidFill>
                <a:latin typeface="Arial"/>
                <a:cs typeface="Arial"/>
              </a:rPr>
              <a:t>App</a:t>
            </a:r>
            <a:endParaRPr sz="1800">
              <a:latin typeface="Arial"/>
              <a:cs typeface="Arial"/>
            </a:endParaRPr>
          </a:p>
          <a:p>
            <a:pPr marL="1129665" marR="2106930" indent="-342900">
              <a:lnSpc>
                <a:spcPts val="2110"/>
              </a:lnSpc>
              <a:spcBef>
                <a:spcPts val="160"/>
              </a:spcBef>
            </a:pPr>
            <a:r>
              <a:rPr sz="1800" spc="-10" dirty="0">
                <a:solidFill>
                  <a:srgbClr val="212121"/>
                </a:solidFill>
                <a:latin typeface="Arial"/>
                <a:cs typeface="Arial"/>
              </a:rPr>
              <a:t>Dow</a:t>
            </a:r>
            <a:r>
              <a:rPr sz="1800" spc="-10" dirty="0">
                <a:solidFill>
                  <a:srgbClr val="212121"/>
                </a:solidFill>
                <a:latin typeface="Arial"/>
                <a:cs typeface="Arial"/>
                <a:hlinkClick r:id="rId2"/>
              </a:rPr>
              <a:t>nload</a:t>
            </a:r>
            <a:r>
              <a:rPr sz="1800" spc="35" dirty="0">
                <a:solidFill>
                  <a:srgbClr val="212121"/>
                </a:solidFill>
                <a:latin typeface="Arial"/>
                <a:cs typeface="Arial"/>
                <a:hlinkClick r:id="rId2"/>
              </a:rPr>
              <a:t> </a:t>
            </a:r>
            <a:r>
              <a:rPr sz="1800" spc="-5" dirty="0">
                <a:solidFill>
                  <a:srgbClr val="212121"/>
                </a:solidFill>
                <a:latin typeface="Arial"/>
                <a:cs typeface="Arial"/>
                <a:hlinkClick r:id="rId2"/>
              </a:rPr>
              <a:t>the </a:t>
            </a:r>
            <a:r>
              <a:rPr sz="1800" b="1" dirty="0">
                <a:solidFill>
                  <a:srgbClr val="212121"/>
                </a:solidFill>
                <a:latin typeface="Arial"/>
                <a:cs typeface="Arial"/>
                <a:hlinkClick r:id="rId2"/>
              </a:rPr>
              <a:t>Find</a:t>
            </a:r>
            <a:r>
              <a:rPr sz="1800" b="1" spc="-10" dirty="0">
                <a:solidFill>
                  <a:srgbClr val="212121"/>
                </a:solidFill>
                <a:latin typeface="Arial"/>
                <a:cs typeface="Arial"/>
                <a:hlinkClick r:id="rId2"/>
              </a:rPr>
              <a:t> </a:t>
            </a:r>
            <a:r>
              <a:rPr sz="1800" b="1" dirty="0">
                <a:solidFill>
                  <a:srgbClr val="212121"/>
                </a:solidFill>
                <a:latin typeface="Arial"/>
                <a:cs typeface="Arial"/>
                <a:hlinkClick r:id="rId2"/>
              </a:rPr>
              <a:t>My</a:t>
            </a:r>
            <a:r>
              <a:rPr sz="1800" b="1" spc="-10" dirty="0">
                <a:solidFill>
                  <a:srgbClr val="212121"/>
                </a:solidFill>
                <a:latin typeface="Arial"/>
                <a:cs typeface="Arial"/>
                <a:hlinkClick r:id="rId2"/>
              </a:rPr>
              <a:t> </a:t>
            </a:r>
            <a:r>
              <a:rPr sz="1800" b="1" spc="-5" dirty="0">
                <a:solidFill>
                  <a:srgbClr val="212121"/>
                </a:solidFill>
                <a:latin typeface="Arial"/>
                <a:cs typeface="Arial"/>
                <a:hlinkClick r:id="rId2"/>
              </a:rPr>
              <a:t>Ride</a:t>
            </a:r>
            <a:r>
              <a:rPr sz="1800" b="1" spc="-20" dirty="0">
                <a:solidFill>
                  <a:srgbClr val="212121"/>
                </a:solidFill>
                <a:latin typeface="Arial"/>
                <a:cs typeface="Arial"/>
                <a:hlinkClick r:id="rId2"/>
              </a:rPr>
              <a:t> </a:t>
            </a:r>
            <a:r>
              <a:rPr sz="1800" spc="-10" dirty="0">
                <a:solidFill>
                  <a:srgbClr val="212121"/>
                </a:solidFill>
                <a:latin typeface="Arial"/>
                <a:cs typeface="Arial"/>
                <a:hlinkClick r:id="rId2"/>
              </a:rPr>
              <a:t>app</a:t>
            </a:r>
            <a:r>
              <a:rPr sz="1800" spc="5" dirty="0">
                <a:solidFill>
                  <a:srgbClr val="212121"/>
                </a:solidFill>
                <a:latin typeface="Arial"/>
                <a:cs typeface="Arial"/>
                <a:hlinkClick r:id="rId2"/>
              </a:rPr>
              <a:t> </a:t>
            </a:r>
            <a:r>
              <a:rPr sz="1800" spc="-5" dirty="0">
                <a:solidFill>
                  <a:srgbClr val="212121"/>
                </a:solidFill>
                <a:latin typeface="Arial"/>
                <a:cs typeface="Arial"/>
                <a:hlinkClick r:id="rId2"/>
              </a:rPr>
              <a:t>on</a:t>
            </a:r>
            <a:r>
              <a:rPr sz="1800" spc="-15" dirty="0">
                <a:solidFill>
                  <a:srgbClr val="212121"/>
                </a:solidFill>
                <a:latin typeface="Arial"/>
                <a:cs typeface="Arial"/>
                <a:hlinkClick r:id="rId2"/>
              </a:rPr>
              <a:t> </a:t>
            </a:r>
            <a:r>
              <a:rPr sz="1800" u="sng" spc="-10" dirty="0">
                <a:solidFill>
                  <a:srgbClr val="0562C1"/>
                </a:solidFill>
                <a:uFill>
                  <a:solidFill>
                    <a:srgbClr val="0562C1"/>
                  </a:solidFill>
                </a:uFill>
                <a:latin typeface="Arial"/>
                <a:cs typeface="Arial"/>
                <a:hlinkClick r:id="rId2"/>
              </a:rPr>
              <a:t>Google </a:t>
            </a:r>
            <a:r>
              <a:rPr sz="1800" spc="-484" dirty="0">
                <a:solidFill>
                  <a:srgbClr val="0562C1"/>
                </a:solidFill>
                <a:latin typeface="Arial"/>
                <a:cs typeface="Arial"/>
                <a:hlinkClick r:id="rId2"/>
              </a:rPr>
              <a:t> </a:t>
            </a:r>
            <a:r>
              <a:rPr sz="1800" u="sng" spc="-5" dirty="0">
                <a:solidFill>
                  <a:srgbClr val="0562C1"/>
                </a:solidFill>
                <a:uFill>
                  <a:solidFill>
                    <a:srgbClr val="0562C1"/>
                  </a:solidFill>
                </a:uFill>
                <a:latin typeface="Arial"/>
                <a:cs typeface="Arial"/>
                <a:hlinkClick r:id="rId2"/>
              </a:rPr>
              <a:t>Play</a:t>
            </a:r>
            <a:r>
              <a:rPr sz="1800" spc="5" dirty="0">
                <a:solidFill>
                  <a:srgbClr val="0562C1"/>
                </a:solidFill>
                <a:latin typeface="Arial"/>
                <a:cs typeface="Arial"/>
                <a:hlinkClick r:id="rId2"/>
              </a:rPr>
              <a:t> </a:t>
            </a:r>
            <a:r>
              <a:rPr sz="1800" spc="-5" dirty="0">
                <a:solidFill>
                  <a:srgbClr val="212121"/>
                </a:solidFill>
                <a:latin typeface="Arial"/>
                <a:cs typeface="Arial"/>
                <a:hlinkClick r:id="rId2"/>
              </a:rPr>
              <a:t>or</a:t>
            </a:r>
            <a:r>
              <a:rPr sz="1800" spc="-95" dirty="0">
                <a:solidFill>
                  <a:srgbClr val="212121"/>
                </a:solidFill>
                <a:latin typeface="Arial"/>
                <a:cs typeface="Arial"/>
                <a:hlinkClick r:id="rId2"/>
              </a:rPr>
              <a:t> </a:t>
            </a:r>
            <a:r>
              <a:rPr sz="1800" u="sng" spc="-5" dirty="0">
                <a:solidFill>
                  <a:srgbClr val="0562C1"/>
                </a:solidFill>
                <a:uFill>
                  <a:solidFill>
                    <a:srgbClr val="0562C1"/>
                  </a:solidFill>
                </a:uFill>
                <a:latin typeface="Arial"/>
                <a:cs typeface="Arial"/>
                <a:hlinkClick r:id="rId3"/>
              </a:rPr>
              <a:t>App</a:t>
            </a:r>
            <a:r>
              <a:rPr sz="1800" u="sng" spc="-10" dirty="0">
                <a:solidFill>
                  <a:srgbClr val="0562C1"/>
                </a:solidFill>
                <a:uFill>
                  <a:solidFill>
                    <a:srgbClr val="0562C1"/>
                  </a:solidFill>
                </a:uFill>
                <a:latin typeface="Arial"/>
                <a:cs typeface="Arial"/>
                <a:hlinkClick r:id="rId3"/>
              </a:rPr>
              <a:t> Store.</a:t>
            </a:r>
            <a:endParaRPr sz="1800">
              <a:latin typeface="Arial"/>
              <a:cs typeface="Arial"/>
            </a:endParaRPr>
          </a:p>
          <a:p>
            <a:pPr marL="786765">
              <a:lnSpc>
                <a:spcPts val="2100"/>
              </a:lnSpc>
            </a:pPr>
            <a:r>
              <a:rPr sz="1800" spc="-5" dirty="0">
                <a:solidFill>
                  <a:srgbClr val="212121"/>
                </a:solidFill>
                <a:latin typeface="Arial"/>
                <a:cs typeface="Arial"/>
              </a:rPr>
              <a:t>Open</a:t>
            </a:r>
            <a:r>
              <a:rPr sz="1800" spc="-10" dirty="0">
                <a:solidFill>
                  <a:srgbClr val="212121"/>
                </a:solidFill>
                <a:latin typeface="Arial"/>
                <a:cs typeface="Arial"/>
              </a:rPr>
              <a:t> </a:t>
            </a:r>
            <a:r>
              <a:rPr sz="1800" spc="-5" dirty="0">
                <a:solidFill>
                  <a:srgbClr val="212121"/>
                </a:solidFill>
                <a:latin typeface="Arial"/>
                <a:cs typeface="Arial"/>
              </a:rPr>
              <a:t>the </a:t>
            </a:r>
            <a:r>
              <a:rPr sz="1800" spc="-10" dirty="0">
                <a:solidFill>
                  <a:srgbClr val="212121"/>
                </a:solidFill>
                <a:latin typeface="Arial"/>
                <a:cs typeface="Arial"/>
              </a:rPr>
              <a:t>app</a:t>
            </a:r>
            <a:r>
              <a:rPr sz="1800" spc="10" dirty="0">
                <a:solidFill>
                  <a:srgbClr val="212121"/>
                </a:solidFill>
                <a:latin typeface="Arial"/>
                <a:cs typeface="Arial"/>
              </a:rPr>
              <a:t> </a:t>
            </a:r>
            <a:r>
              <a:rPr sz="1800" spc="-10" dirty="0">
                <a:solidFill>
                  <a:srgbClr val="212121"/>
                </a:solidFill>
                <a:latin typeface="Arial"/>
                <a:cs typeface="Arial"/>
              </a:rPr>
              <a:t>and</a:t>
            </a:r>
            <a:r>
              <a:rPr sz="1800" spc="5" dirty="0">
                <a:solidFill>
                  <a:srgbClr val="212121"/>
                </a:solidFill>
                <a:latin typeface="Arial"/>
                <a:cs typeface="Arial"/>
              </a:rPr>
              <a:t> </a:t>
            </a:r>
            <a:r>
              <a:rPr sz="1800" spc="-5" dirty="0">
                <a:solidFill>
                  <a:srgbClr val="212121"/>
                </a:solidFill>
                <a:latin typeface="Arial"/>
                <a:cs typeface="Arial"/>
              </a:rPr>
              <a:t>click</a:t>
            </a:r>
            <a:r>
              <a:rPr sz="1800" spc="5" dirty="0">
                <a:solidFill>
                  <a:srgbClr val="212121"/>
                </a:solidFill>
                <a:latin typeface="Arial"/>
                <a:cs typeface="Arial"/>
              </a:rPr>
              <a:t> </a:t>
            </a:r>
            <a:r>
              <a:rPr sz="1800" i="1" spc="-5" dirty="0">
                <a:solidFill>
                  <a:srgbClr val="212121"/>
                </a:solidFill>
                <a:latin typeface="Arial"/>
                <a:cs typeface="Arial"/>
              </a:rPr>
              <a:t>Private</a:t>
            </a:r>
            <a:r>
              <a:rPr sz="1800" i="1" spc="-10" dirty="0">
                <a:solidFill>
                  <a:srgbClr val="212121"/>
                </a:solidFill>
                <a:latin typeface="Arial"/>
                <a:cs typeface="Arial"/>
              </a:rPr>
              <a:t> Route</a:t>
            </a:r>
            <a:r>
              <a:rPr sz="1800" spc="-10" dirty="0">
                <a:solidFill>
                  <a:srgbClr val="212121"/>
                </a:solidFill>
                <a:latin typeface="Arial"/>
                <a:cs typeface="Arial"/>
              </a:rPr>
              <a:t>.</a:t>
            </a:r>
            <a:endParaRPr sz="1800">
              <a:latin typeface="Arial"/>
              <a:cs typeface="Arial"/>
            </a:endParaRPr>
          </a:p>
          <a:p>
            <a:pPr marL="787400">
              <a:lnSpc>
                <a:spcPct val="100000"/>
              </a:lnSpc>
            </a:pPr>
            <a:r>
              <a:rPr sz="1800" spc="-5" dirty="0">
                <a:solidFill>
                  <a:srgbClr val="212121"/>
                </a:solidFill>
                <a:latin typeface="Arial"/>
                <a:cs typeface="Arial"/>
              </a:rPr>
              <a:t>Enter the</a:t>
            </a:r>
            <a:r>
              <a:rPr sz="1800" spc="-10" dirty="0">
                <a:solidFill>
                  <a:srgbClr val="212121"/>
                </a:solidFill>
                <a:latin typeface="Arial"/>
                <a:cs typeface="Arial"/>
              </a:rPr>
              <a:t> </a:t>
            </a:r>
            <a:r>
              <a:rPr sz="1800" spc="-5" dirty="0">
                <a:solidFill>
                  <a:srgbClr val="212121"/>
                </a:solidFill>
                <a:latin typeface="Arial"/>
                <a:cs typeface="Arial"/>
              </a:rPr>
              <a:t>code</a:t>
            </a:r>
            <a:r>
              <a:rPr sz="1800" spc="5" dirty="0">
                <a:solidFill>
                  <a:srgbClr val="212121"/>
                </a:solidFill>
                <a:latin typeface="Arial"/>
                <a:cs typeface="Arial"/>
              </a:rPr>
              <a:t> </a:t>
            </a:r>
            <a:r>
              <a:rPr sz="1800" spc="-5" dirty="0">
                <a:solidFill>
                  <a:srgbClr val="212121"/>
                </a:solidFill>
                <a:latin typeface="Arial"/>
                <a:cs typeface="Arial"/>
              </a:rPr>
              <a:t>“rishuttle”,</a:t>
            </a:r>
            <a:r>
              <a:rPr sz="1800" dirty="0">
                <a:solidFill>
                  <a:srgbClr val="212121"/>
                </a:solidFill>
                <a:latin typeface="Arial"/>
                <a:cs typeface="Arial"/>
              </a:rPr>
              <a:t> </a:t>
            </a:r>
            <a:r>
              <a:rPr sz="1800" spc="-5" dirty="0">
                <a:solidFill>
                  <a:srgbClr val="212121"/>
                </a:solidFill>
                <a:latin typeface="Arial"/>
                <a:cs typeface="Arial"/>
              </a:rPr>
              <a:t>then</a:t>
            </a:r>
            <a:r>
              <a:rPr sz="1800" spc="-10" dirty="0">
                <a:solidFill>
                  <a:srgbClr val="212121"/>
                </a:solidFill>
                <a:latin typeface="Arial"/>
                <a:cs typeface="Arial"/>
              </a:rPr>
              <a:t> </a:t>
            </a:r>
            <a:r>
              <a:rPr sz="1800" spc="-5" dirty="0">
                <a:solidFill>
                  <a:srgbClr val="212121"/>
                </a:solidFill>
                <a:latin typeface="Arial"/>
                <a:cs typeface="Arial"/>
              </a:rPr>
              <a:t>tap </a:t>
            </a:r>
            <a:r>
              <a:rPr sz="1800" i="1" spc="-10" dirty="0">
                <a:solidFill>
                  <a:srgbClr val="212121"/>
                </a:solidFill>
                <a:latin typeface="Arial"/>
                <a:cs typeface="Arial"/>
              </a:rPr>
              <a:t>Submit</a:t>
            </a:r>
            <a:r>
              <a:rPr sz="1800" i="1" spc="30" dirty="0">
                <a:solidFill>
                  <a:srgbClr val="212121"/>
                </a:solidFill>
                <a:latin typeface="Arial"/>
                <a:cs typeface="Arial"/>
              </a:rPr>
              <a:t> </a:t>
            </a:r>
            <a:r>
              <a:rPr sz="1800" i="1" spc="-10" dirty="0">
                <a:solidFill>
                  <a:srgbClr val="212121"/>
                </a:solidFill>
                <a:latin typeface="Arial"/>
                <a:cs typeface="Arial"/>
              </a:rPr>
              <a:t>Code</a:t>
            </a:r>
            <a:r>
              <a:rPr sz="1800" spc="-10" dirty="0">
                <a:solidFill>
                  <a:srgbClr val="212121"/>
                </a:solidFill>
                <a:latin typeface="Arial"/>
                <a:cs typeface="Arial"/>
              </a:rPr>
              <a:t>.</a:t>
            </a:r>
            <a:endParaRPr sz="1800">
              <a:latin typeface="Arial"/>
              <a:cs typeface="Arial"/>
            </a:endParaRPr>
          </a:p>
          <a:p>
            <a:pPr marL="786765">
              <a:lnSpc>
                <a:spcPct val="100000"/>
              </a:lnSpc>
            </a:pPr>
            <a:r>
              <a:rPr sz="1800" b="1" spc="-65" dirty="0">
                <a:solidFill>
                  <a:srgbClr val="212121"/>
                </a:solidFill>
                <a:latin typeface="Arial"/>
                <a:cs typeface="Arial"/>
              </a:rPr>
              <a:t>To</a:t>
            </a:r>
            <a:r>
              <a:rPr sz="1800" b="1" spc="-30" dirty="0">
                <a:solidFill>
                  <a:srgbClr val="212121"/>
                </a:solidFill>
                <a:latin typeface="Arial"/>
                <a:cs typeface="Arial"/>
              </a:rPr>
              <a:t> </a:t>
            </a:r>
            <a:r>
              <a:rPr sz="1800" b="1" spc="-5" dirty="0">
                <a:solidFill>
                  <a:srgbClr val="212121"/>
                </a:solidFill>
                <a:latin typeface="Arial"/>
                <a:cs typeface="Arial"/>
              </a:rPr>
              <a:t>Use</a:t>
            </a:r>
            <a:r>
              <a:rPr sz="1800" b="1" spc="-15" dirty="0">
                <a:solidFill>
                  <a:srgbClr val="212121"/>
                </a:solidFill>
                <a:latin typeface="Arial"/>
                <a:cs typeface="Arial"/>
              </a:rPr>
              <a:t> </a:t>
            </a:r>
            <a:r>
              <a:rPr sz="1800" b="1" dirty="0">
                <a:solidFill>
                  <a:srgbClr val="212121"/>
                </a:solidFill>
                <a:latin typeface="Arial"/>
                <a:cs typeface="Arial"/>
              </a:rPr>
              <a:t>the</a:t>
            </a:r>
            <a:r>
              <a:rPr sz="1800" b="1" spc="-95" dirty="0">
                <a:solidFill>
                  <a:srgbClr val="212121"/>
                </a:solidFill>
                <a:latin typeface="Arial"/>
                <a:cs typeface="Arial"/>
              </a:rPr>
              <a:t> </a:t>
            </a:r>
            <a:r>
              <a:rPr sz="1800" b="1" spc="-20" dirty="0">
                <a:solidFill>
                  <a:srgbClr val="212121"/>
                </a:solidFill>
                <a:latin typeface="Arial"/>
                <a:cs typeface="Arial"/>
              </a:rPr>
              <a:t>App</a:t>
            </a:r>
            <a:endParaRPr sz="1800">
              <a:latin typeface="Arial"/>
              <a:cs typeface="Arial"/>
            </a:endParaRPr>
          </a:p>
          <a:p>
            <a:pPr marL="1129665" indent="-343535">
              <a:lnSpc>
                <a:spcPct val="100000"/>
              </a:lnSpc>
              <a:buSzPct val="55555"/>
              <a:buFont typeface="Symbol"/>
              <a:buChar char=""/>
              <a:tabLst>
                <a:tab pos="1129665" algn="l"/>
                <a:tab pos="1130300" algn="l"/>
              </a:tabLst>
            </a:pPr>
            <a:r>
              <a:rPr sz="1800" spc="-5" dirty="0">
                <a:solidFill>
                  <a:srgbClr val="212121"/>
                </a:solidFill>
                <a:latin typeface="Arial"/>
                <a:cs typeface="Arial"/>
              </a:rPr>
              <a:t>Click</a:t>
            </a:r>
            <a:r>
              <a:rPr sz="1800" dirty="0">
                <a:solidFill>
                  <a:srgbClr val="212121"/>
                </a:solidFill>
                <a:latin typeface="Arial"/>
                <a:cs typeface="Arial"/>
              </a:rPr>
              <a:t> </a:t>
            </a:r>
            <a:r>
              <a:rPr sz="1800" spc="-5" dirty="0">
                <a:solidFill>
                  <a:srgbClr val="212121"/>
                </a:solidFill>
                <a:latin typeface="Arial"/>
                <a:cs typeface="Arial"/>
              </a:rPr>
              <a:t>the</a:t>
            </a:r>
            <a:r>
              <a:rPr sz="1800" spc="-15" dirty="0">
                <a:solidFill>
                  <a:srgbClr val="212121"/>
                </a:solidFill>
                <a:latin typeface="Arial"/>
                <a:cs typeface="Arial"/>
              </a:rPr>
              <a:t> </a:t>
            </a:r>
            <a:r>
              <a:rPr sz="1800" spc="-5" dirty="0">
                <a:solidFill>
                  <a:srgbClr val="212121"/>
                </a:solidFill>
                <a:latin typeface="Arial"/>
                <a:cs typeface="Arial"/>
              </a:rPr>
              <a:t>route</a:t>
            </a:r>
            <a:r>
              <a:rPr sz="1800" spc="-15" dirty="0">
                <a:solidFill>
                  <a:srgbClr val="212121"/>
                </a:solidFill>
                <a:latin typeface="Arial"/>
                <a:cs typeface="Arial"/>
              </a:rPr>
              <a:t> </a:t>
            </a:r>
            <a:r>
              <a:rPr sz="1800" spc="-5" dirty="0">
                <a:solidFill>
                  <a:srgbClr val="212121"/>
                </a:solidFill>
                <a:latin typeface="Arial"/>
                <a:cs typeface="Arial"/>
              </a:rPr>
              <a:t>name</a:t>
            </a:r>
            <a:r>
              <a:rPr sz="1800" dirty="0">
                <a:solidFill>
                  <a:srgbClr val="212121"/>
                </a:solidFill>
                <a:latin typeface="Arial"/>
                <a:cs typeface="Arial"/>
              </a:rPr>
              <a:t> to</a:t>
            </a:r>
            <a:r>
              <a:rPr sz="1800" spc="-25" dirty="0">
                <a:solidFill>
                  <a:srgbClr val="212121"/>
                </a:solidFill>
                <a:latin typeface="Arial"/>
                <a:cs typeface="Arial"/>
              </a:rPr>
              <a:t> </a:t>
            </a:r>
            <a:r>
              <a:rPr sz="1800" spc="-5" dirty="0">
                <a:solidFill>
                  <a:srgbClr val="212121"/>
                </a:solidFill>
                <a:latin typeface="Arial"/>
                <a:cs typeface="Arial"/>
              </a:rPr>
              <a:t>view</a:t>
            </a:r>
            <a:r>
              <a:rPr sz="1800" dirty="0">
                <a:solidFill>
                  <a:srgbClr val="212121"/>
                </a:solidFill>
                <a:latin typeface="Arial"/>
                <a:cs typeface="Arial"/>
              </a:rPr>
              <a:t> </a:t>
            </a:r>
            <a:r>
              <a:rPr sz="1800" spc="-5" dirty="0">
                <a:solidFill>
                  <a:srgbClr val="212121"/>
                </a:solidFill>
                <a:latin typeface="Arial"/>
                <a:cs typeface="Arial"/>
              </a:rPr>
              <a:t>details.</a:t>
            </a:r>
            <a:endParaRPr sz="1800">
              <a:latin typeface="Arial"/>
              <a:cs typeface="Arial"/>
            </a:endParaRPr>
          </a:p>
          <a:p>
            <a:pPr marL="1129665" indent="-343535">
              <a:lnSpc>
                <a:spcPct val="100000"/>
              </a:lnSpc>
              <a:buSzPct val="55555"/>
              <a:buFont typeface="Symbol"/>
              <a:buChar char=""/>
              <a:tabLst>
                <a:tab pos="1129665" algn="l"/>
                <a:tab pos="1130300" algn="l"/>
              </a:tabLst>
            </a:pPr>
            <a:r>
              <a:rPr sz="1800" spc="-5" dirty="0">
                <a:solidFill>
                  <a:srgbClr val="212121"/>
                </a:solidFill>
                <a:latin typeface="Arial"/>
                <a:cs typeface="Arial"/>
              </a:rPr>
              <a:t>Click</a:t>
            </a:r>
            <a:r>
              <a:rPr sz="1800" spc="10" dirty="0">
                <a:solidFill>
                  <a:srgbClr val="212121"/>
                </a:solidFill>
                <a:latin typeface="Arial"/>
                <a:cs typeface="Arial"/>
              </a:rPr>
              <a:t> </a:t>
            </a:r>
            <a:r>
              <a:rPr sz="1800" spc="-5" dirty="0">
                <a:solidFill>
                  <a:srgbClr val="212121"/>
                </a:solidFill>
                <a:latin typeface="Arial"/>
                <a:cs typeface="Arial"/>
              </a:rPr>
              <a:t>the star</a:t>
            </a:r>
            <a:r>
              <a:rPr sz="1800" spc="-15" dirty="0">
                <a:solidFill>
                  <a:srgbClr val="212121"/>
                </a:solidFill>
                <a:latin typeface="Arial"/>
                <a:cs typeface="Arial"/>
              </a:rPr>
              <a:t> </a:t>
            </a:r>
            <a:r>
              <a:rPr sz="1800" dirty="0">
                <a:solidFill>
                  <a:srgbClr val="212121"/>
                </a:solidFill>
                <a:latin typeface="Arial"/>
                <a:cs typeface="Arial"/>
              </a:rPr>
              <a:t>to</a:t>
            </a:r>
            <a:r>
              <a:rPr sz="1800" spc="-5" dirty="0">
                <a:solidFill>
                  <a:srgbClr val="212121"/>
                </a:solidFill>
                <a:latin typeface="Arial"/>
                <a:cs typeface="Arial"/>
              </a:rPr>
              <a:t> set</a:t>
            </a:r>
            <a:r>
              <a:rPr sz="1800" spc="5" dirty="0">
                <a:solidFill>
                  <a:srgbClr val="212121"/>
                </a:solidFill>
                <a:latin typeface="Arial"/>
                <a:cs typeface="Arial"/>
              </a:rPr>
              <a:t> </a:t>
            </a:r>
            <a:r>
              <a:rPr sz="1800" spc="-5" dirty="0">
                <a:solidFill>
                  <a:srgbClr val="212121"/>
                </a:solidFill>
                <a:latin typeface="Arial"/>
                <a:cs typeface="Arial"/>
              </a:rPr>
              <a:t>the</a:t>
            </a:r>
            <a:r>
              <a:rPr sz="1800" spc="-10" dirty="0">
                <a:solidFill>
                  <a:srgbClr val="212121"/>
                </a:solidFill>
                <a:latin typeface="Arial"/>
                <a:cs typeface="Arial"/>
              </a:rPr>
              <a:t> </a:t>
            </a:r>
            <a:r>
              <a:rPr sz="1800" spc="-5" dirty="0">
                <a:solidFill>
                  <a:srgbClr val="212121"/>
                </a:solidFill>
                <a:latin typeface="Arial"/>
                <a:cs typeface="Arial"/>
              </a:rPr>
              <a:t>route as </a:t>
            </a:r>
            <a:r>
              <a:rPr sz="1800" dirty="0">
                <a:solidFill>
                  <a:srgbClr val="212121"/>
                </a:solidFill>
                <a:latin typeface="Arial"/>
                <a:cs typeface="Arial"/>
              </a:rPr>
              <a:t>a</a:t>
            </a:r>
            <a:r>
              <a:rPr sz="1800" spc="-5" dirty="0">
                <a:solidFill>
                  <a:srgbClr val="212121"/>
                </a:solidFill>
                <a:latin typeface="Arial"/>
                <a:cs typeface="Arial"/>
              </a:rPr>
              <a:t> </a:t>
            </a:r>
            <a:r>
              <a:rPr sz="1800" spc="-10" dirty="0">
                <a:solidFill>
                  <a:srgbClr val="212121"/>
                </a:solidFill>
                <a:latin typeface="Arial"/>
                <a:cs typeface="Arial"/>
              </a:rPr>
              <a:t>favorite.</a:t>
            </a:r>
            <a:endParaRPr sz="1800">
              <a:latin typeface="Arial"/>
              <a:cs typeface="Arial"/>
            </a:endParaRPr>
          </a:p>
          <a:p>
            <a:pPr marL="1129665" indent="-343535">
              <a:lnSpc>
                <a:spcPct val="100000"/>
              </a:lnSpc>
              <a:buSzPct val="55555"/>
              <a:buFont typeface="Symbol"/>
              <a:buChar char=""/>
              <a:tabLst>
                <a:tab pos="1129665" algn="l"/>
                <a:tab pos="1130300" algn="l"/>
              </a:tabLst>
            </a:pPr>
            <a:r>
              <a:rPr sz="1800" spc="-5" dirty="0">
                <a:solidFill>
                  <a:srgbClr val="212121"/>
                </a:solidFill>
                <a:latin typeface="Arial"/>
                <a:cs typeface="Arial"/>
              </a:rPr>
              <a:t>Drag</a:t>
            </a:r>
            <a:r>
              <a:rPr sz="1800" dirty="0">
                <a:solidFill>
                  <a:srgbClr val="212121"/>
                </a:solidFill>
                <a:latin typeface="Arial"/>
                <a:cs typeface="Arial"/>
              </a:rPr>
              <a:t> </a:t>
            </a:r>
            <a:r>
              <a:rPr sz="1800" spc="-15" dirty="0">
                <a:solidFill>
                  <a:srgbClr val="212121"/>
                </a:solidFill>
                <a:latin typeface="Arial"/>
                <a:cs typeface="Arial"/>
              </a:rPr>
              <a:t>two</a:t>
            </a:r>
            <a:r>
              <a:rPr sz="1800" spc="25" dirty="0">
                <a:solidFill>
                  <a:srgbClr val="212121"/>
                </a:solidFill>
                <a:latin typeface="Arial"/>
                <a:cs typeface="Arial"/>
              </a:rPr>
              <a:t> </a:t>
            </a:r>
            <a:r>
              <a:rPr sz="1800" spc="-5" dirty="0">
                <a:solidFill>
                  <a:srgbClr val="212121"/>
                </a:solidFill>
                <a:latin typeface="Arial"/>
                <a:cs typeface="Arial"/>
              </a:rPr>
              <a:t>fingers on</a:t>
            </a:r>
            <a:r>
              <a:rPr sz="1800" spc="5" dirty="0">
                <a:solidFill>
                  <a:srgbClr val="212121"/>
                </a:solidFill>
                <a:latin typeface="Arial"/>
                <a:cs typeface="Arial"/>
              </a:rPr>
              <a:t> </a:t>
            </a:r>
            <a:r>
              <a:rPr sz="1800" spc="-5" dirty="0">
                <a:solidFill>
                  <a:srgbClr val="212121"/>
                </a:solidFill>
                <a:latin typeface="Arial"/>
                <a:cs typeface="Arial"/>
              </a:rPr>
              <a:t>the</a:t>
            </a:r>
            <a:r>
              <a:rPr sz="1800" spc="-10" dirty="0">
                <a:solidFill>
                  <a:srgbClr val="212121"/>
                </a:solidFill>
                <a:latin typeface="Arial"/>
                <a:cs typeface="Arial"/>
              </a:rPr>
              <a:t> </a:t>
            </a:r>
            <a:r>
              <a:rPr sz="1800" spc="-5" dirty="0">
                <a:solidFill>
                  <a:srgbClr val="212121"/>
                </a:solidFill>
                <a:latin typeface="Arial"/>
                <a:cs typeface="Arial"/>
              </a:rPr>
              <a:t>map</a:t>
            </a:r>
            <a:r>
              <a:rPr sz="1800" spc="-15" dirty="0">
                <a:solidFill>
                  <a:srgbClr val="212121"/>
                </a:solidFill>
                <a:latin typeface="Arial"/>
                <a:cs typeface="Arial"/>
              </a:rPr>
              <a:t> </a:t>
            </a:r>
            <a:r>
              <a:rPr sz="1800" dirty="0">
                <a:solidFill>
                  <a:srgbClr val="212121"/>
                </a:solidFill>
                <a:latin typeface="Arial"/>
                <a:cs typeface="Arial"/>
              </a:rPr>
              <a:t>to</a:t>
            </a:r>
            <a:r>
              <a:rPr sz="1800" spc="-10" dirty="0">
                <a:solidFill>
                  <a:srgbClr val="212121"/>
                </a:solidFill>
                <a:latin typeface="Arial"/>
                <a:cs typeface="Arial"/>
              </a:rPr>
              <a:t> </a:t>
            </a:r>
            <a:r>
              <a:rPr sz="1800" spc="-5" dirty="0">
                <a:solidFill>
                  <a:srgbClr val="212121"/>
                </a:solidFill>
                <a:latin typeface="Arial"/>
                <a:cs typeface="Arial"/>
              </a:rPr>
              <a:t>scroll or zoom.</a:t>
            </a:r>
            <a:endParaRPr sz="1800">
              <a:latin typeface="Arial"/>
              <a:cs typeface="Arial"/>
            </a:endParaRPr>
          </a:p>
          <a:p>
            <a:pPr marL="1129665" marR="1955164" indent="-342900">
              <a:lnSpc>
                <a:spcPts val="2110"/>
              </a:lnSpc>
              <a:spcBef>
                <a:spcPts val="160"/>
              </a:spcBef>
              <a:buSzPct val="55555"/>
              <a:buFont typeface="Symbol"/>
              <a:buChar char=""/>
              <a:tabLst>
                <a:tab pos="1129665" algn="l"/>
                <a:tab pos="1130300" algn="l"/>
              </a:tabLst>
            </a:pPr>
            <a:r>
              <a:rPr sz="1800" spc="-5" dirty="0">
                <a:solidFill>
                  <a:srgbClr val="212121"/>
                </a:solidFill>
                <a:latin typeface="Arial"/>
                <a:cs typeface="Arial"/>
              </a:rPr>
              <a:t>Click</a:t>
            </a:r>
            <a:r>
              <a:rPr sz="1800" spc="5" dirty="0">
                <a:solidFill>
                  <a:srgbClr val="212121"/>
                </a:solidFill>
                <a:latin typeface="Arial"/>
                <a:cs typeface="Arial"/>
              </a:rPr>
              <a:t> </a:t>
            </a:r>
            <a:r>
              <a:rPr sz="1800" i="1" spc="-5" dirty="0">
                <a:solidFill>
                  <a:srgbClr val="212121"/>
                </a:solidFill>
                <a:latin typeface="Arial"/>
                <a:cs typeface="Arial"/>
              </a:rPr>
              <a:t>Stop</a:t>
            </a:r>
            <a:r>
              <a:rPr sz="1800" i="1" spc="-10" dirty="0">
                <a:solidFill>
                  <a:srgbClr val="212121"/>
                </a:solidFill>
                <a:latin typeface="Arial"/>
                <a:cs typeface="Arial"/>
              </a:rPr>
              <a:t> </a:t>
            </a:r>
            <a:r>
              <a:rPr sz="1800" spc="-5" dirty="0">
                <a:solidFill>
                  <a:srgbClr val="212121"/>
                </a:solidFill>
                <a:latin typeface="Arial"/>
                <a:cs typeface="Arial"/>
              </a:rPr>
              <a:t>icon</a:t>
            </a:r>
            <a:r>
              <a:rPr sz="1800" spc="-10" dirty="0">
                <a:solidFill>
                  <a:srgbClr val="212121"/>
                </a:solidFill>
                <a:latin typeface="Arial"/>
                <a:cs typeface="Arial"/>
              </a:rPr>
              <a:t> </a:t>
            </a:r>
            <a:r>
              <a:rPr sz="1800" dirty="0">
                <a:solidFill>
                  <a:srgbClr val="212121"/>
                </a:solidFill>
                <a:latin typeface="Arial"/>
                <a:cs typeface="Arial"/>
              </a:rPr>
              <a:t>to</a:t>
            </a:r>
            <a:r>
              <a:rPr sz="1800" spc="-10" dirty="0">
                <a:solidFill>
                  <a:srgbClr val="212121"/>
                </a:solidFill>
                <a:latin typeface="Arial"/>
                <a:cs typeface="Arial"/>
              </a:rPr>
              <a:t> display</a:t>
            </a:r>
            <a:r>
              <a:rPr sz="1800" spc="5" dirty="0">
                <a:solidFill>
                  <a:srgbClr val="212121"/>
                </a:solidFill>
                <a:latin typeface="Arial"/>
                <a:cs typeface="Arial"/>
              </a:rPr>
              <a:t> </a:t>
            </a:r>
            <a:r>
              <a:rPr sz="1800" spc="-5" dirty="0">
                <a:solidFill>
                  <a:srgbClr val="212121"/>
                </a:solidFill>
                <a:latin typeface="Arial"/>
                <a:cs typeface="Arial"/>
              </a:rPr>
              <a:t>street</a:t>
            </a:r>
            <a:r>
              <a:rPr sz="1800" dirty="0">
                <a:solidFill>
                  <a:srgbClr val="212121"/>
                </a:solidFill>
                <a:latin typeface="Arial"/>
                <a:cs typeface="Arial"/>
              </a:rPr>
              <a:t> </a:t>
            </a:r>
            <a:r>
              <a:rPr sz="1800" spc="-5" dirty="0">
                <a:solidFill>
                  <a:srgbClr val="212121"/>
                </a:solidFill>
                <a:latin typeface="Arial"/>
                <a:cs typeface="Arial"/>
              </a:rPr>
              <a:t>name</a:t>
            </a:r>
            <a:r>
              <a:rPr sz="1800" spc="5" dirty="0">
                <a:solidFill>
                  <a:srgbClr val="212121"/>
                </a:solidFill>
                <a:latin typeface="Arial"/>
                <a:cs typeface="Arial"/>
              </a:rPr>
              <a:t> </a:t>
            </a:r>
            <a:r>
              <a:rPr sz="1800" spc="-10" dirty="0">
                <a:solidFill>
                  <a:srgbClr val="212121"/>
                </a:solidFill>
                <a:latin typeface="Arial"/>
                <a:cs typeface="Arial"/>
              </a:rPr>
              <a:t>and </a:t>
            </a:r>
            <a:r>
              <a:rPr sz="1800" spc="-484" dirty="0">
                <a:solidFill>
                  <a:srgbClr val="212121"/>
                </a:solidFill>
                <a:latin typeface="Arial"/>
                <a:cs typeface="Arial"/>
              </a:rPr>
              <a:t> </a:t>
            </a:r>
            <a:r>
              <a:rPr sz="1800" spc="-5" dirty="0">
                <a:solidFill>
                  <a:srgbClr val="212121"/>
                </a:solidFill>
                <a:latin typeface="Arial"/>
                <a:cs typeface="Arial"/>
              </a:rPr>
              <a:t>arrival/departure</a:t>
            </a:r>
            <a:r>
              <a:rPr sz="1800" spc="15" dirty="0">
                <a:solidFill>
                  <a:srgbClr val="212121"/>
                </a:solidFill>
                <a:latin typeface="Arial"/>
                <a:cs typeface="Arial"/>
              </a:rPr>
              <a:t> </a:t>
            </a:r>
            <a:r>
              <a:rPr sz="1800" spc="-5" dirty="0">
                <a:solidFill>
                  <a:srgbClr val="212121"/>
                </a:solidFill>
                <a:latin typeface="Arial"/>
                <a:cs typeface="Arial"/>
              </a:rPr>
              <a:t>time </a:t>
            </a:r>
            <a:r>
              <a:rPr sz="1800" spc="-10" dirty="0">
                <a:solidFill>
                  <a:srgbClr val="212121"/>
                </a:solidFill>
                <a:latin typeface="Arial"/>
                <a:cs typeface="Arial"/>
              </a:rPr>
              <a:t>information.</a:t>
            </a:r>
            <a:endParaRPr sz="1800">
              <a:latin typeface="Arial"/>
              <a:cs typeface="Arial"/>
            </a:endParaRPr>
          </a:p>
          <a:p>
            <a:pPr marL="1129665" indent="-343535">
              <a:lnSpc>
                <a:spcPts val="2100"/>
              </a:lnSpc>
              <a:buSzPct val="55555"/>
              <a:buFont typeface="Symbol"/>
              <a:buChar char=""/>
              <a:tabLst>
                <a:tab pos="1129665" algn="l"/>
                <a:tab pos="1130300" algn="l"/>
              </a:tabLst>
            </a:pPr>
            <a:r>
              <a:rPr sz="1800" spc="-5" dirty="0">
                <a:solidFill>
                  <a:srgbClr val="212121"/>
                </a:solidFill>
                <a:latin typeface="Arial"/>
                <a:cs typeface="Arial"/>
              </a:rPr>
              <a:t>Click</a:t>
            </a:r>
            <a:r>
              <a:rPr sz="1800" spc="10" dirty="0">
                <a:solidFill>
                  <a:srgbClr val="212121"/>
                </a:solidFill>
                <a:latin typeface="Arial"/>
                <a:cs typeface="Arial"/>
              </a:rPr>
              <a:t> </a:t>
            </a:r>
            <a:r>
              <a:rPr sz="1800" spc="-5" dirty="0">
                <a:solidFill>
                  <a:srgbClr val="212121"/>
                </a:solidFill>
                <a:latin typeface="Arial"/>
                <a:cs typeface="Arial"/>
              </a:rPr>
              <a:t>the</a:t>
            </a:r>
            <a:r>
              <a:rPr sz="1800" spc="-10" dirty="0">
                <a:solidFill>
                  <a:srgbClr val="212121"/>
                </a:solidFill>
                <a:latin typeface="Arial"/>
                <a:cs typeface="Arial"/>
              </a:rPr>
              <a:t> </a:t>
            </a:r>
            <a:r>
              <a:rPr sz="1800" i="1" spc="-5" dirty="0">
                <a:solidFill>
                  <a:srgbClr val="212121"/>
                </a:solidFill>
                <a:latin typeface="Arial"/>
                <a:cs typeface="Arial"/>
              </a:rPr>
              <a:t>Stops </a:t>
            </a:r>
            <a:r>
              <a:rPr sz="1800" spc="-5" dirty="0">
                <a:solidFill>
                  <a:srgbClr val="212121"/>
                </a:solidFill>
                <a:latin typeface="Arial"/>
                <a:cs typeface="Arial"/>
              </a:rPr>
              <a:t>icon</a:t>
            </a:r>
            <a:r>
              <a:rPr sz="1800" spc="-10" dirty="0">
                <a:solidFill>
                  <a:srgbClr val="212121"/>
                </a:solidFill>
                <a:latin typeface="Arial"/>
                <a:cs typeface="Arial"/>
              </a:rPr>
              <a:t> </a:t>
            </a:r>
            <a:r>
              <a:rPr sz="1800" spc="-5" dirty="0">
                <a:solidFill>
                  <a:srgbClr val="212121"/>
                </a:solidFill>
                <a:latin typeface="Arial"/>
                <a:cs typeface="Arial"/>
              </a:rPr>
              <a:t>for </a:t>
            </a:r>
            <a:r>
              <a:rPr sz="1800" dirty="0">
                <a:solidFill>
                  <a:srgbClr val="212121"/>
                </a:solidFill>
                <a:latin typeface="Arial"/>
                <a:cs typeface="Arial"/>
              </a:rPr>
              <a:t>a</a:t>
            </a:r>
            <a:r>
              <a:rPr sz="1800" spc="-10" dirty="0">
                <a:solidFill>
                  <a:srgbClr val="212121"/>
                </a:solidFill>
                <a:latin typeface="Arial"/>
                <a:cs typeface="Arial"/>
              </a:rPr>
              <a:t> </a:t>
            </a:r>
            <a:r>
              <a:rPr sz="1800" spc="-5" dirty="0">
                <a:solidFill>
                  <a:srgbClr val="212121"/>
                </a:solidFill>
                <a:latin typeface="Arial"/>
                <a:cs typeface="Arial"/>
              </a:rPr>
              <a:t>list</a:t>
            </a:r>
            <a:r>
              <a:rPr sz="1800" dirty="0">
                <a:solidFill>
                  <a:srgbClr val="212121"/>
                </a:solidFill>
                <a:latin typeface="Arial"/>
                <a:cs typeface="Arial"/>
              </a:rPr>
              <a:t> </a:t>
            </a:r>
            <a:r>
              <a:rPr sz="1800" spc="-5" dirty="0">
                <a:solidFill>
                  <a:srgbClr val="212121"/>
                </a:solidFill>
                <a:latin typeface="Arial"/>
                <a:cs typeface="Arial"/>
              </a:rPr>
              <a:t>of</a:t>
            </a:r>
            <a:r>
              <a:rPr sz="1800" dirty="0">
                <a:solidFill>
                  <a:srgbClr val="212121"/>
                </a:solidFill>
                <a:latin typeface="Arial"/>
                <a:cs typeface="Arial"/>
              </a:rPr>
              <a:t> </a:t>
            </a:r>
            <a:r>
              <a:rPr sz="1800" spc="-5" dirty="0">
                <a:solidFill>
                  <a:srgbClr val="212121"/>
                </a:solidFill>
                <a:latin typeface="Arial"/>
                <a:cs typeface="Arial"/>
              </a:rPr>
              <a:t>stops on</a:t>
            </a:r>
            <a:r>
              <a:rPr sz="1800" spc="-10" dirty="0">
                <a:solidFill>
                  <a:srgbClr val="212121"/>
                </a:solidFill>
                <a:latin typeface="Arial"/>
                <a:cs typeface="Arial"/>
              </a:rPr>
              <a:t> </a:t>
            </a:r>
            <a:r>
              <a:rPr sz="1800" spc="-5" dirty="0">
                <a:solidFill>
                  <a:srgbClr val="212121"/>
                </a:solidFill>
                <a:latin typeface="Arial"/>
                <a:cs typeface="Arial"/>
              </a:rPr>
              <a:t>the route</a:t>
            </a:r>
            <a:endParaRPr sz="1800">
              <a:latin typeface="Arial"/>
              <a:cs typeface="Arial"/>
            </a:endParaRPr>
          </a:p>
          <a:p>
            <a:pPr marL="1129665" indent="-343535">
              <a:lnSpc>
                <a:spcPct val="100000"/>
              </a:lnSpc>
              <a:buSzPct val="55555"/>
              <a:buFont typeface="Symbol"/>
              <a:buChar char=""/>
              <a:tabLst>
                <a:tab pos="1129665" algn="l"/>
                <a:tab pos="1130300" algn="l"/>
              </a:tabLst>
            </a:pPr>
            <a:r>
              <a:rPr sz="1800" spc="-5" dirty="0">
                <a:solidFill>
                  <a:srgbClr val="212121"/>
                </a:solidFill>
                <a:latin typeface="Arial"/>
                <a:cs typeface="Arial"/>
              </a:rPr>
              <a:t>Click</a:t>
            </a:r>
            <a:r>
              <a:rPr sz="1800" spc="10" dirty="0">
                <a:solidFill>
                  <a:srgbClr val="212121"/>
                </a:solidFill>
                <a:latin typeface="Arial"/>
                <a:cs typeface="Arial"/>
              </a:rPr>
              <a:t> </a:t>
            </a:r>
            <a:r>
              <a:rPr sz="1800" spc="-5" dirty="0">
                <a:solidFill>
                  <a:srgbClr val="212121"/>
                </a:solidFill>
                <a:latin typeface="Arial"/>
                <a:cs typeface="Arial"/>
              </a:rPr>
              <a:t>the </a:t>
            </a:r>
            <a:r>
              <a:rPr sz="1800" i="1" spc="-10" dirty="0">
                <a:solidFill>
                  <a:srgbClr val="212121"/>
                </a:solidFill>
                <a:latin typeface="Arial"/>
                <a:cs typeface="Arial"/>
              </a:rPr>
              <a:t>Schedule</a:t>
            </a:r>
            <a:r>
              <a:rPr sz="1800" i="1" spc="10" dirty="0">
                <a:solidFill>
                  <a:srgbClr val="212121"/>
                </a:solidFill>
                <a:latin typeface="Arial"/>
                <a:cs typeface="Arial"/>
              </a:rPr>
              <a:t> </a:t>
            </a:r>
            <a:r>
              <a:rPr sz="1800" spc="-5" dirty="0">
                <a:solidFill>
                  <a:srgbClr val="212121"/>
                </a:solidFill>
                <a:latin typeface="Arial"/>
                <a:cs typeface="Arial"/>
              </a:rPr>
              <a:t>icon</a:t>
            </a:r>
            <a:r>
              <a:rPr sz="1800" spc="5" dirty="0">
                <a:solidFill>
                  <a:srgbClr val="212121"/>
                </a:solidFill>
                <a:latin typeface="Arial"/>
                <a:cs typeface="Arial"/>
              </a:rPr>
              <a:t> </a:t>
            </a:r>
            <a:r>
              <a:rPr sz="1800" dirty="0">
                <a:solidFill>
                  <a:srgbClr val="212121"/>
                </a:solidFill>
                <a:latin typeface="Arial"/>
                <a:cs typeface="Arial"/>
              </a:rPr>
              <a:t>to</a:t>
            </a:r>
            <a:r>
              <a:rPr sz="1800" spc="-5" dirty="0">
                <a:solidFill>
                  <a:srgbClr val="212121"/>
                </a:solidFill>
                <a:latin typeface="Arial"/>
                <a:cs typeface="Arial"/>
              </a:rPr>
              <a:t> view</a:t>
            </a:r>
            <a:r>
              <a:rPr sz="1800" dirty="0">
                <a:solidFill>
                  <a:srgbClr val="212121"/>
                </a:solidFill>
                <a:latin typeface="Arial"/>
                <a:cs typeface="Arial"/>
              </a:rPr>
              <a:t> </a:t>
            </a:r>
            <a:r>
              <a:rPr sz="1800" spc="-5" dirty="0">
                <a:solidFill>
                  <a:srgbClr val="212121"/>
                </a:solidFill>
                <a:latin typeface="Arial"/>
                <a:cs typeface="Arial"/>
              </a:rPr>
              <a:t>the</a:t>
            </a:r>
            <a:r>
              <a:rPr sz="1800" spc="-10" dirty="0">
                <a:solidFill>
                  <a:srgbClr val="212121"/>
                </a:solidFill>
                <a:latin typeface="Arial"/>
                <a:cs typeface="Arial"/>
              </a:rPr>
              <a:t> </a:t>
            </a:r>
            <a:r>
              <a:rPr sz="1800" spc="-5" dirty="0">
                <a:solidFill>
                  <a:srgbClr val="212121"/>
                </a:solidFill>
                <a:latin typeface="Arial"/>
                <a:cs typeface="Arial"/>
              </a:rPr>
              <a:t>route</a:t>
            </a:r>
            <a:r>
              <a:rPr sz="1800" spc="10" dirty="0">
                <a:solidFill>
                  <a:srgbClr val="212121"/>
                </a:solidFill>
                <a:latin typeface="Arial"/>
                <a:cs typeface="Arial"/>
              </a:rPr>
              <a:t> </a:t>
            </a:r>
            <a:r>
              <a:rPr sz="1800" spc="-10" dirty="0">
                <a:solidFill>
                  <a:srgbClr val="212121"/>
                </a:solidFill>
                <a:latin typeface="Arial"/>
                <a:cs typeface="Arial"/>
              </a:rPr>
              <a:t>schedule.</a:t>
            </a:r>
            <a:endParaRPr sz="1800">
              <a:latin typeface="Arial"/>
              <a:cs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094105" y="676656"/>
            <a:ext cx="10148570" cy="5977255"/>
            <a:chOff x="1094105" y="676656"/>
            <a:chExt cx="10148570" cy="5977255"/>
          </a:xfrm>
        </p:grpSpPr>
        <p:pic>
          <p:nvPicPr>
            <p:cNvPr id="3" name="object 3"/>
            <p:cNvPicPr/>
            <p:nvPr/>
          </p:nvPicPr>
          <p:blipFill>
            <a:blip r:embed="rId2" cstate="print"/>
            <a:stretch>
              <a:fillRect/>
            </a:stretch>
          </p:blipFill>
          <p:spPr>
            <a:xfrm>
              <a:off x="1184148" y="676656"/>
              <a:ext cx="10058399" cy="5977127"/>
            </a:xfrm>
            <a:prstGeom prst="rect">
              <a:avLst/>
            </a:prstGeom>
          </p:spPr>
        </p:pic>
        <p:sp>
          <p:nvSpPr>
            <p:cNvPr id="4" name="object 4"/>
            <p:cNvSpPr/>
            <p:nvPr/>
          </p:nvSpPr>
          <p:spPr>
            <a:xfrm>
              <a:off x="1108710" y="5808774"/>
              <a:ext cx="1663064" cy="36195"/>
            </a:xfrm>
            <a:custGeom>
              <a:avLst/>
              <a:gdLst/>
              <a:ahLst/>
              <a:cxnLst/>
              <a:rect l="l" t="t" r="r" b="b"/>
              <a:pathLst>
                <a:path w="1663064" h="36195">
                  <a:moveTo>
                    <a:pt x="0" y="36004"/>
                  </a:moveTo>
                  <a:lnTo>
                    <a:pt x="1662480" y="0"/>
                  </a:lnTo>
                </a:path>
              </a:pathLst>
            </a:custGeom>
            <a:ln w="28956">
              <a:solidFill>
                <a:srgbClr val="000000"/>
              </a:solidFill>
            </a:ln>
          </p:spPr>
          <p:txBody>
            <a:bodyPr wrap="square" lIns="0" tIns="0" rIns="0" bIns="0" rtlCol="0"/>
            <a:lstStyle/>
            <a:p>
              <a:endParaRPr/>
            </a:p>
          </p:txBody>
        </p:sp>
        <p:sp>
          <p:nvSpPr>
            <p:cNvPr id="5" name="object 5"/>
            <p:cNvSpPr/>
            <p:nvPr/>
          </p:nvSpPr>
          <p:spPr>
            <a:xfrm>
              <a:off x="2755780" y="5765667"/>
              <a:ext cx="88265" cy="86995"/>
            </a:xfrm>
            <a:custGeom>
              <a:avLst/>
              <a:gdLst/>
              <a:ahLst/>
              <a:cxnLst/>
              <a:rect l="l" t="t" r="r" b="b"/>
              <a:pathLst>
                <a:path w="88264" h="86995">
                  <a:moveTo>
                    <a:pt x="0" y="0"/>
                  </a:moveTo>
                  <a:lnTo>
                    <a:pt x="1879" y="86842"/>
                  </a:lnTo>
                  <a:lnTo>
                    <a:pt x="87782" y="41529"/>
                  </a:lnTo>
                  <a:lnTo>
                    <a:pt x="0" y="0"/>
                  </a:lnTo>
                  <a:close/>
                </a:path>
              </a:pathLst>
            </a:custGeom>
            <a:solidFill>
              <a:srgbClr val="000000"/>
            </a:solidFill>
          </p:spPr>
          <p:txBody>
            <a:bodyPr wrap="square" lIns="0" tIns="0" rIns="0" bIns="0" rtlCol="0"/>
            <a:lstStyle/>
            <a:p>
              <a:endParaRPr/>
            </a:p>
          </p:txBody>
        </p:sp>
      </p:grpSp>
      <p:sp>
        <p:nvSpPr>
          <p:cNvPr id="6" name="object 6"/>
          <p:cNvSpPr txBox="1"/>
          <p:nvPr/>
        </p:nvSpPr>
        <p:spPr>
          <a:xfrm>
            <a:off x="2743" y="5562613"/>
            <a:ext cx="1569720" cy="697230"/>
          </a:xfrm>
          <a:prstGeom prst="rect">
            <a:avLst/>
          </a:prstGeom>
        </p:spPr>
        <p:txBody>
          <a:bodyPr vert="horz" wrap="square" lIns="0" tIns="12700" rIns="0" bIns="0" rtlCol="0">
            <a:spAutoFit/>
          </a:bodyPr>
          <a:lstStyle/>
          <a:p>
            <a:pPr marL="12065" marR="5080" algn="ctr">
              <a:lnSpc>
                <a:spcPct val="100000"/>
              </a:lnSpc>
              <a:spcBef>
                <a:spcPts val="100"/>
              </a:spcBef>
            </a:pPr>
            <a:r>
              <a:rPr sz="1100" b="1" spc="5" dirty="0">
                <a:latin typeface="Tahoma"/>
                <a:cs typeface="Tahoma"/>
              </a:rPr>
              <a:t>Grand</a:t>
            </a:r>
            <a:r>
              <a:rPr sz="1100" b="1" spc="-25" dirty="0">
                <a:latin typeface="Tahoma"/>
                <a:cs typeface="Tahoma"/>
              </a:rPr>
              <a:t> </a:t>
            </a:r>
            <a:r>
              <a:rPr sz="1100" b="1" spc="5" dirty="0">
                <a:latin typeface="Tahoma"/>
                <a:cs typeface="Tahoma"/>
              </a:rPr>
              <a:t>Central</a:t>
            </a:r>
            <a:r>
              <a:rPr sz="1100" b="1" spc="-25" dirty="0">
                <a:latin typeface="Tahoma"/>
                <a:cs typeface="Tahoma"/>
              </a:rPr>
              <a:t> </a:t>
            </a:r>
            <a:r>
              <a:rPr sz="1100" b="1" dirty="0">
                <a:latin typeface="Tahoma"/>
                <a:cs typeface="Tahoma"/>
              </a:rPr>
              <a:t>Station </a:t>
            </a:r>
            <a:r>
              <a:rPr sz="1100" b="1" spc="-305" dirty="0">
                <a:latin typeface="Tahoma"/>
                <a:cs typeface="Tahoma"/>
              </a:rPr>
              <a:t> </a:t>
            </a:r>
            <a:r>
              <a:rPr sz="1100" b="1" spc="15" dirty="0">
                <a:latin typeface="Tahoma"/>
                <a:cs typeface="Tahoma"/>
              </a:rPr>
              <a:t>&amp;</a:t>
            </a:r>
            <a:endParaRPr sz="1100">
              <a:latin typeface="Tahoma"/>
              <a:cs typeface="Tahoma"/>
            </a:endParaRPr>
          </a:p>
          <a:p>
            <a:pPr marL="170815" marR="161925" algn="ctr">
              <a:lnSpc>
                <a:spcPct val="100000"/>
              </a:lnSpc>
              <a:spcBef>
                <a:spcPts val="5"/>
              </a:spcBef>
            </a:pPr>
            <a:r>
              <a:rPr sz="1100" b="1" spc="-5" dirty="0">
                <a:latin typeface="Tahoma"/>
                <a:cs typeface="Tahoma"/>
              </a:rPr>
              <a:t>Subway</a:t>
            </a:r>
            <a:r>
              <a:rPr sz="1100" b="1" spc="-45" dirty="0">
                <a:latin typeface="Tahoma"/>
                <a:cs typeface="Tahoma"/>
              </a:rPr>
              <a:t> </a:t>
            </a:r>
            <a:r>
              <a:rPr sz="1100" b="1" spc="5" dirty="0">
                <a:latin typeface="Tahoma"/>
                <a:cs typeface="Tahoma"/>
              </a:rPr>
              <a:t>entrance </a:t>
            </a:r>
            <a:r>
              <a:rPr sz="1100" b="1" spc="-310" dirty="0">
                <a:latin typeface="Tahoma"/>
                <a:cs typeface="Tahoma"/>
              </a:rPr>
              <a:t> </a:t>
            </a:r>
            <a:r>
              <a:rPr sz="1100" b="1" spc="-50" dirty="0">
                <a:latin typeface="Tahoma"/>
                <a:cs typeface="Tahoma"/>
              </a:rPr>
              <a:t>#4</a:t>
            </a:r>
            <a:r>
              <a:rPr sz="1100" b="1" spc="-10" dirty="0">
                <a:latin typeface="Tahoma"/>
                <a:cs typeface="Tahoma"/>
              </a:rPr>
              <a:t> </a:t>
            </a:r>
            <a:r>
              <a:rPr sz="1100" b="1" spc="15" dirty="0">
                <a:latin typeface="Tahoma"/>
                <a:cs typeface="Tahoma"/>
              </a:rPr>
              <a:t>&amp;</a:t>
            </a:r>
            <a:r>
              <a:rPr sz="1100" b="1" dirty="0">
                <a:latin typeface="Tahoma"/>
                <a:cs typeface="Tahoma"/>
              </a:rPr>
              <a:t> </a:t>
            </a:r>
            <a:r>
              <a:rPr sz="1100" b="1" spc="-50" dirty="0">
                <a:latin typeface="Tahoma"/>
                <a:cs typeface="Tahoma"/>
              </a:rPr>
              <a:t>#6</a:t>
            </a:r>
            <a:r>
              <a:rPr sz="1100" b="1" spc="-10" dirty="0">
                <a:latin typeface="Tahoma"/>
                <a:cs typeface="Tahoma"/>
              </a:rPr>
              <a:t> </a:t>
            </a:r>
            <a:r>
              <a:rPr sz="1100" b="1" spc="-5" dirty="0">
                <a:latin typeface="Tahoma"/>
                <a:cs typeface="Tahoma"/>
              </a:rPr>
              <a:t>train</a:t>
            </a:r>
            <a:endParaRPr sz="1100">
              <a:latin typeface="Tahoma"/>
              <a:cs typeface="Tahoma"/>
            </a:endParaRPr>
          </a:p>
        </p:txBody>
      </p:sp>
      <p:grpSp>
        <p:nvGrpSpPr>
          <p:cNvPr id="7" name="object 7"/>
          <p:cNvGrpSpPr/>
          <p:nvPr/>
        </p:nvGrpSpPr>
        <p:grpSpPr>
          <a:xfrm>
            <a:off x="5541136" y="662812"/>
            <a:ext cx="393065" cy="518159"/>
            <a:chOff x="5541136" y="662812"/>
            <a:chExt cx="393065" cy="518159"/>
          </a:xfrm>
        </p:grpSpPr>
        <p:sp>
          <p:nvSpPr>
            <p:cNvPr id="8" name="object 8"/>
            <p:cNvSpPr/>
            <p:nvPr/>
          </p:nvSpPr>
          <p:spPr>
            <a:xfrm>
              <a:off x="5555741" y="677417"/>
              <a:ext cx="334645" cy="445770"/>
            </a:xfrm>
            <a:custGeom>
              <a:avLst/>
              <a:gdLst/>
              <a:ahLst/>
              <a:cxnLst/>
              <a:rect l="l" t="t" r="r" b="b"/>
              <a:pathLst>
                <a:path w="334645" h="445769">
                  <a:moveTo>
                    <a:pt x="0" y="0"/>
                  </a:moveTo>
                  <a:lnTo>
                    <a:pt x="334391" y="445249"/>
                  </a:lnTo>
                </a:path>
              </a:pathLst>
            </a:custGeom>
            <a:ln w="28956">
              <a:solidFill>
                <a:srgbClr val="000000"/>
              </a:solidFill>
            </a:ln>
          </p:spPr>
          <p:txBody>
            <a:bodyPr wrap="square" lIns="0" tIns="0" rIns="0" bIns="0" rtlCol="0"/>
            <a:lstStyle/>
            <a:p>
              <a:endParaRPr/>
            </a:p>
          </p:txBody>
        </p:sp>
        <p:sp>
          <p:nvSpPr>
            <p:cNvPr id="9" name="object 9"/>
            <p:cNvSpPr/>
            <p:nvPr/>
          </p:nvSpPr>
          <p:spPr>
            <a:xfrm>
              <a:off x="5846721" y="1085005"/>
              <a:ext cx="86995" cy="95885"/>
            </a:xfrm>
            <a:custGeom>
              <a:avLst/>
              <a:gdLst/>
              <a:ahLst/>
              <a:cxnLst/>
              <a:rect l="l" t="t" r="r" b="b"/>
              <a:pathLst>
                <a:path w="86995" h="95884">
                  <a:moveTo>
                    <a:pt x="69456" y="0"/>
                  </a:moveTo>
                  <a:lnTo>
                    <a:pt x="0" y="52158"/>
                  </a:lnTo>
                  <a:lnTo>
                    <a:pt x="86893" y="95542"/>
                  </a:lnTo>
                  <a:lnTo>
                    <a:pt x="69456" y="0"/>
                  </a:lnTo>
                  <a:close/>
                </a:path>
              </a:pathLst>
            </a:custGeom>
            <a:solidFill>
              <a:srgbClr val="000000"/>
            </a:solidFill>
          </p:spPr>
          <p:txBody>
            <a:bodyPr wrap="square" lIns="0" tIns="0" rIns="0" bIns="0" rtlCol="0"/>
            <a:lstStyle/>
            <a:p>
              <a:endParaRPr/>
            </a:p>
          </p:txBody>
        </p:sp>
      </p:grpSp>
      <p:sp>
        <p:nvSpPr>
          <p:cNvPr id="10" name="object 10"/>
          <p:cNvSpPr txBox="1"/>
          <p:nvPr/>
        </p:nvSpPr>
        <p:spPr>
          <a:xfrm>
            <a:off x="4821949" y="120597"/>
            <a:ext cx="1304290" cy="529590"/>
          </a:xfrm>
          <a:prstGeom prst="rect">
            <a:avLst/>
          </a:prstGeom>
        </p:spPr>
        <p:txBody>
          <a:bodyPr vert="horz" wrap="square" lIns="0" tIns="12700" rIns="0" bIns="0" rtlCol="0">
            <a:spAutoFit/>
          </a:bodyPr>
          <a:lstStyle/>
          <a:p>
            <a:pPr marL="38100" marR="30480" indent="356235">
              <a:lnSpc>
                <a:spcPct val="100000"/>
              </a:lnSpc>
              <a:spcBef>
                <a:spcPts val="100"/>
              </a:spcBef>
            </a:pPr>
            <a:r>
              <a:rPr sz="1100" b="1" spc="5" dirty="0">
                <a:latin typeface="Tahoma"/>
                <a:cs typeface="Tahoma"/>
              </a:rPr>
              <a:t>68</a:t>
            </a:r>
            <a:r>
              <a:rPr sz="1050" b="1" spc="7" baseline="27777" dirty="0">
                <a:latin typeface="Tahoma"/>
                <a:cs typeface="Tahoma"/>
              </a:rPr>
              <a:t>th</a:t>
            </a:r>
            <a:r>
              <a:rPr sz="1050" b="1" spc="15" baseline="27777" dirty="0">
                <a:latin typeface="Tahoma"/>
                <a:cs typeface="Tahoma"/>
              </a:rPr>
              <a:t> </a:t>
            </a:r>
            <a:r>
              <a:rPr sz="1100" b="1" spc="15" dirty="0">
                <a:latin typeface="Tahoma"/>
                <a:cs typeface="Tahoma"/>
              </a:rPr>
              <a:t>St </a:t>
            </a:r>
            <a:r>
              <a:rPr sz="1100" b="1" spc="20" dirty="0">
                <a:latin typeface="Tahoma"/>
                <a:cs typeface="Tahoma"/>
              </a:rPr>
              <a:t> </a:t>
            </a:r>
            <a:r>
              <a:rPr sz="1100" b="1" spc="-5" dirty="0">
                <a:latin typeface="Tahoma"/>
                <a:cs typeface="Tahoma"/>
              </a:rPr>
              <a:t>Subway</a:t>
            </a:r>
            <a:r>
              <a:rPr sz="1100" b="1" spc="-45" dirty="0">
                <a:latin typeface="Tahoma"/>
                <a:cs typeface="Tahoma"/>
              </a:rPr>
              <a:t> </a:t>
            </a:r>
            <a:r>
              <a:rPr sz="1100" b="1" spc="5" dirty="0">
                <a:latin typeface="Tahoma"/>
                <a:cs typeface="Tahoma"/>
              </a:rPr>
              <a:t>entrance</a:t>
            </a:r>
            <a:endParaRPr sz="1100">
              <a:latin typeface="Tahoma"/>
              <a:cs typeface="Tahoma"/>
            </a:endParaRPr>
          </a:p>
          <a:p>
            <a:pPr marL="375920">
              <a:lnSpc>
                <a:spcPct val="100000"/>
              </a:lnSpc>
              <a:spcBef>
                <a:spcPts val="5"/>
              </a:spcBef>
            </a:pPr>
            <a:r>
              <a:rPr sz="1100" b="1" spc="30" dirty="0">
                <a:latin typeface="Tahoma"/>
                <a:cs typeface="Tahoma"/>
              </a:rPr>
              <a:t>‘6’</a:t>
            </a:r>
            <a:r>
              <a:rPr sz="1100" b="1" spc="-50" dirty="0">
                <a:latin typeface="Tahoma"/>
                <a:cs typeface="Tahoma"/>
              </a:rPr>
              <a:t> </a:t>
            </a:r>
            <a:r>
              <a:rPr sz="1100" b="1" spc="-5" dirty="0">
                <a:latin typeface="Tahoma"/>
                <a:cs typeface="Tahoma"/>
              </a:rPr>
              <a:t>train</a:t>
            </a:r>
            <a:endParaRPr sz="1100">
              <a:latin typeface="Tahoma"/>
              <a:cs typeface="Tahoma"/>
            </a:endParaRPr>
          </a:p>
        </p:txBody>
      </p:sp>
      <p:grpSp>
        <p:nvGrpSpPr>
          <p:cNvPr id="11" name="object 11"/>
          <p:cNvGrpSpPr/>
          <p:nvPr/>
        </p:nvGrpSpPr>
        <p:grpSpPr>
          <a:xfrm>
            <a:off x="2243201" y="662812"/>
            <a:ext cx="6440170" cy="2021205"/>
            <a:chOff x="2243201" y="662812"/>
            <a:chExt cx="6440170" cy="2021205"/>
          </a:xfrm>
        </p:grpSpPr>
        <p:sp>
          <p:nvSpPr>
            <p:cNvPr id="12" name="object 12"/>
            <p:cNvSpPr/>
            <p:nvPr/>
          </p:nvSpPr>
          <p:spPr>
            <a:xfrm>
              <a:off x="2257806" y="677417"/>
              <a:ext cx="2710180" cy="1964055"/>
            </a:xfrm>
            <a:custGeom>
              <a:avLst/>
              <a:gdLst/>
              <a:ahLst/>
              <a:cxnLst/>
              <a:rect l="l" t="t" r="r" b="b"/>
              <a:pathLst>
                <a:path w="2710179" h="1964055">
                  <a:moveTo>
                    <a:pt x="0" y="0"/>
                  </a:moveTo>
                  <a:lnTo>
                    <a:pt x="2709887" y="1963775"/>
                  </a:lnTo>
                </a:path>
              </a:pathLst>
            </a:custGeom>
            <a:ln w="28956">
              <a:solidFill>
                <a:srgbClr val="000000"/>
              </a:solidFill>
            </a:ln>
          </p:spPr>
          <p:txBody>
            <a:bodyPr wrap="square" lIns="0" tIns="0" rIns="0" bIns="0" rtlCol="0"/>
            <a:lstStyle/>
            <a:p>
              <a:endParaRPr/>
            </a:p>
          </p:txBody>
        </p:sp>
        <p:sp>
          <p:nvSpPr>
            <p:cNvPr id="13" name="object 13"/>
            <p:cNvSpPr/>
            <p:nvPr/>
          </p:nvSpPr>
          <p:spPr>
            <a:xfrm>
              <a:off x="4930479" y="2597527"/>
              <a:ext cx="95885" cy="86360"/>
            </a:xfrm>
            <a:custGeom>
              <a:avLst/>
              <a:gdLst/>
              <a:ahLst/>
              <a:cxnLst/>
              <a:rect l="l" t="t" r="r" b="b"/>
              <a:pathLst>
                <a:path w="95885" h="86360">
                  <a:moveTo>
                    <a:pt x="50977" y="0"/>
                  </a:moveTo>
                  <a:lnTo>
                    <a:pt x="0" y="70332"/>
                  </a:lnTo>
                  <a:lnTo>
                    <a:pt x="95821" y="86144"/>
                  </a:lnTo>
                  <a:lnTo>
                    <a:pt x="50977" y="0"/>
                  </a:lnTo>
                  <a:close/>
                </a:path>
              </a:pathLst>
            </a:custGeom>
            <a:solidFill>
              <a:srgbClr val="000000"/>
            </a:solidFill>
          </p:spPr>
          <p:txBody>
            <a:bodyPr wrap="square" lIns="0" tIns="0" rIns="0" bIns="0" rtlCol="0"/>
            <a:lstStyle/>
            <a:p>
              <a:endParaRPr/>
            </a:p>
          </p:txBody>
        </p:sp>
        <p:sp>
          <p:nvSpPr>
            <p:cNvPr id="14" name="object 14"/>
            <p:cNvSpPr/>
            <p:nvPr/>
          </p:nvSpPr>
          <p:spPr>
            <a:xfrm>
              <a:off x="7517129" y="677417"/>
              <a:ext cx="408940" cy="1396365"/>
            </a:xfrm>
            <a:custGeom>
              <a:avLst/>
              <a:gdLst/>
              <a:ahLst/>
              <a:cxnLst/>
              <a:rect l="l" t="t" r="r" b="b"/>
              <a:pathLst>
                <a:path w="408940" h="1396364">
                  <a:moveTo>
                    <a:pt x="0" y="0"/>
                  </a:moveTo>
                  <a:lnTo>
                    <a:pt x="408825" y="1396072"/>
                  </a:lnTo>
                </a:path>
              </a:pathLst>
            </a:custGeom>
            <a:ln w="28955">
              <a:solidFill>
                <a:srgbClr val="000000"/>
              </a:solidFill>
            </a:ln>
          </p:spPr>
          <p:txBody>
            <a:bodyPr wrap="square" lIns="0" tIns="0" rIns="0" bIns="0" rtlCol="0"/>
            <a:lstStyle/>
            <a:p>
              <a:endParaRPr/>
            </a:p>
          </p:txBody>
        </p:sp>
        <p:sp>
          <p:nvSpPr>
            <p:cNvPr id="15" name="object 15"/>
            <p:cNvSpPr/>
            <p:nvPr/>
          </p:nvSpPr>
          <p:spPr>
            <a:xfrm>
              <a:off x="7880216" y="2047394"/>
              <a:ext cx="83820" cy="95885"/>
            </a:xfrm>
            <a:custGeom>
              <a:avLst/>
              <a:gdLst/>
              <a:ahLst/>
              <a:cxnLst/>
              <a:rect l="l" t="t" r="r" b="b"/>
              <a:pathLst>
                <a:path w="83820" h="95885">
                  <a:moveTo>
                    <a:pt x="83362" y="0"/>
                  </a:moveTo>
                  <a:lnTo>
                    <a:pt x="0" y="24409"/>
                  </a:lnTo>
                  <a:lnTo>
                    <a:pt x="66090" y="95567"/>
                  </a:lnTo>
                  <a:lnTo>
                    <a:pt x="83362" y="0"/>
                  </a:lnTo>
                  <a:close/>
                </a:path>
              </a:pathLst>
            </a:custGeom>
            <a:solidFill>
              <a:srgbClr val="000000"/>
            </a:solidFill>
          </p:spPr>
          <p:txBody>
            <a:bodyPr wrap="square" lIns="0" tIns="0" rIns="0" bIns="0" rtlCol="0"/>
            <a:lstStyle/>
            <a:p>
              <a:endParaRPr/>
            </a:p>
          </p:txBody>
        </p:sp>
        <p:sp>
          <p:nvSpPr>
            <p:cNvPr id="16" name="object 16"/>
            <p:cNvSpPr/>
            <p:nvPr/>
          </p:nvSpPr>
          <p:spPr>
            <a:xfrm>
              <a:off x="8091178" y="677417"/>
              <a:ext cx="577850" cy="1440180"/>
            </a:xfrm>
            <a:custGeom>
              <a:avLst/>
              <a:gdLst/>
              <a:ahLst/>
              <a:cxnLst/>
              <a:rect l="l" t="t" r="r" b="b"/>
              <a:pathLst>
                <a:path w="577850" h="1440180">
                  <a:moveTo>
                    <a:pt x="577291" y="0"/>
                  </a:moveTo>
                  <a:lnTo>
                    <a:pt x="0" y="1439849"/>
                  </a:lnTo>
                </a:path>
              </a:pathLst>
            </a:custGeom>
            <a:ln w="28956">
              <a:solidFill>
                <a:srgbClr val="000000"/>
              </a:solidFill>
            </a:ln>
          </p:spPr>
          <p:txBody>
            <a:bodyPr wrap="square" lIns="0" tIns="0" rIns="0" bIns="0" rtlCol="0"/>
            <a:lstStyle/>
            <a:p>
              <a:endParaRPr/>
            </a:p>
          </p:txBody>
        </p:sp>
        <p:sp>
          <p:nvSpPr>
            <p:cNvPr id="17" name="object 17"/>
            <p:cNvSpPr/>
            <p:nvPr/>
          </p:nvSpPr>
          <p:spPr>
            <a:xfrm>
              <a:off x="8056253" y="2087665"/>
              <a:ext cx="80645" cy="97155"/>
            </a:xfrm>
            <a:custGeom>
              <a:avLst/>
              <a:gdLst/>
              <a:ahLst/>
              <a:cxnLst/>
              <a:rect l="l" t="t" r="r" b="b"/>
              <a:pathLst>
                <a:path w="80645" h="97155">
                  <a:moveTo>
                    <a:pt x="0" y="0"/>
                  </a:moveTo>
                  <a:lnTo>
                    <a:pt x="7988" y="96786"/>
                  </a:lnTo>
                  <a:lnTo>
                    <a:pt x="80632" y="32321"/>
                  </a:lnTo>
                  <a:lnTo>
                    <a:pt x="0" y="0"/>
                  </a:lnTo>
                  <a:close/>
                </a:path>
              </a:pathLst>
            </a:custGeom>
            <a:solidFill>
              <a:srgbClr val="000000"/>
            </a:solidFill>
          </p:spPr>
          <p:txBody>
            <a:bodyPr wrap="square" lIns="0" tIns="0" rIns="0" bIns="0" rtlCol="0"/>
            <a:lstStyle/>
            <a:p>
              <a:endParaRPr/>
            </a:p>
          </p:txBody>
        </p:sp>
      </p:grpSp>
      <p:sp>
        <p:nvSpPr>
          <p:cNvPr id="18" name="object 18"/>
          <p:cNvSpPr txBox="1"/>
          <p:nvPr/>
        </p:nvSpPr>
        <p:spPr>
          <a:xfrm>
            <a:off x="1518177" y="95544"/>
            <a:ext cx="1433830" cy="529590"/>
          </a:xfrm>
          <a:prstGeom prst="rect">
            <a:avLst/>
          </a:prstGeom>
        </p:spPr>
        <p:txBody>
          <a:bodyPr vert="horz" wrap="square" lIns="0" tIns="12700" rIns="0" bIns="0" rtlCol="0">
            <a:spAutoFit/>
          </a:bodyPr>
          <a:lstStyle/>
          <a:p>
            <a:pPr marL="37465" marR="30480" algn="ctr">
              <a:lnSpc>
                <a:spcPct val="100000"/>
              </a:lnSpc>
              <a:spcBef>
                <a:spcPts val="100"/>
              </a:spcBef>
            </a:pPr>
            <a:r>
              <a:rPr sz="1100" b="1" spc="5" dirty="0">
                <a:latin typeface="Tahoma"/>
                <a:cs typeface="Tahoma"/>
              </a:rPr>
              <a:t>59</a:t>
            </a:r>
            <a:r>
              <a:rPr sz="1050" b="1" spc="7" baseline="27777" dirty="0">
                <a:latin typeface="Tahoma"/>
                <a:cs typeface="Tahoma"/>
              </a:rPr>
              <a:t>th</a:t>
            </a:r>
            <a:r>
              <a:rPr sz="1050" b="1" spc="150" baseline="27777" dirty="0">
                <a:latin typeface="Tahoma"/>
                <a:cs typeface="Tahoma"/>
              </a:rPr>
              <a:t> </a:t>
            </a:r>
            <a:r>
              <a:rPr sz="1100" b="1" spc="20" dirty="0">
                <a:latin typeface="Tahoma"/>
                <a:cs typeface="Tahoma"/>
              </a:rPr>
              <a:t>St</a:t>
            </a:r>
            <a:r>
              <a:rPr sz="1100" b="1" dirty="0">
                <a:latin typeface="Tahoma"/>
                <a:cs typeface="Tahoma"/>
              </a:rPr>
              <a:t> </a:t>
            </a:r>
            <a:r>
              <a:rPr sz="1100" b="1" spc="15" dirty="0">
                <a:latin typeface="Tahoma"/>
                <a:cs typeface="Tahoma"/>
              </a:rPr>
              <a:t>&amp;</a:t>
            </a:r>
            <a:r>
              <a:rPr sz="1100" b="1" dirty="0">
                <a:latin typeface="Tahoma"/>
                <a:cs typeface="Tahoma"/>
              </a:rPr>
              <a:t> </a:t>
            </a:r>
            <a:r>
              <a:rPr sz="1100" b="1" spc="-15" dirty="0">
                <a:latin typeface="Tahoma"/>
                <a:cs typeface="Tahoma"/>
              </a:rPr>
              <a:t>Lexington </a:t>
            </a:r>
            <a:r>
              <a:rPr sz="1100" b="1" spc="-310" dirty="0">
                <a:latin typeface="Tahoma"/>
                <a:cs typeface="Tahoma"/>
              </a:rPr>
              <a:t> </a:t>
            </a:r>
            <a:r>
              <a:rPr sz="1100" b="1" spc="-5" dirty="0">
                <a:latin typeface="Tahoma"/>
                <a:cs typeface="Tahoma"/>
              </a:rPr>
              <a:t>Subway </a:t>
            </a:r>
            <a:r>
              <a:rPr sz="1100" b="1" spc="5" dirty="0">
                <a:latin typeface="Tahoma"/>
                <a:cs typeface="Tahoma"/>
              </a:rPr>
              <a:t>entrance </a:t>
            </a:r>
            <a:r>
              <a:rPr sz="1100" b="1" spc="10" dirty="0">
                <a:latin typeface="Tahoma"/>
                <a:cs typeface="Tahoma"/>
              </a:rPr>
              <a:t> </a:t>
            </a:r>
            <a:r>
              <a:rPr sz="1100" b="1" spc="30" dirty="0">
                <a:latin typeface="Tahoma"/>
                <a:cs typeface="Tahoma"/>
              </a:rPr>
              <a:t>‘4’</a:t>
            </a:r>
            <a:r>
              <a:rPr sz="1100" b="1" spc="-15" dirty="0">
                <a:latin typeface="Tahoma"/>
                <a:cs typeface="Tahoma"/>
              </a:rPr>
              <a:t> </a:t>
            </a:r>
            <a:r>
              <a:rPr sz="1100" b="1" spc="15" dirty="0">
                <a:latin typeface="Tahoma"/>
                <a:cs typeface="Tahoma"/>
              </a:rPr>
              <a:t>&amp;</a:t>
            </a:r>
            <a:r>
              <a:rPr sz="1100" b="1" spc="5" dirty="0">
                <a:latin typeface="Tahoma"/>
                <a:cs typeface="Tahoma"/>
              </a:rPr>
              <a:t> </a:t>
            </a:r>
            <a:r>
              <a:rPr sz="1100" b="1" spc="30" dirty="0">
                <a:latin typeface="Tahoma"/>
                <a:cs typeface="Tahoma"/>
              </a:rPr>
              <a:t>‘6’</a:t>
            </a:r>
            <a:r>
              <a:rPr sz="1100" b="1" spc="-10" dirty="0">
                <a:latin typeface="Tahoma"/>
                <a:cs typeface="Tahoma"/>
              </a:rPr>
              <a:t> </a:t>
            </a:r>
            <a:r>
              <a:rPr sz="1100" b="1" spc="-5" dirty="0">
                <a:latin typeface="Tahoma"/>
                <a:cs typeface="Tahoma"/>
              </a:rPr>
              <a:t>train</a:t>
            </a:r>
            <a:endParaRPr sz="1100">
              <a:latin typeface="Tahoma"/>
              <a:cs typeface="Tahoma"/>
            </a:endParaRPr>
          </a:p>
        </p:txBody>
      </p:sp>
      <p:sp>
        <p:nvSpPr>
          <p:cNvPr id="19" name="object 19"/>
          <p:cNvSpPr txBox="1"/>
          <p:nvPr/>
        </p:nvSpPr>
        <p:spPr>
          <a:xfrm>
            <a:off x="7221008" y="459150"/>
            <a:ext cx="2222500" cy="193675"/>
          </a:xfrm>
          <a:prstGeom prst="rect">
            <a:avLst/>
          </a:prstGeom>
        </p:spPr>
        <p:txBody>
          <a:bodyPr vert="horz" wrap="square" lIns="0" tIns="13335" rIns="0" bIns="0" rtlCol="0">
            <a:spAutoFit/>
          </a:bodyPr>
          <a:lstStyle/>
          <a:p>
            <a:pPr marL="12700">
              <a:lnSpc>
                <a:spcPct val="100000"/>
              </a:lnSpc>
              <a:spcBef>
                <a:spcPts val="105"/>
              </a:spcBef>
            </a:pPr>
            <a:r>
              <a:rPr sz="1100" b="1" spc="-35" dirty="0">
                <a:latin typeface="Tahoma"/>
                <a:cs typeface="Tahoma"/>
              </a:rPr>
              <a:t>Olin</a:t>
            </a:r>
            <a:r>
              <a:rPr sz="1100" b="1" spc="-10" dirty="0">
                <a:latin typeface="Tahoma"/>
                <a:cs typeface="Tahoma"/>
              </a:rPr>
              <a:t> </a:t>
            </a:r>
            <a:r>
              <a:rPr sz="1100" b="1" spc="-35" dirty="0">
                <a:latin typeface="Tahoma"/>
                <a:cs typeface="Tahoma"/>
              </a:rPr>
              <a:t>Hall</a:t>
            </a:r>
            <a:r>
              <a:rPr sz="1100" b="1" spc="490" dirty="0">
                <a:latin typeface="Tahoma"/>
                <a:cs typeface="Tahoma"/>
              </a:rPr>
              <a:t> </a:t>
            </a:r>
            <a:r>
              <a:rPr sz="1100" b="1" spc="-30" dirty="0">
                <a:latin typeface="Tahoma"/>
                <a:cs typeface="Tahoma"/>
              </a:rPr>
              <a:t>Weill</a:t>
            </a:r>
            <a:r>
              <a:rPr sz="1100" b="1" spc="-5" dirty="0">
                <a:latin typeface="Tahoma"/>
                <a:cs typeface="Tahoma"/>
              </a:rPr>
              <a:t> </a:t>
            </a:r>
            <a:r>
              <a:rPr sz="1100" b="1" spc="-10" dirty="0">
                <a:latin typeface="Tahoma"/>
                <a:cs typeface="Tahoma"/>
              </a:rPr>
              <a:t>Cornell</a:t>
            </a:r>
            <a:r>
              <a:rPr sz="1100" b="1" spc="-30" dirty="0">
                <a:latin typeface="Tahoma"/>
                <a:cs typeface="Tahoma"/>
              </a:rPr>
              <a:t> </a:t>
            </a:r>
            <a:r>
              <a:rPr sz="1100" b="1" spc="-10" dirty="0">
                <a:latin typeface="Tahoma"/>
                <a:cs typeface="Tahoma"/>
              </a:rPr>
              <a:t>Medicine</a:t>
            </a:r>
            <a:endParaRPr sz="1100">
              <a:latin typeface="Tahoma"/>
              <a:cs typeface="Tahoma"/>
            </a:endParaRPr>
          </a:p>
        </p:txBody>
      </p:sp>
      <p:grpSp>
        <p:nvGrpSpPr>
          <p:cNvPr id="20" name="object 20"/>
          <p:cNvGrpSpPr/>
          <p:nvPr/>
        </p:nvGrpSpPr>
        <p:grpSpPr>
          <a:xfrm>
            <a:off x="8498585" y="3136264"/>
            <a:ext cx="2835275" cy="1467485"/>
            <a:chOff x="8498585" y="3136264"/>
            <a:chExt cx="2835275" cy="1467485"/>
          </a:xfrm>
        </p:grpSpPr>
        <p:sp>
          <p:nvSpPr>
            <p:cNvPr id="21" name="object 21"/>
            <p:cNvSpPr/>
            <p:nvPr/>
          </p:nvSpPr>
          <p:spPr>
            <a:xfrm>
              <a:off x="8568397" y="3954880"/>
              <a:ext cx="2311400" cy="634365"/>
            </a:xfrm>
            <a:custGeom>
              <a:avLst/>
              <a:gdLst/>
              <a:ahLst/>
              <a:cxnLst/>
              <a:rect l="l" t="t" r="r" b="b"/>
              <a:pathLst>
                <a:path w="2311400" h="634364">
                  <a:moveTo>
                    <a:pt x="2311019" y="634072"/>
                  </a:moveTo>
                  <a:lnTo>
                    <a:pt x="0" y="0"/>
                  </a:lnTo>
                </a:path>
              </a:pathLst>
            </a:custGeom>
            <a:ln w="28956">
              <a:solidFill>
                <a:srgbClr val="000000"/>
              </a:solidFill>
            </a:ln>
          </p:spPr>
          <p:txBody>
            <a:bodyPr wrap="square" lIns="0" tIns="0" rIns="0" bIns="0" rtlCol="0"/>
            <a:lstStyle/>
            <a:p>
              <a:endParaRPr/>
            </a:p>
          </p:txBody>
        </p:sp>
        <p:sp>
          <p:nvSpPr>
            <p:cNvPr id="22" name="object 22"/>
            <p:cNvSpPr/>
            <p:nvPr/>
          </p:nvSpPr>
          <p:spPr>
            <a:xfrm>
              <a:off x="8498585" y="3916834"/>
              <a:ext cx="95885" cy="83820"/>
            </a:xfrm>
            <a:custGeom>
              <a:avLst/>
              <a:gdLst/>
              <a:ahLst/>
              <a:cxnLst/>
              <a:rect l="l" t="t" r="r" b="b"/>
              <a:pathLst>
                <a:path w="95884" h="83820">
                  <a:moveTo>
                    <a:pt x="95262" y="0"/>
                  </a:moveTo>
                  <a:lnTo>
                    <a:pt x="0" y="18897"/>
                  </a:lnTo>
                  <a:lnTo>
                    <a:pt x="72275" y="83769"/>
                  </a:lnTo>
                  <a:lnTo>
                    <a:pt x="95262" y="0"/>
                  </a:lnTo>
                  <a:close/>
                </a:path>
              </a:pathLst>
            </a:custGeom>
            <a:solidFill>
              <a:srgbClr val="000000"/>
            </a:solidFill>
          </p:spPr>
          <p:txBody>
            <a:bodyPr wrap="square" lIns="0" tIns="0" rIns="0" bIns="0" rtlCol="0"/>
            <a:lstStyle/>
            <a:p>
              <a:endParaRPr/>
            </a:p>
          </p:txBody>
        </p:sp>
        <p:sp>
          <p:nvSpPr>
            <p:cNvPr id="23" name="object 23"/>
            <p:cNvSpPr/>
            <p:nvPr/>
          </p:nvSpPr>
          <p:spPr>
            <a:xfrm>
              <a:off x="8804923" y="3150869"/>
              <a:ext cx="2513965" cy="645160"/>
            </a:xfrm>
            <a:custGeom>
              <a:avLst/>
              <a:gdLst/>
              <a:ahLst/>
              <a:cxnLst/>
              <a:rect l="l" t="t" r="r" b="b"/>
              <a:pathLst>
                <a:path w="2513965" h="645160">
                  <a:moveTo>
                    <a:pt x="2513850" y="0"/>
                  </a:moveTo>
                  <a:lnTo>
                    <a:pt x="0" y="645109"/>
                  </a:lnTo>
                </a:path>
              </a:pathLst>
            </a:custGeom>
            <a:ln w="28956">
              <a:solidFill>
                <a:srgbClr val="000000"/>
              </a:solidFill>
            </a:ln>
          </p:spPr>
          <p:txBody>
            <a:bodyPr wrap="square" lIns="0" tIns="0" rIns="0" bIns="0" rtlCol="0"/>
            <a:lstStyle/>
            <a:p>
              <a:endParaRPr/>
            </a:p>
          </p:txBody>
        </p:sp>
        <p:sp>
          <p:nvSpPr>
            <p:cNvPr id="24" name="object 24"/>
            <p:cNvSpPr/>
            <p:nvPr/>
          </p:nvSpPr>
          <p:spPr>
            <a:xfrm>
              <a:off x="8734804" y="3750299"/>
              <a:ext cx="95250" cy="84455"/>
            </a:xfrm>
            <a:custGeom>
              <a:avLst/>
              <a:gdLst/>
              <a:ahLst/>
              <a:cxnLst/>
              <a:rect l="l" t="t" r="r" b="b"/>
              <a:pathLst>
                <a:path w="95250" h="84454">
                  <a:moveTo>
                    <a:pt x="73342" y="0"/>
                  </a:moveTo>
                  <a:lnTo>
                    <a:pt x="0" y="63665"/>
                  </a:lnTo>
                  <a:lnTo>
                    <a:pt x="94945" y="84137"/>
                  </a:lnTo>
                  <a:lnTo>
                    <a:pt x="73342" y="0"/>
                  </a:lnTo>
                  <a:close/>
                </a:path>
              </a:pathLst>
            </a:custGeom>
            <a:solidFill>
              <a:srgbClr val="000000"/>
            </a:solidFill>
          </p:spPr>
          <p:txBody>
            <a:bodyPr wrap="square" lIns="0" tIns="0" rIns="0" bIns="0" rtlCol="0"/>
            <a:lstStyle/>
            <a:p>
              <a:endParaRPr/>
            </a:p>
          </p:txBody>
        </p:sp>
      </p:grpSp>
      <p:sp>
        <p:nvSpPr>
          <p:cNvPr id="25" name="object 25"/>
          <p:cNvSpPr txBox="1"/>
          <p:nvPr/>
        </p:nvSpPr>
        <p:spPr>
          <a:xfrm>
            <a:off x="11214316" y="2913447"/>
            <a:ext cx="895985" cy="361950"/>
          </a:xfrm>
          <a:prstGeom prst="rect">
            <a:avLst/>
          </a:prstGeom>
        </p:spPr>
        <p:txBody>
          <a:bodyPr vert="horz" wrap="square" lIns="0" tIns="13335" rIns="0" bIns="0" rtlCol="0">
            <a:spAutoFit/>
          </a:bodyPr>
          <a:lstStyle/>
          <a:p>
            <a:pPr marL="169545" marR="5080" indent="-157480">
              <a:lnSpc>
                <a:spcPct val="100000"/>
              </a:lnSpc>
              <a:spcBef>
                <a:spcPts val="105"/>
              </a:spcBef>
            </a:pPr>
            <a:r>
              <a:rPr sz="1100" b="1" spc="20" dirty="0">
                <a:latin typeface="Tahoma"/>
                <a:cs typeface="Tahoma"/>
              </a:rPr>
              <a:t>W</a:t>
            </a:r>
            <a:r>
              <a:rPr sz="1100" b="1" dirty="0">
                <a:latin typeface="Tahoma"/>
                <a:cs typeface="Tahoma"/>
              </a:rPr>
              <a:t>e</a:t>
            </a:r>
            <a:r>
              <a:rPr sz="1100" b="1" spc="-60" dirty="0">
                <a:latin typeface="Tahoma"/>
                <a:cs typeface="Tahoma"/>
              </a:rPr>
              <a:t>ill</a:t>
            </a:r>
            <a:r>
              <a:rPr sz="1100" b="1" dirty="0">
                <a:latin typeface="Tahoma"/>
                <a:cs typeface="Tahoma"/>
              </a:rPr>
              <a:t> </a:t>
            </a:r>
            <a:r>
              <a:rPr sz="1100" b="1" spc="75" dirty="0">
                <a:latin typeface="Tahoma"/>
                <a:cs typeface="Tahoma"/>
              </a:rPr>
              <a:t>C</a:t>
            </a:r>
            <a:r>
              <a:rPr sz="1100" b="1" spc="15" dirty="0">
                <a:latin typeface="Tahoma"/>
                <a:cs typeface="Tahoma"/>
              </a:rPr>
              <a:t>o</a:t>
            </a:r>
            <a:r>
              <a:rPr sz="1100" b="1" spc="10" dirty="0">
                <a:latin typeface="Tahoma"/>
                <a:cs typeface="Tahoma"/>
              </a:rPr>
              <a:t>r</a:t>
            </a:r>
            <a:r>
              <a:rPr sz="1100" b="1" spc="-40" dirty="0">
                <a:latin typeface="Tahoma"/>
                <a:cs typeface="Tahoma"/>
              </a:rPr>
              <a:t>n</a:t>
            </a:r>
            <a:r>
              <a:rPr sz="1100" b="1" dirty="0">
                <a:latin typeface="Tahoma"/>
                <a:cs typeface="Tahoma"/>
              </a:rPr>
              <a:t>e</a:t>
            </a:r>
            <a:r>
              <a:rPr sz="1100" b="1" spc="-60" dirty="0">
                <a:latin typeface="Tahoma"/>
                <a:cs typeface="Tahoma"/>
              </a:rPr>
              <a:t>ll  </a:t>
            </a:r>
            <a:r>
              <a:rPr sz="1100" b="1" spc="-20" dirty="0">
                <a:latin typeface="Tahoma"/>
                <a:cs typeface="Tahoma"/>
              </a:rPr>
              <a:t>Housing</a:t>
            </a:r>
            <a:endParaRPr sz="1100">
              <a:latin typeface="Tahoma"/>
              <a:cs typeface="Tahoma"/>
            </a:endParaRPr>
          </a:p>
        </p:txBody>
      </p:sp>
      <p:sp>
        <p:nvSpPr>
          <p:cNvPr id="26" name="object 26"/>
          <p:cNvSpPr txBox="1"/>
          <p:nvPr/>
        </p:nvSpPr>
        <p:spPr>
          <a:xfrm>
            <a:off x="10797196" y="4199435"/>
            <a:ext cx="1253490" cy="529590"/>
          </a:xfrm>
          <a:prstGeom prst="rect">
            <a:avLst/>
          </a:prstGeom>
        </p:spPr>
        <p:txBody>
          <a:bodyPr vert="horz" wrap="square" lIns="0" tIns="12700" rIns="0" bIns="0" rtlCol="0">
            <a:spAutoFit/>
          </a:bodyPr>
          <a:lstStyle/>
          <a:p>
            <a:pPr marL="12700" marR="5080" algn="ctr">
              <a:lnSpc>
                <a:spcPct val="100000"/>
              </a:lnSpc>
              <a:spcBef>
                <a:spcPts val="100"/>
              </a:spcBef>
            </a:pPr>
            <a:r>
              <a:rPr sz="1100" b="1" dirty="0">
                <a:latin typeface="Tahoma"/>
                <a:cs typeface="Tahoma"/>
              </a:rPr>
              <a:t>Roosevelt </a:t>
            </a:r>
            <a:r>
              <a:rPr sz="1100" b="1" spc="-45" dirty="0">
                <a:latin typeface="Tahoma"/>
                <a:cs typeface="Tahoma"/>
              </a:rPr>
              <a:t>Island </a:t>
            </a:r>
            <a:r>
              <a:rPr sz="1100" b="1" spc="-40" dirty="0">
                <a:latin typeface="Tahoma"/>
                <a:cs typeface="Tahoma"/>
              </a:rPr>
              <a:t> </a:t>
            </a:r>
            <a:r>
              <a:rPr sz="1100" b="1" spc="-5" dirty="0">
                <a:latin typeface="Tahoma"/>
                <a:cs typeface="Tahoma"/>
              </a:rPr>
              <a:t>Subway</a:t>
            </a:r>
            <a:r>
              <a:rPr sz="1100" b="1" spc="-45" dirty="0">
                <a:latin typeface="Tahoma"/>
                <a:cs typeface="Tahoma"/>
              </a:rPr>
              <a:t> </a:t>
            </a:r>
            <a:r>
              <a:rPr sz="1100" b="1" spc="5" dirty="0">
                <a:latin typeface="Tahoma"/>
                <a:cs typeface="Tahoma"/>
              </a:rPr>
              <a:t>entrance </a:t>
            </a:r>
            <a:r>
              <a:rPr sz="1100" b="1" spc="-310" dirty="0">
                <a:latin typeface="Tahoma"/>
                <a:cs typeface="Tahoma"/>
              </a:rPr>
              <a:t> </a:t>
            </a:r>
            <a:r>
              <a:rPr sz="1100" b="1" spc="25" dirty="0">
                <a:latin typeface="Tahoma"/>
                <a:cs typeface="Tahoma"/>
              </a:rPr>
              <a:t>‘F’</a:t>
            </a:r>
            <a:r>
              <a:rPr sz="1100" b="1" dirty="0">
                <a:latin typeface="Tahoma"/>
                <a:cs typeface="Tahoma"/>
              </a:rPr>
              <a:t> </a:t>
            </a:r>
            <a:r>
              <a:rPr sz="1100" b="1" spc="-5" dirty="0">
                <a:latin typeface="Tahoma"/>
                <a:cs typeface="Tahoma"/>
              </a:rPr>
              <a:t>train</a:t>
            </a:r>
            <a:endParaRPr sz="1100">
              <a:latin typeface="Tahoma"/>
              <a:cs typeface="Tahoma"/>
            </a:endParaRPr>
          </a:p>
        </p:txBody>
      </p:sp>
      <p:sp>
        <p:nvSpPr>
          <p:cNvPr id="27" name="object 27"/>
          <p:cNvSpPr txBox="1"/>
          <p:nvPr/>
        </p:nvSpPr>
        <p:spPr>
          <a:xfrm>
            <a:off x="3162568" y="95686"/>
            <a:ext cx="1437005" cy="528955"/>
          </a:xfrm>
          <a:prstGeom prst="rect">
            <a:avLst/>
          </a:prstGeom>
        </p:spPr>
        <p:txBody>
          <a:bodyPr vert="horz" wrap="square" lIns="0" tIns="12700" rIns="0" bIns="0" rtlCol="0">
            <a:spAutoFit/>
          </a:bodyPr>
          <a:lstStyle/>
          <a:p>
            <a:pPr marL="37465" marR="30480" algn="ctr">
              <a:lnSpc>
                <a:spcPct val="100000"/>
              </a:lnSpc>
              <a:spcBef>
                <a:spcPts val="100"/>
              </a:spcBef>
            </a:pPr>
            <a:r>
              <a:rPr sz="1100" b="1" spc="10" dirty="0">
                <a:latin typeface="Tahoma"/>
                <a:cs typeface="Tahoma"/>
              </a:rPr>
              <a:t>63</a:t>
            </a:r>
            <a:r>
              <a:rPr sz="1050" b="1" spc="15" baseline="27777" dirty="0">
                <a:latin typeface="Tahoma"/>
                <a:cs typeface="Tahoma"/>
              </a:rPr>
              <a:t>rd</a:t>
            </a:r>
            <a:r>
              <a:rPr sz="1050" b="1" spc="142" baseline="27777" dirty="0">
                <a:latin typeface="Tahoma"/>
                <a:cs typeface="Tahoma"/>
              </a:rPr>
              <a:t> </a:t>
            </a:r>
            <a:r>
              <a:rPr sz="1100" b="1" spc="20" dirty="0">
                <a:latin typeface="Tahoma"/>
                <a:cs typeface="Tahoma"/>
              </a:rPr>
              <a:t>St</a:t>
            </a:r>
            <a:r>
              <a:rPr sz="1100" b="1" spc="5" dirty="0">
                <a:latin typeface="Tahoma"/>
                <a:cs typeface="Tahoma"/>
              </a:rPr>
              <a:t> </a:t>
            </a:r>
            <a:r>
              <a:rPr sz="1100" b="1" spc="15" dirty="0">
                <a:latin typeface="Tahoma"/>
                <a:cs typeface="Tahoma"/>
              </a:rPr>
              <a:t>&amp;</a:t>
            </a:r>
            <a:r>
              <a:rPr sz="1100" b="1" spc="-5" dirty="0">
                <a:latin typeface="Tahoma"/>
                <a:cs typeface="Tahoma"/>
              </a:rPr>
              <a:t> </a:t>
            </a:r>
            <a:r>
              <a:rPr sz="1100" b="1" spc="-15" dirty="0">
                <a:latin typeface="Tahoma"/>
                <a:cs typeface="Tahoma"/>
              </a:rPr>
              <a:t>Lexington </a:t>
            </a:r>
            <a:r>
              <a:rPr sz="1100" b="1" spc="-310" dirty="0">
                <a:latin typeface="Tahoma"/>
                <a:cs typeface="Tahoma"/>
              </a:rPr>
              <a:t> </a:t>
            </a:r>
            <a:r>
              <a:rPr sz="1100" b="1" spc="-5" dirty="0">
                <a:latin typeface="Tahoma"/>
                <a:cs typeface="Tahoma"/>
              </a:rPr>
              <a:t>Subway </a:t>
            </a:r>
            <a:r>
              <a:rPr sz="1100" b="1" spc="5" dirty="0">
                <a:latin typeface="Tahoma"/>
                <a:cs typeface="Tahoma"/>
              </a:rPr>
              <a:t>entrance </a:t>
            </a:r>
            <a:r>
              <a:rPr sz="1100" b="1" spc="10" dirty="0">
                <a:latin typeface="Tahoma"/>
                <a:cs typeface="Tahoma"/>
              </a:rPr>
              <a:t> </a:t>
            </a:r>
            <a:r>
              <a:rPr sz="1100" b="1" spc="25" dirty="0">
                <a:latin typeface="Tahoma"/>
                <a:cs typeface="Tahoma"/>
              </a:rPr>
              <a:t>‘F’</a:t>
            </a:r>
            <a:r>
              <a:rPr sz="1100" b="1" dirty="0">
                <a:latin typeface="Tahoma"/>
                <a:cs typeface="Tahoma"/>
              </a:rPr>
              <a:t> </a:t>
            </a:r>
            <a:r>
              <a:rPr sz="1100" b="1" spc="-5" dirty="0">
                <a:latin typeface="Tahoma"/>
                <a:cs typeface="Tahoma"/>
              </a:rPr>
              <a:t>train</a:t>
            </a:r>
            <a:endParaRPr sz="1100">
              <a:latin typeface="Tahoma"/>
              <a:cs typeface="Tahoma"/>
            </a:endParaRPr>
          </a:p>
        </p:txBody>
      </p:sp>
      <p:grpSp>
        <p:nvGrpSpPr>
          <p:cNvPr id="28" name="object 28"/>
          <p:cNvGrpSpPr/>
          <p:nvPr/>
        </p:nvGrpSpPr>
        <p:grpSpPr>
          <a:xfrm>
            <a:off x="4026280" y="662812"/>
            <a:ext cx="5165725" cy="5806440"/>
            <a:chOff x="4026280" y="662812"/>
            <a:chExt cx="5165725" cy="5806440"/>
          </a:xfrm>
        </p:grpSpPr>
        <p:sp>
          <p:nvSpPr>
            <p:cNvPr id="29" name="object 29"/>
            <p:cNvSpPr/>
            <p:nvPr/>
          </p:nvSpPr>
          <p:spPr>
            <a:xfrm>
              <a:off x="4040885" y="677417"/>
              <a:ext cx="1365885" cy="1508125"/>
            </a:xfrm>
            <a:custGeom>
              <a:avLst/>
              <a:gdLst/>
              <a:ahLst/>
              <a:cxnLst/>
              <a:rect l="l" t="t" r="r" b="b"/>
              <a:pathLst>
                <a:path w="1365885" h="1508125">
                  <a:moveTo>
                    <a:pt x="0" y="0"/>
                  </a:moveTo>
                  <a:lnTo>
                    <a:pt x="1365808" y="1507921"/>
                  </a:lnTo>
                </a:path>
              </a:pathLst>
            </a:custGeom>
            <a:ln w="28956">
              <a:solidFill>
                <a:srgbClr val="000000"/>
              </a:solidFill>
            </a:ln>
          </p:spPr>
          <p:txBody>
            <a:bodyPr wrap="square" lIns="0" tIns="0" rIns="0" bIns="0" rtlCol="0"/>
            <a:lstStyle/>
            <a:p>
              <a:endParaRPr/>
            </a:p>
          </p:txBody>
        </p:sp>
        <p:sp>
          <p:nvSpPr>
            <p:cNvPr id="30" name="object 30"/>
            <p:cNvSpPr/>
            <p:nvPr/>
          </p:nvSpPr>
          <p:spPr>
            <a:xfrm>
              <a:off x="5364788" y="2145451"/>
              <a:ext cx="90805" cy="93980"/>
            </a:xfrm>
            <a:custGeom>
              <a:avLst/>
              <a:gdLst/>
              <a:ahLst/>
              <a:cxnLst/>
              <a:rect l="l" t="t" r="r" b="b"/>
              <a:pathLst>
                <a:path w="90804" h="93980">
                  <a:moveTo>
                    <a:pt x="64388" y="0"/>
                  </a:moveTo>
                  <a:lnTo>
                    <a:pt x="0" y="58318"/>
                  </a:lnTo>
                  <a:lnTo>
                    <a:pt x="90512" y="93548"/>
                  </a:lnTo>
                  <a:lnTo>
                    <a:pt x="64388" y="0"/>
                  </a:lnTo>
                  <a:close/>
                </a:path>
              </a:pathLst>
            </a:custGeom>
            <a:solidFill>
              <a:srgbClr val="000000"/>
            </a:solidFill>
          </p:spPr>
          <p:txBody>
            <a:bodyPr wrap="square" lIns="0" tIns="0" rIns="0" bIns="0" rtlCol="0"/>
            <a:lstStyle/>
            <a:p>
              <a:endParaRPr/>
            </a:p>
          </p:txBody>
        </p:sp>
        <p:sp>
          <p:nvSpPr>
            <p:cNvPr id="31" name="object 31"/>
            <p:cNvSpPr/>
            <p:nvPr/>
          </p:nvSpPr>
          <p:spPr>
            <a:xfrm>
              <a:off x="8320890" y="4654897"/>
              <a:ext cx="856615" cy="1799589"/>
            </a:xfrm>
            <a:custGeom>
              <a:avLst/>
              <a:gdLst/>
              <a:ahLst/>
              <a:cxnLst/>
              <a:rect l="l" t="t" r="r" b="b"/>
              <a:pathLst>
                <a:path w="856615" h="1799589">
                  <a:moveTo>
                    <a:pt x="856056" y="1799488"/>
                  </a:moveTo>
                  <a:lnTo>
                    <a:pt x="0" y="0"/>
                  </a:lnTo>
                </a:path>
              </a:pathLst>
            </a:custGeom>
            <a:ln w="28956">
              <a:solidFill>
                <a:srgbClr val="000000"/>
              </a:solidFill>
            </a:ln>
          </p:spPr>
          <p:txBody>
            <a:bodyPr wrap="square" lIns="0" tIns="0" rIns="0" bIns="0" rtlCol="0"/>
            <a:lstStyle/>
            <a:p>
              <a:endParaRPr/>
            </a:p>
          </p:txBody>
        </p:sp>
        <p:sp>
          <p:nvSpPr>
            <p:cNvPr id="32" name="object 32"/>
            <p:cNvSpPr/>
            <p:nvPr/>
          </p:nvSpPr>
          <p:spPr>
            <a:xfrm>
              <a:off x="8287889" y="4589524"/>
              <a:ext cx="78740" cy="97155"/>
            </a:xfrm>
            <a:custGeom>
              <a:avLst/>
              <a:gdLst/>
              <a:ahLst/>
              <a:cxnLst/>
              <a:rect l="l" t="t" r="r" b="b"/>
              <a:pathLst>
                <a:path w="78740" h="97154">
                  <a:moveTo>
                    <a:pt x="1905" y="0"/>
                  </a:moveTo>
                  <a:lnTo>
                    <a:pt x="0" y="97104"/>
                  </a:lnTo>
                  <a:lnTo>
                    <a:pt x="78447" y="59791"/>
                  </a:lnTo>
                  <a:lnTo>
                    <a:pt x="1905" y="0"/>
                  </a:lnTo>
                  <a:close/>
                </a:path>
              </a:pathLst>
            </a:custGeom>
            <a:solidFill>
              <a:srgbClr val="000000"/>
            </a:solidFill>
          </p:spPr>
          <p:txBody>
            <a:bodyPr wrap="square" lIns="0" tIns="0" rIns="0" bIns="0" rtlCol="0"/>
            <a:lstStyle/>
            <a:p>
              <a:endParaRPr/>
            </a:p>
          </p:txBody>
        </p:sp>
      </p:grpSp>
      <p:sp>
        <p:nvSpPr>
          <p:cNvPr id="33" name="object 33"/>
          <p:cNvSpPr txBox="1"/>
          <p:nvPr/>
        </p:nvSpPr>
        <p:spPr>
          <a:xfrm>
            <a:off x="9001061" y="6476206"/>
            <a:ext cx="403225" cy="193675"/>
          </a:xfrm>
          <a:prstGeom prst="rect">
            <a:avLst/>
          </a:prstGeom>
        </p:spPr>
        <p:txBody>
          <a:bodyPr vert="horz" wrap="square" lIns="0" tIns="12700" rIns="0" bIns="0" rtlCol="0">
            <a:spAutoFit/>
          </a:bodyPr>
          <a:lstStyle/>
          <a:p>
            <a:pPr marL="12700">
              <a:lnSpc>
                <a:spcPct val="100000"/>
              </a:lnSpc>
              <a:spcBef>
                <a:spcPts val="100"/>
              </a:spcBef>
            </a:pPr>
            <a:r>
              <a:rPr sz="1100" b="1" spc="30" dirty="0">
                <a:latin typeface="Tahoma"/>
                <a:cs typeface="Tahoma"/>
              </a:rPr>
              <a:t>T</a:t>
            </a:r>
            <a:r>
              <a:rPr sz="1100" b="1" spc="25" dirty="0">
                <a:latin typeface="Tahoma"/>
                <a:cs typeface="Tahoma"/>
              </a:rPr>
              <a:t>r</a:t>
            </a:r>
            <a:r>
              <a:rPr sz="1100" b="1" spc="20" dirty="0">
                <a:latin typeface="Tahoma"/>
                <a:cs typeface="Tahoma"/>
              </a:rPr>
              <a:t>am</a:t>
            </a:r>
            <a:endParaRPr sz="1100">
              <a:latin typeface="Tahoma"/>
              <a:cs typeface="Tahoma"/>
            </a:endParaRPr>
          </a:p>
        </p:txBody>
      </p:sp>
      <p:grpSp>
        <p:nvGrpSpPr>
          <p:cNvPr id="34" name="object 34"/>
          <p:cNvGrpSpPr/>
          <p:nvPr/>
        </p:nvGrpSpPr>
        <p:grpSpPr>
          <a:xfrm>
            <a:off x="4835652" y="3429767"/>
            <a:ext cx="1073150" cy="3006725"/>
            <a:chOff x="4835652" y="3429767"/>
            <a:chExt cx="1073150" cy="3006725"/>
          </a:xfrm>
        </p:grpSpPr>
        <p:sp>
          <p:nvSpPr>
            <p:cNvPr id="35" name="object 35"/>
            <p:cNvSpPr/>
            <p:nvPr/>
          </p:nvSpPr>
          <p:spPr>
            <a:xfrm>
              <a:off x="4850130" y="3498098"/>
              <a:ext cx="1022985" cy="2924175"/>
            </a:xfrm>
            <a:custGeom>
              <a:avLst/>
              <a:gdLst/>
              <a:ahLst/>
              <a:cxnLst/>
              <a:rect l="l" t="t" r="r" b="b"/>
              <a:pathLst>
                <a:path w="1022985" h="2924175">
                  <a:moveTo>
                    <a:pt x="0" y="2923692"/>
                  </a:moveTo>
                  <a:lnTo>
                    <a:pt x="1022362" y="0"/>
                  </a:lnTo>
                </a:path>
              </a:pathLst>
            </a:custGeom>
            <a:ln w="28956">
              <a:solidFill>
                <a:srgbClr val="000000"/>
              </a:solidFill>
            </a:ln>
          </p:spPr>
          <p:txBody>
            <a:bodyPr wrap="square" lIns="0" tIns="0" rIns="0" bIns="0" rtlCol="0"/>
            <a:lstStyle/>
            <a:p>
              <a:endParaRPr/>
            </a:p>
          </p:txBody>
        </p:sp>
        <p:sp>
          <p:nvSpPr>
            <p:cNvPr id="36" name="object 36"/>
            <p:cNvSpPr/>
            <p:nvPr/>
          </p:nvSpPr>
          <p:spPr>
            <a:xfrm>
              <a:off x="5826720" y="3429767"/>
              <a:ext cx="82550" cy="96520"/>
            </a:xfrm>
            <a:custGeom>
              <a:avLst/>
              <a:gdLst/>
              <a:ahLst/>
              <a:cxnLst/>
              <a:rect l="l" t="t" r="r" b="b"/>
              <a:pathLst>
                <a:path w="82550" h="96520">
                  <a:moveTo>
                    <a:pt x="69672" y="0"/>
                  </a:moveTo>
                  <a:lnTo>
                    <a:pt x="0" y="67652"/>
                  </a:lnTo>
                  <a:lnTo>
                    <a:pt x="82003" y="96329"/>
                  </a:lnTo>
                  <a:lnTo>
                    <a:pt x="69672" y="0"/>
                  </a:lnTo>
                  <a:close/>
                </a:path>
              </a:pathLst>
            </a:custGeom>
            <a:solidFill>
              <a:srgbClr val="000000"/>
            </a:solidFill>
          </p:spPr>
          <p:txBody>
            <a:bodyPr wrap="square" lIns="0" tIns="0" rIns="0" bIns="0" rtlCol="0"/>
            <a:lstStyle/>
            <a:p>
              <a:endParaRPr/>
            </a:p>
          </p:txBody>
        </p:sp>
      </p:grpSp>
      <p:sp>
        <p:nvSpPr>
          <p:cNvPr id="37" name="object 37"/>
          <p:cNvSpPr txBox="1"/>
          <p:nvPr/>
        </p:nvSpPr>
        <p:spPr>
          <a:xfrm>
            <a:off x="4613512" y="6472430"/>
            <a:ext cx="403225" cy="193675"/>
          </a:xfrm>
          <a:prstGeom prst="rect">
            <a:avLst/>
          </a:prstGeom>
        </p:spPr>
        <p:txBody>
          <a:bodyPr vert="horz" wrap="square" lIns="0" tIns="12700" rIns="0" bIns="0" rtlCol="0">
            <a:spAutoFit/>
          </a:bodyPr>
          <a:lstStyle/>
          <a:p>
            <a:pPr marL="12700">
              <a:lnSpc>
                <a:spcPct val="100000"/>
              </a:lnSpc>
              <a:spcBef>
                <a:spcPts val="100"/>
              </a:spcBef>
            </a:pPr>
            <a:r>
              <a:rPr sz="1100" b="1" spc="30" dirty="0">
                <a:latin typeface="Tahoma"/>
                <a:cs typeface="Tahoma"/>
              </a:rPr>
              <a:t>T</a:t>
            </a:r>
            <a:r>
              <a:rPr sz="1100" b="1" spc="25" dirty="0">
                <a:latin typeface="Tahoma"/>
                <a:cs typeface="Tahoma"/>
              </a:rPr>
              <a:t>r</a:t>
            </a:r>
            <a:r>
              <a:rPr sz="1100" b="1" spc="20" dirty="0">
                <a:latin typeface="Tahoma"/>
                <a:cs typeface="Tahoma"/>
              </a:rPr>
              <a:t>am</a:t>
            </a:r>
            <a:endParaRPr sz="1100">
              <a:latin typeface="Tahoma"/>
              <a:cs typeface="Tahoma"/>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22148" y="152400"/>
            <a:ext cx="3438143" cy="1129283"/>
          </a:xfrm>
          <a:prstGeom prst="rect">
            <a:avLst/>
          </a:prstGeom>
        </p:spPr>
      </p:pic>
      <p:grpSp>
        <p:nvGrpSpPr>
          <p:cNvPr id="3" name="object 3"/>
          <p:cNvGrpSpPr/>
          <p:nvPr/>
        </p:nvGrpSpPr>
        <p:grpSpPr>
          <a:xfrm>
            <a:off x="787908" y="5856732"/>
            <a:ext cx="807720" cy="797560"/>
            <a:chOff x="787908" y="5856732"/>
            <a:chExt cx="807720" cy="797560"/>
          </a:xfrm>
        </p:grpSpPr>
        <p:pic>
          <p:nvPicPr>
            <p:cNvPr id="4" name="object 4"/>
            <p:cNvPicPr/>
            <p:nvPr/>
          </p:nvPicPr>
          <p:blipFill>
            <a:blip r:embed="rId3" cstate="print"/>
            <a:stretch>
              <a:fillRect/>
            </a:stretch>
          </p:blipFill>
          <p:spPr>
            <a:xfrm>
              <a:off x="874776" y="5856732"/>
              <a:ext cx="651186" cy="694651"/>
            </a:xfrm>
            <a:prstGeom prst="rect">
              <a:avLst/>
            </a:prstGeom>
          </p:spPr>
        </p:pic>
        <p:sp>
          <p:nvSpPr>
            <p:cNvPr id="5" name="object 5"/>
            <p:cNvSpPr/>
            <p:nvPr/>
          </p:nvSpPr>
          <p:spPr>
            <a:xfrm>
              <a:off x="787908" y="5940552"/>
              <a:ext cx="807720" cy="713740"/>
            </a:xfrm>
            <a:custGeom>
              <a:avLst/>
              <a:gdLst/>
              <a:ahLst/>
              <a:cxnLst/>
              <a:rect l="l" t="t" r="r" b="b"/>
              <a:pathLst>
                <a:path w="807719" h="713740">
                  <a:moveTo>
                    <a:pt x="807720" y="0"/>
                  </a:moveTo>
                  <a:lnTo>
                    <a:pt x="0" y="0"/>
                  </a:lnTo>
                  <a:lnTo>
                    <a:pt x="0" y="713232"/>
                  </a:lnTo>
                  <a:lnTo>
                    <a:pt x="807720" y="713232"/>
                  </a:lnTo>
                  <a:lnTo>
                    <a:pt x="807720" y="0"/>
                  </a:lnTo>
                  <a:close/>
                </a:path>
              </a:pathLst>
            </a:custGeom>
            <a:solidFill>
              <a:srgbClr val="EEEDEC"/>
            </a:solidFill>
          </p:spPr>
          <p:txBody>
            <a:bodyPr wrap="square" lIns="0" tIns="0" rIns="0" bIns="0" rtlCol="0"/>
            <a:lstStyle/>
            <a:p>
              <a:endParaRPr/>
            </a:p>
          </p:txBody>
        </p:sp>
      </p:grpSp>
      <p:sp>
        <p:nvSpPr>
          <p:cNvPr id="6" name="object 6"/>
          <p:cNvSpPr txBox="1"/>
          <p:nvPr/>
        </p:nvSpPr>
        <p:spPr>
          <a:xfrm>
            <a:off x="114311" y="2606901"/>
            <a:ext cx="9873615" cy="1979930"/>
          </a:xfrm>
          <a:prstGeom prst="rect">
            <a:avLst/>
          </a:prstGeom>
        </p:spPr>
        <p:txBody>
          <a:bodyPr vert="horz" wrap="square" lIns="0" tIns="198120" rIns="0" bIns="0" rtlCol="0">
            <a:spAutoFit/>
          </a:bodyPr>
          <a:lstStyle/>
          <a:p>
            <a:pPr marL="12700">
              <a:lnSpc>
                <a:spcPct val="100000"/>
              </a:lnSpc>
              <a:spcBef>
                <a:spcPts val="1560"/>
              </a:spcBef>
            </a:pPr>
            <a:r>
              <a:rPr sz="6600" b="1" dirty="0">
                <a:solidFill>
                  <a:srgbClr val="A10714"/>
                </a:solidFill>
                <a:latin typeface="Arial"/>
                <a:cs typeface="Arial"/>
              </a:rPr>
              <a:t>Onboarding</a:t>
            </a:r>
            <a:endParaRPr sz="6600">
              <a:latin typeface="Arial"/>
              <a:cs typeface="Arial"/>
            </a:endParaRPr>
          </a:p>
          <a:p>
            <a:pPr marL="12700" marR="5080">
              <a:lnSpc>
                <a:spcPts val="2590"/>
              </a:lnSpc>
              <a:spcBef>
                <a:spcPts val="860"/>
              </a:spcBef>
            </a:pPr>
            <a:r>
              <a:rPr sz="2400" spc="-5" dirty="0">
                <a:solidFill>
                  <a:srgbClr val="A10714"/>
                </a:solidFill>
                <a:latin typeface="Arial"/>
                <a:cs typeface="Arial"/>
              </a:rPr>
              <a:t>Onboarding</a:t>
            </a:r>
            <a:r>
              <a:rPr sz="2400" spc="25" dirty="0">
                <a:solidFill>
                  <a:srgbClr val="A10714"/>
                </a:solidFill>
                <a:latin typeface="Arial"/>
                <a:cs typeface="Arial"/>
              </a:rPr>
              <a:t> </a:t>
            </a:r>
            <a:r>
              <a:rPr sz="2400" spc="-5" dirty="0">
                <a:solidFill>
                  <a:srgbClr val="A10714"/>
                </a:solidFill>
                <a:latin typeface="Arial"/>
                <a:cs typeface="Arial"/>
              </a:rPr>
              <a:t>Services</a:t>
            </a:r>
            <a:r>
              <a:rPr sz="2400" spc="15" dirty="0">
                <a:solidFill>
                  <a:srgbClr val="A10714"/>
                </a:solidFill>
                <a:latin typeface="Arial"/>
                <a:cs typeface="Arial"/>
              </a:rPr>
              <a:t> </a:t>
            </a:r>
            <a:r>
              <a:rPr sz="2400" spc="-5" dirty="0">
                <a:solidFill>
                  <a:srgbClr val="A10714"/>
                </a:solidFill>
                <a:latin typeface="Arial"/>
                <a:cs typeface="Arial"/>
              </a:rPr>
              <a:t>assists</a:t>
            </a:r>
            <a:r>
              <a:rPr sz="2400" spc="5" dirty="0">
                <a:solidFill>
                  <a:srgbClr val="A10714"/>
                </a:solidFill>
                <a:latin typeface="Arial"/>
                <a:cs typeface="Arial"/>
              </a:rPr>
              <a:t> </a:t>
            </a:r>
            <a:r>
              <a:rPr sz="2400" spc="-5" dirty="0">
                <a:solidFill>
                  <a:srgbClr val="A10714"/>
                </a:solidFill>
                <a:latin typeface="Arial"/>
                <a:cs typeface="Arial"/>
              </a:rPr>
              <a:t>you</a:t>
            </a:r>
            <a:r>
              <a:rPr sz="2400" dirty="0">
                <a:solidFill>
                  <a:srgbClr val="A10714"/>
                </a:solidFill>
                <a:latin typeface="Arial"/>
                <a:cs typeface="Arial"/>
              </a:rPr>
              <a:t> </a:t>
            </a:r>
            <a:r>
              <a:rPr sz="2400" spc="-5" dirty="0">
                <a:solidFill>
                  <a:srgbClr val="A10714"/>
                </a:solidFill>
                <a:latin typeface="Arial"/>
                <a:cs typeface="Arial"/>
              </a:rPr>
              <a:t>with</a:t>
            </a:r>
            <a:r>
              <a:rPr sz="2400" dirty="0">
                <a:solidFill>
                  <a:srgbClr val="A10714"/>
                </a:solidFill>
                <a:latin typeface="Arial"/>
                <a:cs typeface="Arial"/>
              </a:rPr>
              <a:t> </a:t>
            </a:r>
            <a:r>
              <a:rPr sz="2400" spc="-5" dirty="0">
                <a:solidFill>
                  <a:srgbClr val="A10714"/>
                </a:solidFill>
                <a:latin typeface="Arial"/>
                <a:cs typeface="Arial"/>
              </a:rPr>
              <a:t>new</a:t>
            </a:r>
            <a:r>
              <a:rPr sz="2400" spc="10" dirty="0">
                <a:solidFill>
                  <a:srgbClr val="A10714"/>
                </a:solidFill>
                <a:latin typeface="Arial"/>
                <a:cs typeface="Arial"/>
              </a:rPr>
              <a:t> </a:t>
            </a:r>
            <a:r>
              <a:rPr sz="2400" spc="-5" dirty="0">
                <a:solidFill>
                  <a:srgbClr val="A10714"/>
                </a:solidFill>
                <a:latin typeface="Arial"/>
                <a:cs typeface="Arial"/>
              </a:rPr>
              <a:t>employee</a:t>
            </a:r>
            <a:r>
              <a:rPr sz="2400" spc="25" dirty="0">
                <a:solidFill>
                  <a:srgbClr val="A10714"/>
                </a:solidFill>
                <a:latin typeface="Arial"/>
                <a:cs typeface="Arial"/>
              </a:rPr>
              <a:t> </a:t>
            </a:r>
            <a:r>
              <a:rPr sz="2400" spc="-5" dirty="0">
                <a:solidFill>
                  <a:srgbClr val="A10714"/>
                </a:solidFill>
                <a:latin typeface="Arial"/>
                <a:cs typeface="Arial"/>
              </a:rPr>
              <a:t>paperwork,</a:t>
            </a:r>
            <a:r>
              <a:rPr sz="2400" spc="20" dirty="0">
                <a:solidFill>
                  <a:srgbClr val="A10714"/>
                </a:solidFill>
                <a:latin typeface="Arial"/>
                <a:cs typeface="Arial"/>
              </a:rPr>
              <a:t> </a:t>
            </a:r>
            <a:r>
              <a:rPr sz="2400" spc="-5" dirty="0">
                <a:solidFill>
                  <a:srgbClr val="A10714"/>
                </a:solidFill>
                <a:latin typeface="Arial"/>
                <a:cs typeface="Arial"/>
              </a:rPr>
              <a:t>medical </a:t>
            </a:r>
            <a:r>
              <a:rPr sz="2400" spc="-655" dirty="0">
                <a:solidFill>
                  <a:srgbClr val="A10714"/>
                </a:solidFill>
                <a:latin typeface="Arial"/>
                <a:cs typeface="Arial"/>
              </a:rPr>
              <a:t> </a:t>
            </a:r>
            <a:r>
              <a:rPr sz="2400" spc="-5" dirty="0">
                <a:solidFill>
                  <a:srgbClr val="A10714"/>
                </a:solidFill>
                <a:latin typeface="Arial"/>
                <a:cs typeface="Arial"/>
              </a:rPr>
              <a:t>clearance,</a:t>
            </a:r>
            <a:r>
              <a:rPr sz="2400" spc="15" dirty="0">
                <a:solidFill>
                  <a:srgbClr val="A10714"/>
                </a:solidFill>
                <a:latin typeface="Arial"/>
                <a:cs typeface="Arial"/>
              </a:rPr>
              <a:t> </a:t>
            </a:r>
            <a:r>
              <a:rPr sz="2400" spc="-5" dirty="0">
                <a:solidFill>
                  <a:srgbClr val="A10714"/>
                </a:solidFill>
                <a:latin typeface="Arial"/>
                <a:cs typeface="Arial"/>
              </a:rPr>
              <a:t>and</a:t>
            </a:r>
            <a:r>
              <a:rPr sz="2400" spc="10" dirty="0">
                <a:solidFill>
                  <a:srgbClr val="A10714"/>
                </a:solidFill>
                <a:latin typeface="Arial"/>
                <a:cs typeface="Arial"/>
              </a:rPr>
              <a:t> </a:t>
            </a:r>
            <a:r>
              <a:rPr sz="2400" spc="-5" dirty="0">
                <a:solidFill>
                  <a:srgbClr val="A10714"/>
                </a:solidFill>
                <a:latin typeface="Arial"/>
                <a:cs typeface="Arial"/>
              </a:rPr>
              <a:t>arranges</a:t>
            </a:r>
            <a:r>
              <a:rPr sz="2400" spc="15" dirty="0">
                <a:solidFill>
                  <a:srgbClr val="A10714"/>
                </a:solidFill>
                <a:latin typeface="Arial"/>
                <a:cs typeface="Arial"/>
              </a:rPr>
              <a:t> </a:t>
            </a:r>
            <a:r>
              <a:rPr sz="2400" spc="-5" dirty="0">
                <a:solidFill>
                  <a:srgbClr val="A10714"/>
                </a:solidFill>
                <a:latin typeface="Arial"/>
                <a:cs typeface="Arial"/>
              </a:rPr>
              <a:t>your orientation</a:t>
            </a:r>
            <a:r>
              <a:rPr sz="2400" spc="20" dirty="0">
                <a:solidFill>
                  <a:srgbClr val="A10714"/>
                </a:solidFill>
                <a:latin typeface="Arial"/>
                <a:cs typeface="Arial"/>
              </a:rPr>
              <a:t> </a:t>
            </a:r>
            <a:r>
              <a:rPr sz="2400" spc="-5" dirty="0">
                <a:solidFill>
                  <a:srgbClr val="A10714"/>
                </a:solidFill>
                <a:latin typeface="Arial"/>
                <a:cs typeface="Arial"/>
              </a:rPr>
              <a:t>day</a:t>
            </a:r>
            <a:endParaRPr sz="2400">
              <a:latin typeface="Arial"/>
              <a:cs typeface="Arial"/>
            </a:endParaRPr>
          </a:p>
        </p:txBody>
      </p:sp>
      <p:sp>
        <p:nvSpPr>
          <p:cNvPr id="7" name="object 7"/>
          <p:cNvSpPr/>
          <p:nvPr/>
        </p:nvSpPr>
        <p:spPr>
          <a:xfrm>
            <a:off x="684276" y="303275"/>
            <a:ext cx="2971800" cy="867410"/>
          </a:xfrm>
          <a:custGeom>
            <a:avLst/>
            <a:gdLst/>
            <a:ahLst/>
            <a:cxnLst/>
            <a:rect l="l" t="t" r="r" b="b"/>
            <a:pathLst>
              <a:path w="2971800" h="867410">
                <a:moveTo>
                  <a:pt x="2971800" y="0"/>
                </a:moveTo>
                <a:lnTo>
                  <a:pt x="0" y="0"/>
                </a:lnTo>
                <a:lnTo>
                  <a:pt x="0" y="867155"/>
                </a:lnTo>
                <a:lnTo>
                  <a:pt x="2971800" y="867155"/>
                </a:lnTo>
                <a:lnTo>
                  <a:pt x="2971800" y="0"/>
                </a:lnTo>
                <a:close/>
              </a:path>
            </a:pathLst>
          </a:custGeom>
          <a:solidFill>
            <a:srgbClr val="EEEDEC"/>
          </a:solidFill>
        </p:spPr>
        <p:txBody>
          <a:bodyPr wrap="square" lIns="0" tIns="0" rIns="0" bIns="0" rtlCol="0"/>
          <a:lstStyle/>
          <a:p>
            <a:endParaRPr/>
          </a:p>
        </p:txBody>
      </p:sp>
      <p:sp>
        <p:nvSpPr>
          <p:cNvPr id="8" name="object 8"/>
          <p:cNvSpPr txBox="1">
            <a:spLocks noGrp="1"/>
          </p:cNvSpPr>
          <p:nvPr>
            <p:ph type="title"/>
          </p:nvPr>
        </p:nvSpPr>
        <p:spPr>
          <a:xfrm>
            <a:off x="762853" y="166556"/>
            <a:ext cx="2787015" cy="958215"/>
          </a:xfrm>
          <a:prstGeom prst="rect">
            <a:avLst/>
          </a:prstGeom>
        </p:spPr>
        <p:txBody>
          <a:bodyPr vert="horz" wrap="square" lIns="0" tIns="177165" rIns="0" bIns="0" rtlCol="0">
            <a:spAutoFit/>
          </a:bodyPr>
          <a:lstStyle/>
          <a:p>
            <a:pPr marL="12700" marR="5080">
              <a:lnSpc>
                <a:spcPct val="70000"/>
              </a:lnSpc>
              <a:spcBef>
                <a:spcPts val="1395"/>
              </a:spcBef>
            </a:pPr>
            <a:r>
              <a:rPr sz="3600" spc="-15" dirty="0">
                <a:latin typeface="Arial"/>
                <a:cs typeface="Arial"/>
              </a:rPr>
              <a:t>Weill</a:t>
            </a:r>
            <a:r>
              <a:rPr sz="3600" spc="-80" dirty="0">
                <a:latin typeface="Arial"/>
                <a:cs typeface="Arial"/>
              </a:rPr>
              <a:t> </a:t>
            </a:r>
            <a:r>
              <a:rPr sz="3600" spc="-5" dirty="0">
                <a:latin typeface="Arial"/>
                <a:cs typeface="Arial"/>
              </a:rPr>
              <a:t>Cornell </a:t>
            </a:r>
            <a:r>
              <a:rPr sz="3600" spc="-985" dirty="0">
                <a:latin typeface="Arial"/>
                <a:cs typeface="Arial"/>
              </a:rPr>
              <a:t> </a:t>
            </a:r>
            <a:r>
              <a:rPr sz="3600" spc="-5" dirty="0">
                <a:solidFill>
                  <a:srgbClr val="E87721"/>
                </a:solidFill>
                <a:latin typeface="Arial"/>
                <a:cs typeface="Arial"/>
              </a:rPr>
              <a:t>Medicine</a:t>
            </a:r>
            <a:endParaRPr sz="3600">
              <a:latin typeface="Arial"/>
              <a:cs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22148" y="152400"/>
            <a:ext cx="3438143" cy="1129283"/>
          </a:xfrm>
          <a:prstGeom prst="rect">
            <a:avLst/>
          </a:prstGeom>
        </p:spPr>
      </p:pic>
      <p:grpSp>
        <p:nvGrpSpPr>
          <p:cNvPr id="3" name="object 3"/>
          <p:cNvGrpSpPr/>
          <p:nvPr/>
        </p:nvGrpSpPr>
        <p:grpSpPr>
          <a:xfrm>
            <a:off x="787908" y="5856732"/>
            <a:ext cx="807720" cy="797560"/>
            <a:chOff x="787908" y="5856732"/>
            <a:chExt cx="807720" cy="797560"/>
          </a:xfrm>
        </p:grpSpPr>
        <p:pic>
          <p:nvPicPr>
            <p:cNvPr id="4" name="object 4"/>
            <p:cNvPicPr/>
            <p:nvPr/>
          </p:nvPicPr>
          <p:blipFill>
            <a:blip r:embed="rId3" cstate="print"/>
            <a:stretch>
              <a:fillRect/>
            </a:stretch>
          </p:blipFill>
          <p:spPr>
            <a:xfrm>
              <a:off x="874776" y="5856732"/>
              <a:ext cx="651186" cy="694651"/>
            </a:xfrm>
            <a:prstGeom prst="rect">
              <a:avLst/>
            </a:prstGeom>
          </p:spPr>
        </p:pic>
        <p:sp>
          <p:nvSpPr>
            <p:cNvPr id="5" name="object 5"/>
            <p:cNvSpPr/>
            <p:nvPr/>
          </p:nvSpPr>
          <p:spPr>
            <a:xfrm>
              <a:off x="787908" y="5940552"/>
              <a:ext cx="807720" cy="713740"/>
            </a:xfrm>
            <a:custGeom>
              <a:avLst/>
              <a:gdLst/>
              <a:ahLst/>
              <a:cxnLst/>
              <a:rect l="l" t="t" r="r" b="b"/>
              <a:pathLst>
                <a:path w="807719" h="713740">
                  <a:moveTo>
                    <a:pt x="807720" y="0"/>
                  </a:moveTo>
                  <a:lnTo>
                    <a:pt x="0" y="0"/>
                  </a:lnTo>
                  <a:lnTo>
                    <a:pt x="0" y="713232"/>
                  </a:lnTo>
                  <a:lnTo>
                    <a:pt x="807720" y="713232"/>
                  </a:lnTo>
                  <a:lnTo>
                    <a:pt x="807720" y="0"/>
                  </a:lnTo>
                  <a:close/>
                </a:path>
              </a:pathLst>
            </a:custGeom>
            <a:solidFill>
              <a:srgbClr val="EEEDEC"/>
            </a:solidFill>
          </p:spPr>
          <p:txBody>
            <a:bodyPr wrap="square" lIns="0" tIns="0" rIns="0" bIns="0" rtlCol="0"/>
            <a:lstStyle/>
            <a:p>
              <a:endParaRPr/>
            </a:p>
          </p:txBody>
        </p:sp>
      </p:grpSp>
      <p:sp>
        <p:nvSpPr>
          <p:cNvPr id="6" name="object 6"/>
          <p:cNvSpPr txBox="1"/>
          <p:nvPr/>
        </p:nvSpPr>
        <p:spPr>
          <a:xfrm>
            <a:off x="114311" y="2792674"/>
            <a:ext cx="11601450" cy="2289175"/>
          </a:xfrm>
          <a:prstGeom prst="rect">
            <a:avLst/>
          </a:prstGeom>
        </p:spPr>
        <p:txBody>
          <a:bodyPr vert="horz" wrap="square" lIns="0" tIns="12700" rIns="0" bIns="0" rtlCol="0">
            <a:spAutoFit/>
          </a:bodyPr>
          <a:lstStyle/>
          <a:p>
            <a:pPr marL="12700">
              <a:lnSpc>
                <a:spcPct val="100000"/>
              </a:lnSpc>
              <a:spcBef>
                <a:spcPts val="100"/>
              </a:spcBef>
            </a:pPr>
            <a:r>
              <a:rPr sz="6600" b="1" dirty="0">
                <a:solidFill>
                  <a:srgbClr val="A10714"/>
                </a:solidFill>
                <a:latin typeface="Arial"/>
                <a:cs typeface="Arial"/>
              </a:rPr>
              <a:t>Orientation</a:t>
            </a:r>
            <a:endParaRPr sz="6600">
              <a:latin typeface="Arial"/>
              <a:cs typeface="Arial"/>
            </a:endParaRPr>
          </a:p>
          <a:p>
            <a:pPr marL="12700" marR="5080">
              <a:lnSpc>
                <a:spcPts val="2590"/>
              </a:lnSpc>
              <a:spcBef>
                <a:spcPts val="2165"/>
              </a:spcBef>
            </a:pPr>
            <a:r>
              <a:rPr sz="2400" spc="-5" dirty="0">
                <a:solidFill>
                  <a:srgbClr val="A10714"/>
                </a:solidFill>
                <a:latin typeface="Arial"/>
                <a:cs typeface="Arial"/>
              </a:rPr>
              <a:t>Provides</a:t>
            </a:r>
            <a:r>
              <a:rPr sz="2400" spc="15" dirty="0">
                <a:solidFill>
                  <a:srgbClr val="A10714"/>
                </a:solidFill>
                <a:latin typeface="Arial"/>
                <a:cs typeface="Arial"/>
              </a:rPr>
              <a:t> </a:t>
            </a:r>
            <a:r>
              <a:rPr sz="2400" spc="-5" dirty="0">
                <a:solidFill>
                  <a:srgbClr val="A10714"/>
                </a:solidFill>
                <a:latin typeface="Arial"/>
                <a:cs typeface="Arial"/>
              </a:rPr>
              <a:t>information</a:t>
            </a:r>
            <a:r>
              <a:rPr sz="2400" spc="10" dirty="0">
                <a:solidFill>
                  <a:srgbClr val="A10714"/>
                </a:solidFill>
                <a:latin typeface="Arial"/>
                <a:cs typeface="Arial"/>
              </a:rPr>
              <a:t> </a:t>
            </a:r>
            <a:r>
              <a:rPr sz="2400" dirty="0">
                <a:solidFill>
                  <a:srgbClr val="A10714"/>
                </a:solidFill>
                <a:latin typeface="Arial"/>
                <a:cs typeface="Arial"/>
              </a:rPr>
              <a:t>for</a:t>
            </a:r>
            <a:r>
              <a:rPr sz="2400" spc="-5" dirty="0">
                <a:solidFill>
                  <a:srgbClr val="A10714"/>
                </a:solidFill>
                <a:latin typeface="Arial"/>
                <a:cs typeface="Arial"/>
              </a:rPr>
              <a:t> all</a:t>
            </a:r>
            <a:r>
              <a:rPr sz="2400" spc="10" dirty="0">
                <a:solidFill>
                  <a:srgbClr val="A10714"/>
                </a:solidFill>
                <a:latin typeface="Arial"/>
                <a:cs typeface="Arial"/>
              </a:rPr>
              <a:t> </a:t>
            </a:r>
            <a:r>
              <a:rPr sz="2400" spc="-5" dirty="0">
                <a:solidFill>
                  <a:srgbClr val="A10714"/>
                </a:solidFill>
                <a:latin typeface="Arial"/>
                <a:cs typeface="Arial"/>
              </a:rPr>
              <a:t>new</a:t>
            </a:r>
            <a:r>
              <a:rPr sz="2400" spc="10" dirty="0">
                <a:solidFill>
                  <a:srgbClr val="A10714"/>
                </a:solidFill>
                <a:latin typeface="Arial"/>
                <a:cs typeface="Arial"/>
              </a:rPr>
              <a:t> </a:t>
            </a:r>
            <a:r>
              <a:rPr sz="2400" spc="-5" dirty="0">
                <a:solidFill>
                  <a:srgbClr val="A10714"/>
                </a:solidFill>
                <a:latin typeface="Arial"/>
                <a:cs typeface="Arial"/>
              </a:rPr>
              <a:t>employees,</a:t>
            </a:r>
            <a:r>
              <a:rPr sz="2400" spc="20" dirty="0">
                <a:solidFill>
                  <a:srgbClr val="A10714"/>
                </a:solidFill>
                <a:latin typeface="Arial"/>
                <a:cs typeface="Arial"/>
              </a:rPr>
              <a:t> </a:t>
            </a:r>
            <a:r>
              <a:rPr sz="2400" spc="-10" dirty="0">
                <a:solidFill>
                  <a:srgbClr val="A10714"/>
                </a:solidFill>
                <a:latin typeface="Arial"/>
                <a:cs typeface="Arial"/>
              </a:rPr>
              <a:t>including</a:t>
            </a:r>
            <a:r>
              <a:rPr sz="2400" spc="50" dirty="0">
                <a:solidFill>
                  <a:srgbClr val="A10714"/>
                </a:solidFill>
                <a:latin typeface="Arial"/>
                <a:cs typeface="Arial"/>
              </a:rPr>
              <a:t> </a:t>
            </a:r>
            <a:r>
              <a:rPr sz="2400" spc="-5" dirty="0">
                <a:solidFill>
                  <a:srgbClr val="A10714"/>
                </a:solidFill>
                <a:latin typeface="Arial"/>
                <a:cs typeface="Arial"/>
              </a:rPr>
              <a:t>an</a:t>
            </a:r>
            <a:r>
              <a:rPr sz="2400" dirty="0">
                <a:solidFill>
                  <a:srgbClr val="A10714"/>
                </a:solidFill>
                <a:latin typeface="Arial"/>
                <a:cs typeface="Arial"/>
              </a:rPr>
              <a:t> </a:t>
            </a:r>
            <a:r>
              <a:rPr sz="2400" spc="-5" dirty="0">
                <a:solidFill>
                  <a:srgbClr val="A10714"/>
                </a:solidFill>
                <a:latin typeface="Arial"/>
                <a:cs typeface="Arial"/>
              </a:rPr>
              <a:t>overview</a:t>
            </a:r>
            <a:r>
              <a:rPr sz="2400" spc="20" dirty="0">
                <a:solidFill>
                  <a:srgbClr val="A10714"/>
                </a:solidFill>
                <a:latin typeface="Arial"/>
                <a:cs typeface="Arial"/>
              </a:rPr>
              <a:t> </a:t>
            </a:r>
            <a:r>
              <a:rPr sz="2400" spc="-5" dirty="0">
                <a:solidFill>
                  <a:srgbClr val="A10714"/>
                </a:solidFill>
                <a:latin typeface="Arial"/>
                <a:cs typeface="Arial"/>
              </a:rPr>
              <a:t>of benefits, </a:t>
            </a:r>
            <a:r>
              <a:rPr sz="2400" spc="-15" dirty="0">
                <a:solidFill>
                  <a:srgbClr val="A10714"/>
                </a:solidFill>
                <a:latin typeface="Arial"/>
                <a:cs typeface="Arial"/>
              </a:rPr>
              <a:t>Weill </a:t>
            </a:r>
            <a:r>
              <a:rPr sz="2400" spc="-10" dirty="0">
                <a:solidFill>
                  <a:srgbClr val="A10714"/>
                </a:solidFill>
                <a:latin typeface="Arial"/>
                <a:cs typeface="Arial"/>
              </a:rPr>
              <a:t> </a:t>
            </a:r>
            <a:r>
              <a:rPr sz="2400" spc="-5" dirty="0">
                <a:solidFill>
                  <a:srgbClr val="A10714"/>
                </a:solidFill>
                <a:latin typeface="Arial"/>
                <a:cs typeface="Arial"/>
              </a:rPr>
              <a:t>Cornell</a:t>
            </a:r>
            <a:r>
              <a:rPr sz="2400" spc="35" dirty="0">
                <a:solidFill>
                  <a:srgbClr val="A10714"/>
                </a:solidFill>
                <a:latin typeface="Arial"/>
                <a:cs typeface="Arial"/>
              </a:rPr>
              <a:t> </a:t>
            </a:r>
            <a:r>
              <a:rPr sz="2400" spc="-10" dirty="0">
                <a:solidFill>
                  <a:srgbClr val="A10714"/>
                </a:solidFill>
                <a:latin typeface="Arial"/>
                <a:cs typeface="Arial"/>
              </a:rPr>
              <a:t>Medicine’s</a:t>
            </a:r>
            <a:r>
              <a:rPr sz="2400" spc="40" dirty="0">
                <a:solidFill>
                  <a:srgbClr val="A10714"/>
                </a:solidFill>
                <a:latin typeface="Arial"/>
                <a:cs typeface="Arial"/>
              </a:rPr>
              <a:t> </a:t>
            </a:r>
            <a:r>
              <a:rPr sz="2400" spc="-5" dirty="0">
                <a:solidFill>
                  <a:srgbClr val="A10714"/>
                </a:solidFill>
                <a:latin typeface="Arial"/>
                <a:cs typeface="Arial"/>
              </a:rPr>
              <a:t>organizational</a:t>
            </a:r>
            <a:r>
              <a:rPr sz="2400" spc="50" dirty="0">
                <a:solidFill>
                  <a:srgbClr val="A10714"/>
                </a:solidFill>
                <a:latin typeface="Arial"/>
                <a:cs typeface="Arial"/>
              </a:rPr>
              <a:t> </a:t>
            </a:r>
            <a:r>
              <a:rPr sz="2400" spc="-5" dirty="0">
                <a:solidFill>
                  <a:srgbClr val="A10714"/>
                </a:solidFill>
                <a:latin typeface="Arial"/>
                <a:cs typeface="Arial"/>
              </a:rPr>
              <a:t>history</a:t>
            </a:r>
            <a:r>
              <a:rPr sz="2400" spc="5" dirty="0">
                <a:solidFill>
                  <a:srgbClr val="A10714"/>
                </a:solidFill>
                <a:latin typeface="Arial"/>
                <a:cs typeface="Arial"/>
              </a:rPr>
              <a:t> </a:t>
            </a:r>
            <a:r>
              <a:rPr sz="2400" spc="-5" dirty="0">
                <a:solidFill>
                  <a:srgbClr val="A10714"/>
                </a:solidFill>
                <a:latin typeface="Arial"/>
                <a:cs typeface="Arial"/>
              </a:rPr>
              <a:t>and</a:t>
            </a:r>
            <a:r>
              <a:rPr sz="2400" spc="10" dirty="0">
                <a:solidFill>
                  <a:srgbClr val="A10714"/>
                </a:solidFill>
                <a:latin typeface="Arial"/>
                <a:cs typeface="Arial"/>
              </a:rPr>
              <a:t> </a:t>
            </a:r>
            <a:r>
              <a:rPr sz="2400" spc="-5" dirty="0">
                <a:solidFill>
                  <a:srgbClr val="A10714"/>
                </a:solidFill>
                <a:latin typeface="Arial"/>
                <a:cs typeface="Arial"/>
              </a:rPr>
              <a:t>structure,</a:t>
            </a:r>
            <a:r>
              <a:rPr sz="2400" spc="-25" dirty="0">
                <a:solidFill>
                  <a:srgbClr val="A10714"/>
                </a:solidFill>
                <a:latin typeface="Arial"/>
                <a:cs typeface="Arial"/>
              </a:rPr>
              <a:t> </a:t>
            </a:r>
            <a:r>
              <a:rPr sz="2400" spc="-5" dirty="0">
                <a:solidFill>
                  <a:srgbClr val="A10714"/>
                </a:solidFill>
                <a:latin typeface="Arial"/>
                <a:cs typeface="Arial"/>
              </a:rPr>
              <a:t>compliance</a:t>
            </a:r>
            <a:r>
              <a:rPr sz="2400" spc="35" dirty="0">
                <a:solidFill>
                  <a:srgbClr val="A10714"/>
                </a:solidFill>
                <a:latin typeface="Arial"/>
                <a:cs typeface="Arial"/>
              </a:rPr>
              <a:t> </a:t>
            </a:r>
            <a:r>
              <a:rPr sz="2400" spc="-5" dirty="0">
                <a:solidFill>
                  <a:srgbClr val="A10714"/>
                </a:solidFill>
                <a:latin typeface="Arial"/>
                <a:cs typeface="Arial"/>
              </a:rPr>
              <a:t>requirements,</a:t>
            </a:r>
            <a:r>
              <a:rPr sz="2400" spc="10" dirty="0">
                <a:solidFill>
                  <a:srgbClr val="A10714"/>
                </a:solidFill>
                <a:latin typeface="Arial"/>
                <a:cs typeface="Arial"/>
              </a:rPr>
              <a:t> </a:t>
            </a:r>
            <a:r>
              <a:rPr sz="2400" spc="-5" dirty="0">
                <a:solidFill>
                  <a:srgbClr val="A10714"/>
                </a:solidFill>
                <a:latin typeface="Arial"/>
                <a:cs typeface="Arial"/>
              </a:rPr>
              <a:t>and </a:t>
            </a:r>
            <a:r>
              <a:rPr sz="2400" spc="-650" dirty="0">
                <a:solidFill>
                  <a:srgbClr val="A10714"/>
                </a:solidFill>
                <a:latin typeface="Arial"/>
                <a:cs typeface="Arial"/>
              </a:rPr>
              <a:t> </a:t>
            </a:r>
            <a:r>
              <a:rPr sz="2400" spc="-5" dirty="0">
                <a:solidFill>
                  <a:srgbClr val="A10714"/>
                </a:solidFill>
                <a:latin typeface="Arial"/>
                <a:cs typeface="Arial"/>
              </a:rPr>
              <a:t>more</a:t>
            </a:r>
            <a:endParaRPr sz="2400">
              <a:latin typeface="Arial"/>
              <a:cs typeface="Arial"/>
            </a:endParaRPr>
          </a:p>
        </p:txBody>
      </p:sp>
      <p:sp>
        <p:nvSpPr>
          <p:cNvPr id="7" name="object 7"/>
          <p:cNvSpPr/>
          <p:nvPr/>
        </p:nvSpPr>
        <p:spPr>
          <a:xfrm>
            <a:off x="684276" y="303275"/>
            <a:ext cx="2971800" cy="867410"/>
          </a:xfrm>
          <a:custGeom>
            <a:avLst/>
            <a:gdLst/>
            <a:ahLst/>
            <a:cxnLst/>
            <a:rect l="l" t="t" r="r" b="b"/>
            <a:pathLst>
              <a:path w="2971800" h="867410">
                <a:moveTo>
                  <a:pt x="2971800" y="0"/>
                </a:moveTo>
                <a:lnTo>
                  <a:pt x="0" y="0"/>
                </a:lnTo>
                <a:lnTo>
                  <a:pt x="0" y="867155"/>
                </a:lnTo>
                <a:lnTo>
                  <a:pt x="2971800" y="867155"/>
                </a:lnTo>
                <a:lnTo>
                  <a:pt x="2971800" y="0"/>
                </a:lnTo>
                <a:close/>
              </a:path>
            </a:pathLst>
          </a:custGeom>
          <a:solidFill>
            <a:srgbClr val="EEEDEC"/>
          </a:solidFill>
        </p:spPr>
        <p:txBody>
          <a:bodyPr wrap="square" lIns="0" tIns="0" rIns="0" bIns="0" rtlCol="0"/>
          <a:lstStyle/>
          <a:p>
            <a:endParaRPr/>
          </a:p>
        </p:txBody>
      </p:sp>
      <p:sp>
        <p:nvSpPr>
          <p:cNvPr id="8" name="object 8"/>
          <p:cNvSpPr txBox="1">
            <a:spLocks noGrp="1"/>
          </p:cNvSpPr>
          <p:nvPr>
            <p:ph type="title"/>
          </p:nvPr>
        </p:nvSpPr>
        <p:spPr>
          <a:xfrm>
            <a:off x="762853" y="166556"/>
            <a:ext cx="2787015" cy="958215"/>
          </a:xfrm>
          <a:prstGeom prst="rect">
            <a:avLst/>
          </a:prstGeom>
        </p:spPr>
        <p:txBody>
          <a:bodyPr vert="horz" wrap="square" lIns="0" tIns="177165" rIns="0" bIns="0" rtlCol="0">
            <a:spAutoFit/>
          </a:bodyPr>
          <a:lstStyle/>
          <a:p>
            <a:pPr marL="12700" marR="5080">
              <a:lnSpc>
                <a:spcPct val="70000"/>
              </a:lnSpc>
              <a:spcBef>
                <a:spcPts val="1395"/>
              </a:spcBef>
            </a:pPr>
            <a:r>
              <a:rPr sz="3600" spc="-15" dirty="0">
                <a:latin typeface="Arial"/>
                <a:cs typeface="Arial"/>
              </a:rPr>
              <a:t>Weill</a:t>
            </a:r>
            <a:r>
              <a:rPr sz="3600" spc="-80" dirty="0">
                <a:latin typeface="Arial"/>
                <a:cs typeface="Arial"/>
              </a:rPr>
              <a:t> </a:t>
            </a:r>
            <a:r>
              <a:rPr sz="3600" spc="-5" dirty="0">
                <a:latin typeface="Arial"/>
                <a:cs typeface="Arial"/>
              </a:rPr>
              <a:t>Cornell </a:t>
            </a:r>
            <a:r>
              <a:rPr sz="3600" spc="-985" dirty="0">
                <a:latin typeface="Arial"/>
                <a:cs typeface="Arial"/>
              </a:rPr>
              <a:t> </a:t>
            </a:r>
            <a:r>
              <a:rPr sz="3600" spc="-5" dirty="0">
                <a:solidFill>
                  <a:srgbClr val="E87721"/>
                </a:solidFill>
                <a:latin typeface="Arial"/>
                <a:cs typeface="Arial"/>
              </a:rPr>
              <a:t>Medicine</a:t>
            </a:r>
            <a:endParaRPr sz="3600">
              <a:latin typeface="Arial"/>
              <a:cs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079650" y="443318"/>
            <a:ext cx="2031364" cy="452120"/>
          </a:xfrm>
          <a:prstGeom prst="rect">
            <a:avLst/>
          </a:prstGeom>
        </p:spPr>
        <p:txBody>
          <a:bodyPr vert="horz" wrap="square" lIns="0" tIns="12065" rIns="0" bIns="0" rtlCol="0">
            <a:spAutoFit/>
          </a:bodyPr>
          <a:lstStyle/>
          <a:p>
            <a:pPr marL="12700">
              <a:lnSpc>
                <a:spcPct val="100000"/>
              </a:lnSpc>
              <a:spcBef>
                <a:spcPts val="95"/>
              </a:spcBef>
            </a:pPr>
            <a:r>
              <a:rPr spc="20" dirty="0"/>
              <a:t>O</a:t>
            </a:r>
            <a:r>
              <a:rPr spc="-50" dirty="0"/>
              <a:t>rie</a:t>
            </a:r>
            <a:r>
              <a:rPr spc="-40" dirty="0"/>
              <a:t>n</a:t>
            </a:r>
            <a:r>
              <a:rPr spc="-25" dirty="0"/>
              <a:t>t</a:t>
            </a:r>
            <a:r>
              <a:rPr spc="70" dirty="0"/>
              <a:t>a</a:t>
            </a:r>
            <a:r>
              <a:rPr spc="55" dirty="0"/>
              <a:t>t</a:t>
            </a:r>
            <a:r>
              <a:rPr spc="-50" dirty="0"/>
              <a:t>i</a:t>
            </a:r>
            <a:r>
              <a:rPr spc="-85" dirty="0"/>
              <a:t>o</a:t>
            </a:r>
            <a:r>
              <a:rPr spc="-100" dirty="0"/>
              <a:t>n</a:t>
            </a:r>
          </a:p>
        </p:txBody>
      </p:sp>
      <p:pic>
        <p:nvPicPr>
          <p:cNvPr id="3" name="object 3"/>
          <p:cNvPicPr/>
          <p:nvPr/>
        </p:nvPicPr>
        <p:blipFill>
          <a:blip r:embed="rId2" cstate="print"/>
          <a:stretch>
            <a:fillRect/>
          </a:stretch>
        </p:blipFill>
        <p:spPr>
          <a:xfrm>
            <a:off x="9982200" y="6269735"/>
            <a:ext cx="2066543" cy="423671"/>
          </a:xfrm>
          <a:prstGeom prst="rect">
            <a:avLst/>
          </a:prstGeom>
        </p:spPr>
      </p:pic>
      <p:sp>
        <p:nvSpPr>
          <p:cNvPr id="4" name="object 4"/>
          <p:cNvSpPr txBox="1"/>
          <p:nvPr/>
        </p:nvSpPr>
        <p:spPr>
          <a:xfrm>
            <a:off x="990329" y="1087970"/>
            <a:ext cx="10201910" cy="5251450"/>
          </a:xfrm>
          <a:prstGeom prst="rect">
            <a:avLst/>
          </a:prstGeom>
        </p:spPr>
        <p:txBody>
          <a:bodyPr vert="horz" wrap="square" lIns="0" tIns="12700" rIns="0" bIns="0" rtlCol="0">
            <a:spAutoFit/>
          </a:bodyPr>
          <a:lstStyle/>
          <a:p>
            <a:pPr marL="7620" algn="ctr">
              <a:lnSpc>
                <a:spcPct val="100000"/>
              </a:lnSpc>
              <a:spcBef>
                <a:spcPts val="100"/>
              </a:spcBef>
            </a:pPr>
            <a:r>
              <a:rPr sz="2400" b="1" spc="30" dirty="0">
                <a:solidFill>
                  <a:srgbClr val="CF451F"/>
                </a:solidFill>
                <a:latin typeface="Tahoma"/>
                <a:cs typeface="Tahoma"/>
              </a:rPr>
              <a:t>Office</a:t>
            </a:r>
            <a:r>
              <a:rPr sz="2400" b="1" spc="25" dirty="0">
                <a:solidFill>
                  <a:srgbClr val="CF451F"/>
                </a:solidFill>
                <a:latin typeface="Tahoma"/>
                <a:cs typeface="Tahoma"/>
              </a:rPr>
              <a:t> </a:t>
            </a:r>
            <a:r>
              <a:rPr sz="2400" b="1" spc="55" dirty="0">
                <a:solidFill>
                  <a:srgbClr val="CF451F"/>
                </a:solidFill>
                <a:latin typeface="Tahoma"/>
                <a:cs typeface="Tahoma"/>
              </a:rPr>
              <a:t>of</a:t>
            </a:r>
            <a:r>
              <a:rPr sz="2400" b="1" spc="10" dirty="0">
                <a:solidFill>
                  <a:srgbClr val="CF451F"/>
                </a:solidFill>
                <a:latin typeface="Tahoma"/>
                <a:cs typeface="Tahoma"/>
              </a:rPr>
              <a:t> Faculty</a:t>
            </a:r>
            <a:r>
              <a:rPr sz="2400" b="1" spc="25" dirty="0">
                <a:solidFill>
                  <a:srgbClr val="CF451F"/>
                </a:solidFill>
                <a:latin typeface="Tahoma"/>
                <a:cs typeface="Tahoma"/>
              </a:rPr>
              <a:t> </a:t>
            </a:r>
            <a:r>
              <a:rPr sz="2400" b="1" spc="60" dirty="0">
                <a:solidFill>
                  <a:srgbClr val="CF451F"/>
                </a:solidFill>
                <a:latin typeface="Tahoma"/>
                <a:cs typeface="Tahoma"/>
              </a:rPr>
              <a:t>Affairs</a:t>
            </a:r>
            <a:endParaRPr sz="2400" dirty="0">
              <a:latin typeface="Tahoma"/>
              <a:cs typeface="Tahoma"/>
            </a:endParaRPr>
          </a:p>
          <a:p>
            <a:pPr marR="74930" algn="ctr">
              <a:lnSpc>
                <a:spcPct val="100000"/>
              </a:lnSpc>
              <a:spcBef>
                <a:spcPts val="2265"/>
              </a:spcBef>
            </a:pPr>
            <a:r>
              <a:rPr sz="2000" b="1" spc="25" dirty="0">
                <a:latin typeface="Tahoma"/>
                <a:cs typeface="Tahoma"/>
              </a:rPr>
              <a:t>Postdoctoral</a:t>
            </a:r>
            <a:r>
              <a:rPr sz="2000" b="1" spc="-30" dirty="0">
                <a:latin typeface="Tahoma"/>
                <a:cs typeface="Tahoma"/>
              </a:rPr>
              <a:t> </a:t>
            </a:r>
            <a:r>
              <a:rPr sz="2000" b="1" dirty="0">
                <a:latin typeface="Tahoma"/>
                <a:cs typeface="Tahoma"/>
              </a:rPr>
              <a:t>trainees</a:t>
            </a:r>
            <a:r>
              <a:rPr sz="2000" b="1" spc="10" dirty="0">
                <a:latin typeface="Tahoma"/>
                <a:cs typeface="Tahoma"/>
              </a:rPr>
              <a:t> </a:t>
            </a:r>
            <a:r>
              <a:rPr sz="2000" b="1" spc="30" dirty="0">
                <a:latin typeface="Tahoma"/>
                <a:cs typeface="Tahoma"/>
              </a:rPr>
              <a:t>are</a:t>
            </a:r>
            <a:r>
              <a:rPr sz="2000" b="1" spc="5" dirty="0">
                <a:latin typeface="Tahoma"/>
                <a:cs typeface="Tahoma"/>
              </a:rPr>
              <a:t> </a:t>
            </a:r>
            <a:r>
              <a:rPr sz="2000" b="1" spc="10" dirty="0">
                <a:latin typeface="Tahoma"/>
                <a:cs typeface="Tahoma"/>
              </a:rPr>
              <a:t>considered</a:t>
            </a:r>
            <a:r>
              <a:rPr sz="2000" b="1" spc="-10" dirty="0">
                <a:latin typeface="Tahoma"/>
                <a:cs typeface="Tahoma"/>
              </a:rPr>
              <a:t> </a:t>
            </a:r>
            <a:r>
              <a:rPr sz="2000" b="1" u="sng" spc="10" dirty="0">
                <a:uFill>
                  <a:solidFill>
                    <a:srgbClr val="000000"/>
                  </a:solidFill>
                </a:uFill>
                <a:latin typeface="Tahoma"/>
                <a:cs typeface="Tahoma"/>
              </a:rPr>
              <a:t>non-faculty</a:t>
            </a:r>
            <a:r>
              <a:rPr sz="2000" b="1" u="sng" spc="-15" dirty="0">
                <a:uFill>
                  <a:solidFill>
                    <a:srgbClr val="000000"/>
                  </a:solidFill>
                </a:uFill>
                <a:latin typeface="Tahoma"/>
                <a:cs typeface="Tahoma"/>
              </a:rPr>
              <a:t> </a:t>
            </a:r>
            <a:r>
              <a:rPr sz="2000" b="1" u="sng" spc="35" dirty="0">
                <a:uFill>
                  <a:solidFill>
                    <a:srgbClr val="000000"/>
                  </a:solidFill>
                </a:uFill>
                <a:latin typeface="Tahoma"/>
                <a:cs typeface="Tahoma"/>
              </a:rPr>
              <a:t>academic</a:t>
            </a:r>
            <a:r>
              <a:rPr sz="2000" b="1" spc="-15" dirty="0">
                <a:latin typeface="Tahoma"/>
                <a:cs typeface="Tahoma"/>
              </a:rPr>
              <a:t> </a:t>
            </a:r>
            <a:r>
              <a:rPr sz="2000" b="1" spc="65" dirty="0">
                <a:latin typeface="Tahoma"/>
                <a:cs typeface="Tahoma"/>
              </a:rPr>
              <a:t>staff</a:t>
            </a:r>
            <a:endParaRPr sz="2000" dirty="0">
              <a:latin typeface="Tahoma"/>
              <a:cs typeface="Tahoma"/>
            </a:endParaRPr>
          </a:p>
          <a:p>
            <a:pPr marL="1955800" indent="-287020">
              <a:lnSpc>
                <a:spcPct val="100000"/>
              </a:lnSpc>
              <a:spcBef>
                <a:spcPts val="2135"/>
              </a:spcBef>
              <a:buFont typeface="Arial"/>
              <a:buChar char="•"/>
              <a:tabLst>
                <a:tab pos="1955800" algn="l"/>
                <a:tab pos="1956435" algn="l"/>
              </a:tabLst>
            </a:pPr>
            <a:r>
              <a:rPr sz="2000" b="1" spc="-35" dirty="0">
                <a:latin typeface="Tahoma"/>
                <a:cs typeface="Tahoma"/>
              </a:rPr>
              <a:t>Timeline</a:t>
            </a:r>
            <a:r>
              <a:rPr sz="2000" b="1" dirty="0">
                <a:latin typeface="Tahoma"/>
                <a:cs typeface="Tahoma"/>
              </a:rPr>
              <a:t> </a:t>
            </a:r>
            <a:r>
              <a:rPr sz="2000" b="1" spc="35" dirty="0">
                <a:latin typeface="Tahoma"/>
                <a:cs typeface="Tahoma"/>
              </a:rPr>
              <a:t>for</a:t>
            </a:r>
            <a:r>
              <a:rPr sz="2000" b="1" spc="-5" dirty="0">
                <a:latin typeface="Tahoma"/>
                <a:cs typeface="Tahoma"/>
              </a:rPr>
              <a:t> </a:t>
            </a:r>
            <a:r>
              <a:rPr sz="2000" b="1" spc="25" dirty="0">
                <a:latin typeface="Tahoma"/>
                <a:cs typeface="Tahoma"/>
              </a:rPr>
              <a:t>Postdoctoral</a:t>
            </a:r>
            <a:r>
              <a:rPr sz="2000" b="1" spc="-25" dirty="0">
                <a:latin typeface="Tahoma"/>
                <a:cs typeface="Tahoma"/>
              </a:rPr>
              <a:t> </a:t>
            </a:r>
            <a:r>
              <a:rPr sz="2000" b="1" dirty="0">
                <a:latin typeface="Tahoma"/>
                <a:cs typeface="Tahoma"/>
              </a:rPr>
              <a:t>trainees</a:t>
            </a:r>
            <a:endParaRPr sz="2000" dirty="0">
              <a:latin typeface="Tahoma"/>
              <a:cs typeface="Tahoma"/>
            </a:endParaRPr>
          </a:p>
          <a:p>
            <a:pPr marL="2413000" lvl="1" indent="-287020">
              <a:lnSpc>
                <a:spcPct val="100000"/>
              </a:lnSpc>
              <a:spcBef>
                <a:spcPts val="525"/>
              </a:spcBef>
              <a:buChar char="•"/>
              <a:tabLst>
                <a:tab pos="2413000" algn="l"/>
                <a:tab pos="2413635" algn="l"/>
              </a:tabLst>
            </a:pPr>
            <a:r>
              <a:rPr sz="2000" spc="135" dirty="0">
                <a:latin typeface="Arial"/>
                <a:cs typeface="Arial"/>
              </a:rPr>
              <a:t>Appointment</a:t>
            </a:r>
            <a:r>
              <a:rPr sz="2000" spc="-55" dirty="0">
                <a:latin typeface="Arial"/>
                <a:cs typeface="Arial"/>
              </a:rPr>
              <a:t> </a:t>
            </a:r>
            <a:r>
              <a:rPr sz="2000" spc="125" dirty="0">
                <a:latin typeface="Arial"/>
                <a:cs typeface="Arial"/>
              </a:rPr>
              <a:t>letter</a:t>
            </a:r>
            <a:endParaRPr sz="2000" dirty="0">
              <a:latin typeface="Arial"/>
              <a:cs typeface="Arial"/>
            </a:endParaRPr>
          </a:p>
          <a:p>
            <a:pPr marL="2413000" lvl="1" indent="-287020">
              <a:lnSpc>
                <a:spcPct val="100000"/>
              </a:lnSpc>
              <a:spcBef>
                <a:spcPts val="700"/>
              </a:spcBef>
              <a:buChar char="•"/>
              <a:tabLst>
                <a:tab pos="2413000" algn="l"/>
                <a:tab pos="2413635" algn="l"/>
              </a:tabLst>
            </a:pPr>
            <a:r>
              <a:rPr sz="2000" spc="95" dirty="0">
                <a:latin typeface="Arial"/>
                <a:cs typeface="Arial"/>
              </a:rPr>
              <a:t>Onboarding</a:t>
            </a:r>
            <a:endParaRPr sz="2000" dirty="0">
              <a:latin typeface="Arial"/>
              <a:cs typeface="Arial"/>
            </a:endParaRPr>
          </a:p>
          <a:p>
            <a:pPr marL="2413000" lvl="1" indent="-287020">
              <a:lnSpc>
                <a:spcPct val="100000"/>
              </a:lnSpc>
              <a:spcBef>
                <a:spcPts val="695"/>
              </a:spcBef>
              <a:buChar char="•"/>
              <a:tabLst>
                <a:tab pos="2413000" algn="l"/>
                <a:tab pos="2413635" algn="l"/>
              </a:tabLst>
            </a:pPr>
            <a:r>
              <a:rPr sz="2000" spc="-10" dirty="0">
                <a:latin typeface="Arial"/>
                <a:cs typeface="Arial"/>
              </a:rPr>
              <a:t>O</a:t>
            </a:r>
            <a:r>
              <a:rPr sz="2000" spc="160" dirty="0">
                <a:latin typeface="Arial"/>
                <a:cs typeface="Arial"/>
              </a:rPr>
              <a:t>r</a:t>
            </a:r>
            <a:r>
              <a:rPr sz="2000" spc="20" dirty="0">
                <a:latin typeface="Arial"/>
                <a:cs typeface="Arial"/>
              </a:rPr>
              <a:t>ie</a:t>
            </a:r>
            <a:r>
              <a:rPr sz="2000" spc="85" dirty="0">
                <a:latin typeface="Arial"/>
                <a:cs typeface="Arial"/>
              </a:rPr>
              <a:t>n</a:t>
            </a:r>
            <a:r>
              <a:rPr sz="2000" spc="175" dirty="0">
                <a:latin typeface="Arial"/>
                <a:cs typeface="Arial"/>
              </a:rPr>
              <a:t>ta</a:t>
            </a:r>
            <a:r>
              <a:rPr sz="2000" spc="114" dirty="0">
                <a:latin typeface="Arial"/>
                <a:cs typeface="Arial"/>
              </a:rPr>
              <a:t>tio</a:t>
            </a:r>
            <a:r>
              <a:rPr sz="2000" spc="80" dirty="0">
                <a:latin typeface="Arial"/>
                <a:cs typeface="Arial"/>
              </a:rPr>
              <a:t>n</a:t>
            </a:r>
            <a:r>
              <a:rPr sz="2000" spc="-10" dirty="0">
                <a:latin typeface="Arial"/>
                <a:cs typeface="Arial"/>
              </a:rPr>
              <a:t> </a:t>
            </a:r>
            <a:r>
              <a:rPr sz="2000" dirty="0">
                <a:latin typeface="Arial"/>
                <a:cs typeface="Arial"/>
              </a:rPr>
              <a:t>(</a:t>
            </a:r>
            <a:r>
              <a:rPr sz="2000" spc="170" dirty="0">
                <a:latin typeface="Arial"/>
                <a:cs typeface="Arial"/>
              </a:rPr>
              <a:t>0</a:t>
            </a:r>
            <a:r>
              <a:rPr sz="2000" spc="15" dirty="0">
                <a:latin typeface="Arial"/>
                <a:cs typeface="Arial"/>
              </a:rPr>
              <a:t> </a:t>
            </a:r>
            <a:r>
              <a:rPr sz="2000" spc="140" dirty="0">
                <a:latin typeface="Arial"/>
                <a:cs typeface="Arial"/>
              </a:rPr>
              <a:t>–</a:t>
            </a:r>
            <a:r>
              <a:rPr sz="2000" spc="-5" dirty="0">
                <a:latin typeface="Arial"/>
                <a:cs typeface="Arial"/>
              </a:rPr>
              <a:t> </a:t>
            </a:r>
            <a:r>
              <a:rPr sz="2000" spc="-405" dirty="0">
                <a:latin typeface="Arial"/>
                <a:cs typeface="Arial"/>
              </a:rPr>
              <a:t>1</a:t>
            </a:r>
            <a:r>
              <a:rPr sz="2000" spc="5" dirty="0">
                <a:latin typeface="Arial"/>
                <a:cs typeface="Arial"/>
              </a:rPr>
              <a:t> </a:t>
            </a:r>
            <a:r>
              <a:rPr sz="2000" spc="220" dirty="0">
                <a:latin typeface="Arial"/>
                <a:cs typeface="Arial"/>
              </a:rPr>
              <a:t>m</a:t>
            </a:r>
            <a:r>
              <a:rPr sz="2000" spc="145" dirty="0">
                <a:latin typeface="Arial"/>
                <a:cs typeface="Arial"/>
              </a:rPr>
              <a:t>o</a:t>
            </a:r>
            <a:r>
              <a:rPr sz="2000" spc="85" dirty="0">
                <a:latin typeface="Arial"/>
                <a:cs typeface="Arial"/>
              </a:rPr>
              <a:t>n</a:t>
            </a:r>
            <a:r>
              <a:rPr sz="2000" spc="240" dirty="0">
                <a:latin typeface="Arial"/>
                <a:cs typeface="Arial"/>
              </a:rPr>
              <a:t>t</a:t>
            </a:r>
            <a:r>
              <a:rPr sz="2000" spc="80" dirty="0">
                <a:latin typeface="Arial"/>
                <a:cs typeface="Arial"/>
              </a:rPr>
              <a:t>h</a:t>
            </a:r>
            <a:r>
              <a:rPr sz="2000" spc="10" dirty="0">
                <a:latin typeface="Arial"/>
                <a:cs typeface="Arial"/>
              </a:rPr>
              <a:t>)</a:t>
            </a:r>
            <a:endParaRPr sz="2000" dirty="0">
              <a:latin typeface="Arial"/>
              <a:cs typeface="Arial"/>
            </a:endParaRPr>
          </a:p>
          <a:p>
            <a:pPr marL="2413000" lvl="1" indent="-287020">
              <a:lnSpc>
                <a:spcPct val="100000"/>
              </a:lnSpc>
              <a:spcBef>
                <a:spcPts val="705"/>
              </a:spcBef>
              <a:buChar char="•"/>
              <a:tabLst>
                <a:tab pos="2413000" algn="l"/>
                <a:tab pos="2413635" algn="l"/>
              </a:tabLst>
            </a:pPr>
            <a:r>
              <a:rPr sz="2000" spc="114" dirty="0">
                <a:latin typeface="Arial"/>
                <a:cs typeface="Arial"/>
              </a:rPr>
              <a:t>Probationary</a:t>
            </a:r>
            <a:r>
              <a:rPr sz="2000" spc="-25" dirty="0">
                <a:latin typeface="Arial"/>
                <a:cs typeface="Arial"/>
              </a:rPr>
              <a:t> </a:t>
            </a:r>
            <a:r>
              <a:rPr sz="2000" spc="95" dirty="0">
                <a:latin typeface="Arial"/>
                <a:cs typeface="Arial"/>
              </a:rPr>
              <a:t>review</a:t>
            </a:r>
            <a:r>
              <a:rPr sz="2000" dirty="0">
                <a:latin typeface="Arial"/>
                <a:cs typeface="Arial"/>
              </a:rPr>
              <a:t> </a:t>
            </a:r>
            <a:r>
              <a:rPr sz="2000" spc="35" dirty="0">
                <a:latin typeface="Arial"/>
                <a:cs typeface="Arial"/>
              </a:rPr>
              <a:t>(3</a:t>
            </a:r>
            <a:r>
              <a:rPr sz="2000" dirty="0">
                <a:latin typeface="Arial"/>
                <a:cs typeface="Arial"/>
              </a:rPr>
              <a:t> </a:t>
            </a:r>
            <a:r>
              <a:rPr sz="2000" spc="120" dirty="0">
                <a:latin typeface="Arial"/>
                <a:cs typeface="Arial"/>
              </a:rPr>
              <a:t>months)</a:t>
            </a:r>
            <a:endParaRPr sz="2000" dirty="0">
              <a:latin typeface="Arial"/>
              <a:cs typeface="Arial"/>
            </a:endParaRPr>
          </a:p>
          <a:p>
            <a:pPr marL="2413000" lvl="1" indent="-287020">
              <a:lnSpc>
                <a:spcPct val="100000"/>
              </a:lnSpc>
              <a:spcBef>
                <a:spcPts val="700"/>
              </a:spcBef>
              <a:buChar char="•"/>
              <a:tabLst>
                <a:tab pos="2413000" algn="l"/>
                <a:tab pos="2413635" algn="l"/>
              </a:tabLst>
            </a:pPr>
            <a:r>
              <a:rPr sz="2000" u="sng" spc="80" dirty="0">
                <a:uFill>
                  <a:solidFill>
                    <a:srgbClr val="000000"/>
                  </a:solidFill>
                </a:uFill>
                <a:latin typeface="Arial"/>
                <a:cs typeface="Arial"/>
              </a:rPr>
              <a:t>Annual</a:t>
            </a:r>
            <a:r>
              <a:rPr sz="2000" u="sng" spc="-45" dirty="0">
                <a:uFill>
                  <a:solidFill>
                    <a:srgbClr val="000000"/>
                  </a:solidFill>
                </a:uFill>
                <a:latin typeface="Arial"/>
                <a:cs typeface="Arial"/>
              </a:rPr>
              <a:t> </a:t>
            </a:r>
            <a:r>
              <a:rPr sz="2000" u="sng" spc="90" dirty="0">
                <a:uFill>
                  <a:solidFill>
                    <a:srgbClr val="000000"/>
                  </a:solidFill>
                </a:uFill>
                <a:latin typeface="Arial"/>
                <a:cs typeface="Arial"/>
              </a:rPr>
              <a:t>appraisal</a:t>
            </a:r>
            <a:r>
              <a:rPr sz="2000" u="sng" spc="10" dirty="0">
                <a:uFill>
                  <a:solidFill>
                    <a:srgbClr val="000000"/>
                  </a:solidFill>
                </a:uFill>
                <a:latin typeface="Arial"/>
                <a:cs typeface="Arial"/>
              </a:rPr>
              <a:t> </a:t>
            </a:r>
            <a:r>
              <a:rPr sz="2000" u="sng" spc="85" dirty="0">
                <a:uFill>
                  <a:solidFill>
                    <a:srgbClr val="000000"/>
                  </a:solidFill>
                </a:uFill>
                <a:latin typeface="Arial"/>
                <a:cs typeface="Arial"/>
              </a:rPr>
              <a:t>(9</a:t>
            </a:r>
            <a:r>
              <a:rPr sz="2000" u="sng" spc="-15" dirty="0">
                <a:uFill>
                  <a:solidFill>
                    <a:srgbClr val="000000"/>
                  </a:solidFill>
                </a:uFill>
                <a:latin typeface="Arial"/>
                <a:cs typeface="Arial"/>
              </a:rPr>
              <a:t> </a:t>
            </a:r>
            <a:r>
              <a:rPr sz="2000" u="sng" spc="120" dirty="0">
                <a:uFill>
                  <a:solidFill>
                    <a:srgbClr val="000000"/>
                  </a:solidFill>
                </a:uFill>
                <a:latin typeface="Arial"/>
                <a:cs typeface="Arial"/>
              </a:rPr>
              <a:t>months)</a:t>
            </a:r>
            <a:endParaRPr sz="2000" dirty="0">
              <a:latin typeface="Arial"/>
              <a:cs typeface="Arial"/>
            </a:endParaRPr>
          </a:p>
          <a:p>
            <a:pPr marL="2413000" lvl="1" indent="-287020">
              <a:lnSpc>
                <a:spcPct val="100000"/>
              </a:lnSpc>
              <a:spcBef>
                <a:spcPts val="695"/>
              </a:spcBef>
              <a:buChar char="•"/>
              <a:tabLst>
                <a:tab pos="2413000" algn="l"/>
                <a:tab pos="2413635" algn="l"/>
              </a:tabLst>
            </a:pPr>
            <a:r>
              <a:rPr sz="2000" spc="75" dirty="0">
                <a:latin typeface="Arial"/>
                <a:cs typeface="Arial"/>
              </a:rPr>
              <a:t>Yearly</a:t>
            </a:r>
            <a:r>
              <a:rPr sz="2000" dirty="0">
                <a:latin typeface="Arial"/>
                <a:cs typeface="Arial"/>
              </a:rPr>
              <a:t> </a:t>
            </a:r>
            <a:r>
              <a:rPr sz="2000" spc="85" dirty="0">
                <a:latin typeface="Arial"/>
                <a:cs typeface="Arial"/>
              </a:rPr>
              <a:t>renewal</a:t>
            </a:r>
            <a:r>
              <a:rPr sz="2000" dirty="0">
                <a:latin typeface="Arial"/>
                <a:cs typeface="Arial"/>
              </a:rPr>
              <a:t> </a:t>
            </a:r>
            <a:r>
              <a:rPr sz="2000" spc="165" dirty="0">
                <a:latin typeface="Arial"/>
                <a:cs typeface="Arial"/>
              </a:rPr>
              <a:t>of</a:t>
            </a:r>
            <a:r>
              <a:rPr sz="2000" spc="5" dirty="0">
                <a:latin typeface="Arial"/>
                <a:cs typeface="Arial"/>
              </a:rPr>
              <a:t> </a:t>
            </a:r>
            <a:r>
              <a:rPr sz="2000" spc="150" dirty="0">
                <a:latin typeface="Arial"/>
                <a:cs typeface="Arial"/>
              </a:rPr>
              <a:t>term-appointment</a:t>
            </a:r>
            <a:r>
              <a:rPr sz="2000" spc="5" dirty="0">
                <a:latin typeface="Arial"/>
                <a:cs typeface="Arial"/>
              </a:rPr>
              <a:t> </a:t>
            </a:r>
            <a:r>
              <a:rPr sz="2000" spc="-114" dirty="0">
                <a:latin typeface="Arial"/>
                <a:cs typeface="Arial"/>
              </a:rPr>
              <a:t>(12</a:t>
            </a:r>
            <a:r>
              <a:rPr sz="2000" spc="10" dirty="0">
                <a:latin typeface="Arial"/>
                <a:cs typeface="Arial"/>
              </a:rPr>
              <a:t> </a:t>
            </a:r>
            <a:r>
              <a:rPr sz="2000" spc="120" dirty="0">
                <a:latin typeface="Arial"/>
                <a:cs typeface="Arial"/>
              </a:rPr>
              <a:t>months)</a:t>
            </a:r>
            <a:endParaRPr sz="2000" dirty="0">
              <a:latin typeface="Arial"/>
              <a:cs typeface="Arial"/>
            </a:endParaRPr>
          </a:p>
          <a:p>
            <a:pPr marL="2413000" lvl="1" indent="-287020">
              <a:lnSpc>
                <a:spcPct val="100000"/>
              </a:lnSpc>
              <a:spcBef>
                <a:spcPts val="705"/>
              </a:spcBef>
              <a:buChar char="•"/>
              <a:tabLst>
                <a:tab pos="2413000" algn="l"/>
                <a:tab pos="2413635" algn="l"/>
              </a:tabLst>
            </a:pPr>
            <a:r>
              <a:rPr sz="2000" spc="110" dirty="0">
                <a:latin typeface="Arial"/>
                <a:cs typeface="Arial"/>
              </a:rPr>
              <a:t>Departure</a:t>
            </a:r>
            <a:r>
              <a:rPr sz="2000" spc="-20" dirty="0">
                <a:latin typeface="Arial"/>
                <a:cs typeface="Arial"/>
              </a:rPr>
              <a:t> </a:t>
            </a:r>
            <a:r>
              <a:rPr sz="2000" spc="140" dirty="0">
                <a:latin typeface="Arial"/>
                <a:cs typeface="Arial"/>
              </a:rPr>
              <a:t>date</a:t>
            </a:r>
            <a:r>
              <a:rPr sz="2000" spc="5" dirty="0">
                <a:latin typeface="Arial"/>
                <a:cs typeface="Arial"/>
              </a:rPr>
              <a:t> </a:t>
            </a:r>
            <a:r>
              <a:rPr sz="2000" spc="100" dirty="0">
                <a:latin typeface="Arial"/>
                <a:cs typeface="Arial"/>
              </a:rPr>
              <a:t>if</a:t>
            </a:r>
            <a:r>
              <a:rPr sz="2000" spc="15" dirty="0">
                <a:latin typeface="Arial"/>
                <a:cs typeface="Arial"/>
              </a:rPr>
              <a:t> </a:t>
            </a:r>
            <a:r>
              <a:rPr sz="2000" spc="150" dirty="0">
                <a:latin typeface="Arial"/>
                <a:cs typeface="Arial"/>
              </a:rPr>
              <a:t>not</a:t>
            </a:r>
            <a:r>
              <a:rPr sz="2000" spc="-15" dirty="0">
                <a:latin typeface="Arial"/>
                <a:cs typeface="Arial"/>
              </a:rPr>
              <a:t> </a:t>
            </a:r>
            <a:r>
              <a:rPr sz="2000" spc="114" dirty="0">
                <a:latin typeface="Arial"/>
                <a:cs typeface="Arial"/>
              </a:rPr>
              <a:t>reappointed</a:t>
            </a:r>
            <a:r>
              <a:rPr sz="2000" spc="10" dirty="0">
                <a:latin typeface="Arial"/>
                <a:cs typeface="Arial"/>
              </a:rPr>
              <a:t> </a:t>
            </a:r>
            <a:r>
              <a:rPr sz="2000" spc="-114" dirty="0">
                <a:latin typeface="Arial"/>
                <a:cs typeface="Arial"/>
              </a:rPr>
              <a:t>(12</a:t>
            </a:r>
            <a:r>
              <a:rPr sz="2000" dirty="0">
                <a:latin typeface="Arial"/>
                <a:cs typeface="Arial"/>
              </a:rPr>
              <a:t> </a:t>
            </a:r>
            <a:r>
              <a:rPr sz="2000" spc="120" dirty="0">
                <a:latin typeface="Arial"/>
                <a:cs typeface="Arial"/>
              </a:rPr>
              <a:t>months)</a:t>
            </a:r>
            <a:endParaRPr sz="2000" dirty="0">
              <a:latin typeface="Arial"/>
              <a:cs typeface="Arial"/>
            </a:endParaRPr>
          </a:p>
          <a:p>
            <a:pPr marL="2413000" lvl="1" indent="-287020">
              <a:lnSpc>
                <a:spcPct val="100000"/>
              </a:lnSpc>
              <a:spcBef>
                <a:spcPts val="700"/>
              </a:spcBef>
              <a:buChar char="•"/>
              <a:tabLst>
                <a:tab pos="2413000" algn="l"/>
                <a:tab pos="2413635" algn="l"/>
              </a:tabLst>
            </a:pPr>
            <a:r>
              <a:rPr sz="2000" spc="95" dirty="0">
                <a:latin typeface="Arial"/>
                <a:cs typeface="Arial"/>
              </a:rPr>
              <a:t>Duration</a:t>
            </a:r>
            <a:r>
              <a:rPr sz="2000" spc="-25" dirty="0">
                <a:latin typeface="Arial"/>
                <a:cs typeface="Arial"/>
              </a:rPr>
              <a:t> </a:t>
            </a:r>
            <a:r>
              <a:rPr sz="2000" spc="95" dirty="0">
                <a:latin typeface="Arial"/>
                <a:cs typeface="Arial"/>
              </a:rPr>
              <a:t>as</a:t>
            </a:r>
            <a:r>
              <a:rPr sz="2000" spc="-15" dirty="0">
                <a:latin typeface="Arial"/>
                <a:cs typeface="Arial"/>
              </a:rPr>
              <a:t> </a:t>
            </a:r>
            <a:r>
              <a:rPr sz="2000" spc="110" dirty="0">
                <a:latin typeface="Arial"/>
                <a:cs typeface="Arial"/>
              </a:rPr>
              <a:t>a</a:t>
            </a:r>
            <a:r>
              <a:rPr sz="2000" dirty="0">
                <a:latin typeface="Arial"/>
                <a:cs typeface="Arial"/>
              </a:rPr>
              <a:t> </a:t>
            </a:r>
            <a:r>
              <a:rPr sz="2000" spc="140" dirty="0">
                <a:latin typeface="Arial"/>
                <a:cs typeface="Arial"/>
              </a:rPr>
              <a:t>postdoc</a:t>
            </a:r>
            <a:r>
              <a:rPr sz="2000" spc="-5" dirty="0">
                <a:latin typeface="Arial"/>
                <a:cs typeface="Arial"/>
              </a:rPr>
              <a:t> </a:t>
            </a:r>
            <a:r>
              <a:rPr sz="2000" spc="55" dirty="0">
                <a:latin typeface="Arial"/>
                <a:cs typeface="Arial"/>
              </a:rPr>
              <a:t>(5</a:t>
            </a:r>
            <a:r>
              <a:rPr sz="2000" dirty="0">
                <a:latin typeface="Arial"/>
                <a:cs typeface="Arial"/>
              </a:rPr>
              <a:t> </a:t>
            </a:r>
            <a:r>
              <a:rPr sz="2000" spc="95" dirty="0">
                <a:latin typeface="Arial"/>
                <a:cs typeface="Arial"/>
              </a:rPr>
              <a:t>years)</a:t>
            </a:r>
            <a:endParaRPr sz="2000" dirty="0">
              <a:latin typeface="Arial"/>
              <a:cs typeface="Arial"/>
            </a:endParaRPr>
          </a:p>
          <a:p>
            <a:pPr algn="ctr">
              <a:lnSpc>
                <a:spcPct val="100000"/>
              </a:lnSpc>
              <a:spcBef>
                <a:spcPts val="2039"/>
              </a:spcBef>
            </a:pPr>
            <a:r>
              <a:rPr sz="2000" spc="135" dirty="0">
                <a:latin typeface="Arial"/>
                <a:cs typeface="Arial"/>
              </a:rPr>
              <a:t>Appointment</a:t>
            </a:r>
            <a:r>
              <a:rPr sz="2000" spc="-15" dirty="0">
                <a:latin typeface="Arial"/>
                <a:cs typeface="Arial"/>
              </a:rPr>
              <a:t> </a:t>
            </a:r>
            <a:r>
              <a:rPr sz="2000" spc="120" dirty="0">
                <a:latin typeface="Arial"/>
                <a:cs typeface="Arial"/>
              </a:rPr>
              <a:t>information</a:t>
            </a:r>
            <a:r>
              <a:rPr sz="2000" spc="10" dirty="0">
                <a:latin typeface="Arial"/>
                <a:cs typeface="Arial"/>
              </a:rPr>
              <a:t> </a:t>
            </a:r>
            <a:r>
              <a:rPr sz="2000" spc="30" dirty="0">
                <a:latin typeface="Arial"/>
                <a:cs typeface="Arial"/>
              </a:rPr>
              <a:t>is</a:t>
            </a:r>
            <a:r>
              <a:rPr sz="2000" spc="10" dirty="0">
                <a:latin typeface="Arial"/>
                <a:cs typeface="Arial"/>
              </a:rPr>
              <a:t> </a:t>
            </a:r>
            <a:r>
              <a:rPr sz="2000" spc="70" dirty="0">
                <a:latin typeface="Arial"/>
                <a:cs typeface="Arial"/>
              </a:rPr>
              <a:t>available</a:t>
            </a:r>
            <a:r>
              <a:rPr sz="2000" spc="25" dirty="0">
                <a:latin typeface="Arial"/>
                <a:cs typeface="Arial"/>
              </a:rPr>
              <a:t> </a:t>
            </a:r>
            <a:r>
              <a:rPr sz="2000" spc="30" dirty="0">
                <a:latin typeface="Arial"/>
                <a:cs typeface="Arial"/>
              </a:rPr>
              <a:t>in</a:t>
            </a:r>
            <a:r>
              <a:rPr sz="2000" spc="5" dirty="0">
                <a:latin typeface="Arial"/>
                <a:cs typeface="Arial"/>
              </a:rPr>
              <a:t> </a:t>
            </a:r>
            <a:r>
              <a:rPr sz="2000" spc="80" dirty="0">
                <a:latin typeface="Arial"/>
                <a:cs typeface="Arial"/>
              </a:rPr>
              <a:t>Section</a:t>
            </a:r>
            <a:r>
              <a:rPr sz="2000" spc="20" dirty="0">
                <a:latin typeface="Arial"/>
                <a:cs typeface="Arial"/>
              </a:rPr>
              <a:t> </a:t>
            </a:r>
            <a:r>
              <a:rPr sz="2000" spc="110" dirty="0">
                <a:latin typeface="Arial"/>
                <a:cs typeface="Arial"/>
              </a:rPr>
              <a:t>5</a:t>
            </a:r>
            <a:r>
              <a:rPr sz="2000" spc="10" dirty="0">
                <a:latin typeface="Arial"/>
                <a:cs typeface="Arial"/>
              </a:rPr>
              <a:t> </a:t>
            </a:r>
            <a:r>
              <a:rPr sz="2000" spc="165" dirty="0">
                <a:latin typeface="Arial"/>
                <a:cs typeface="Arial"/>
              </a:rPr>
              <a:t>of</a:t>
            </a:r>
            <a:r>
              <a:rPr sz="2000" spc="10" dirty="0">
                <a:latin typeface="Arial"/>
                <a:cs typeface="Arial"/>
              </a:rPr>
              <a:t> </a:t>
            </a:r>
            <a:r>
              <a:rPr sz="2000" spc="130" dirty="0">
                <a:latin typeface="Arial"/>
                <a:cs typeface="Arial"/>
              </a:rPr>
              <a:t>the</a:t>
            </a:r>
            <a:r>
              <a:rPr sz="2000" spc="5" dirty="0">
                <a:latin typeface="Arial"/>
                <a:cs typeface="Arial"/>
              </a:rPr>
              <a:t> </a:t>
            </a:r>
            <a:r>
              <a:rPr sz="2000" u="sng" spc="114" dirty="0">
                <a:solidFill>
                  <a:srgbClr val="0562C1"/>
                </a:solidFill>
                <a:uFill>
                  <a:solidFill>
                    <a:srgbClr val="0562C1"/>
                  </a:solidFill>
                </a:uFill>
                <a:latin typeface="Arial"/>
                <a:cs typeface="Arial"/>
                <a:hlinkClick r:id="rId3"/>
              </a:rPr>
              <a:t>Academic</a:t>
            </a:r>
            <a:r>
              <a:rPr sz="2000" u="sng" spc="15" dirty="0">
                <a:solidFill>
                  <a:srgbClr val="0562C1"/>
                </a:solidFill>
                <a:uFill>
                  <a:solidFill>
                    <a:srgbClr val="0562C1"/>
                  </a:solidFill>
                </a:uFill>
                <a:latin typeface="Arial"/>
                <a:cs typeface="Arial"/>
                <a:hlinkClick r:id="rId3"/>
              </a:rPr>
              <a:t> </a:t>
            </a:r>
            <a:r>
              <a:rPr sz="2000" u="sng" spc="145" dirty="0">
                <a:solidFill>
                  <a:srgbClr val="0562C1"/>
                </a:solidFill>
                <a:uFill>
                  <a:solidFill>
                    <a:srgbClr val="0562C1"/>
                  </a:solidFill>
                </a:uFill>
                <a:latin typeface="Arial"/>
                <a:cs typeface="Arial"/>
                <a:hlinkClick r:id="rId3"/>
              </a:rPr>
              <a:t>Staff</a:t>
            </a:r>
            <a:r>
              <a:rPr sz="2000" u="sng" spc="5" dirty="0">
                <a:solidFill>
                  <a:srgbClr val="0562C1"/>
                </a:solidFill>
                <a:uFill>
                  <a:solidFill>
                    <a:srgbClr val="0562C1"/>
                  </a:solidFill>
                </a:uFill>
                <a:latin typeface="Arial"/>
                <a:cs typeface="Arial"/>
                <a:hlinkClick r:id="rId3"/>
              </a:rPr>
              <a:t> </a:t>
            </a:r>
            <a:r>
              <a:rPr sz="2000" u="sng" spc="100" dirty="0">
                <a:solidFill>
                  <a:srgbClr val="0562C1"/>
                </a:solidFill>
                <a:uFill>
                  <a:solidFill>
                    <a:srgbClr val="0562C1"/>
                  </a:solidFill>
                </a:uFill>
                <a:latin typeface="Arial"/>
                <a:cs typeface="Arial"/>
                <a:hlinkClick r:id="rId3"/>
              </a:rPr>
              <a:t>Handbook</a:t>
            </a:r>
            <a:endParaRPr sz="2000" dirty="0">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43910" y="257467"/>
            <a:ext cx="6504940" cy="452120"/>
          </a:xfrm>
          <a:prstGeom prst="rect">
            <a:avLst/>
          </a:prstGeom>
        </p:spPr>
        <p:txBody>
          <a:bodyPr vert="horz" wrap="square" lIns="0" tIns="12065" rIns="0" bIns="0" rtlCol="0">
            <a:spAutoFit/>
          </a:bodyPr>
          <a:lstStyle/>
          <a:p>
            <a:pPr marL="12700">
              <a:lnSpc>
                <a:spcPct val="100000"/>
              </a:lnSpc>
              <a:spcBef>
                <a:spcPts val="95"/>
              </a:spcBef>
            </a:pPr>
            <a:r>
              <a:rPr spc="35" dirty="0"/>
              <a:t>Office</a:t>
            </a:r>
            <a:r>
              <a:rPr spc="45" dirty="0"/>
              <a:t> </a:t>
            </a:r>
            <a:r>
              <a:rPr spc="65" dirty="0"/>
              <a:t>of</a:t>
            </a:r>
            <a:r>
              <a:rPr spc="40" dirty="0"/>
              <a:t> </a:t>
            </a:r>
            <a:r>
              <a:rPr spc="30" dirty="0"/>
              <a:t>Postdoctoral</a:t>
            </a:r>
            <a:r>
              <a:rPr spc="25" dirty="0"/>
              <a:t> </a:t>
            </a:r>
            <a:r>
              <a:rPr spc="65" dirty="0"/>
              <a:t>Affairs</a:t>
            </a:r>
            <a:r>
              <a:rPr spc="85" dirty="0"/>
              <a:t> </a:t>
            </a:r>
            <a:r>
              <a:rPr spc="-65" dirty="0"/>
              <a:t>(OPA)</a:t>
            </a:r>
          </a:p>
        </p:txBody>
      </p:sp>
      <p:sp>
        <p:nvSpPr>
          <p:cNvPr id="3" name="object 3"/>
          <p:cNvSpPr txBox="1"/>
          <p:nvPr/>
        </p:nvSpPr>
        <p:spPr>
          <a:xfrm>
            <a:off x="786086" y="1122775"/>
            <a:ext cx="10617835" cy="4688840"/>
          </a:xfrm>
          <a:prstGeom prst="rect">
            <a:avLst/>
          </a:prstGeom>
        </p:spPr>
        <p:txBody>
          <a:bodyPr vert="horz" wrap="square" lIns="0" tIns="12700" rIns="0" bIns="0" rtlCol="0">
            <a:spAutoFit/>
          </a:bodyPr>
          <a:lstStyle/>
          <a:p>
            <a:pPr marL="355600" marR="5080" indent="-342900">
              <a:lnSpc>
                <a:spcPct val="100000"/>
              </a:lnSpc>
              <a:spcBef>
                <a:spcPts val="100"/>
              </a:spcBef>
              <a:buChar char="•"/>
              <a:tabLst>
                <a:tab pos="354965" algn="l"/>
                <a:tab pos="355600" algn="l"/>
              </a:tabLst>
            </a:pPr>
            <a:r>
              <a:rPr sz="1800" spc="60" dirty="0">
                <a:latin typeface="Arial"/>
                <a:cs typeface="Arial"/>
              </a:rPr>
              <a:t>Organizing</a:t>
            </a:r>
            <a:r>
              <a:rPr sz="1800" spc="370" dirty="0">
                <a:latin typeface="Arial"/>
                <a:cs typeface="Arial"/>
              </a:rPr>
              <a:t> </a:t>
            </a:r>
            <a:r>
              <a:rPr sz="1800" spc="100" dirty="0">
                <a:latin typeface="Arial"/>
                <a:cs typeface="Arial"/>
              </a:rPr>
              <a:t>and</a:t>
            </a:r>
            <a:r>
              <a:rPr sz="1800" spc="380" dirty="0">
                <a:latin typeface="Arial"/>
                <a:cs typeface="Arial"/>
              </a:rPr>
              <a:t> </a:t>
            </a:r>
            <a:r>
              <a:rPr sz="1800" spc="90" dirty="0">
                <a:latin typeface="Arial"/>
                <a:cs typeface="Arial"/>
              </a:rPr>
              <a:t>providing</a:t>
            </a:r>
            <a:r>
              <a:rPr sz="1800" spc="380" dirty="0">
                <a:latin typeface="Arial"/>
                <a:cs typeface="Arial"/>
              </a:rPr>
              <a:t> </a:t>
            </a:r>
            <a:r>
              <a:rPr sz="1800" spc="100" dirty="0">
                <a:latin typeface="Arial"/>
                <a:cs typeface="Arial"/>
              </a:rPr>
              <a:t>career</a:t>
            </a:r>
            <a:r>
              <a:rPr sz="1800" spc="385" dirty="0">
                <a:latin typeface="Arial"/>
                <a:cs typeface="Arial"/>
              </a:rPr>
              <a:t> </a:t>
            </a:r>
            <a:r>
              <a:rPr sz="1800" spc="105" dirty="0">
                <a:latin typeface="Arial"/>
                <a:cs typeface="Arial"/>
              </a:rPr>
              <a:t>development</a:t>
            </a:r>
            <a:r>
              <a:rPr sz="1800" spc="365" dirty="0">
                <a:latin typeface="Arial"/>
                <a:cs typeface="Arial"/>
              </a:rPr>
              <a:t> </a:t>
            </a:r>
            <a:r>
              <a:rPr sz="1800" spc="120" dirty="0">
                <a:latin typeface="Arial"/>
                <a:cs typeface="Arial"/>
              </a:rPr>
              <a:t>programming</a:t>
            </a:r>
            <a:r>
              <a:rPr sz="1800" spc="370" dirty="0">
                <a:latin typeface="Arial"/>
                <a:cs typeface="Arial"/>
              </a:rPr>
              <a:t> </a:t>
            </a:r>
            <a:r>
              <a:rPr sz="1800" spc="95" dirty="0">
                <a:latin typeface="Arial"/>
                <a:cs typeface="Arial"/>
              </a:rPr>
              <a:t>and</a:t>
            </a:r>
            <a:r>
              <a:rPr sz="1800" spc="385" dirty="0">
                <a:latin typeface="Arial"/>
                <a:cs typeface="Arial"/>
              </a:rPr>
              <a:t> </a:t>
            </a:r>
            <a:r>
              <a:rPr sz="1800" spc="95" dirty="0">
                <a:latin typeface="Arial"/>
                <a:cs typeface="Arial"/>
              </a:rPr>
              <a:t>resources</a:t>
            </a:r>
            <a:r>
              <a:rPr sz="1800" spc="370" dirty="0">
                <a:latin typeface="Arial"/>
                <a:cs typeface="Arial"/>
              </a:rPr>
              <a:t> </a:t>
            </a:r>
            <a:r>
              <a:rPr sz="1800" spc="155" dirty="0">
                <a:latin typeface="Arial"/>
                <a:cs typeface="Arial"/>
              </a:rPr>
              <a:t>for</a:t>
            </a:r>
            <a:r>
              <a:rPr sz="1800" spc="370" dirty="0">
                <a:latin typeface="Arial"/>
                <a:cs typeface="Arial"/>
              </a:rPr>
              <a:t> </a:t>
            </a:r>
            <a:r>
              <a:rPr sz="1800" spc="120" dirty="0">
                <a:latin typeface="Arial"/>
                <a:cs typeface="Arial"/>
              </a:rPr>
              <a:t>postdocs </a:t>
            </a:r>
            <a:r>
              <a:rPr sz="1800" spc="-484" dirty="0">
                <a:latin typeface="Arial"/>
                <a:cs typeface="Arial"/>
              </a:rPr>
              <a:t> </a:t>
            </a:r>
            <a:r>
              <a:rPr sz="1800" spc="100" dirty="0">
                <a:latin typeface="Arial"/>
                <a:cs typeface="Arial"/>
              </a:rPr>
              <a:t>across</a:t>
            </a:r>
            <a:r>
              <a:rPr sz="1800" spc="10" dirty="0">
                <a:latin typeface="Arial"/>
                <a:cs typeface="Arial"/>
              </a:rPr>
              <a:t> </a:t>
            </a:r>
            <a:r>
              <a:rPr sz="1800" spc="114" dirty="0">
                <a:latin typeface="Arial"/>
                <a:cs typeface="Arial"/>
              </a:rPr>
              <a:t>the</a:t>
            </a:r>
            <a:r>
              <a:rPr sz="1800" spc="20" dirty="0">
                <a:latin typeface="Arial"/>
                <a:cs typeface="Arial"/>
              </a:rPr>
              <a:t> </a:t>
            </a:r>
            <a:r>
              <a:rPr sz="1800" spc="125" dirty="0">
                <a:latin typeface="Arial"/>
                <a:cs typeface="Arial"/>
              </a:rPr>
              <a:t>community</a:t>
            </a:r>
            <a:endParaRPr sz="1800">
              <a:latin typeface="Arial"/>
              <a:cs typeface="Arial"/>
            </a:endParaRPr>
          </a:p>
          <a:p>
            <a:pPr marL="355600" indent="-342900">
              <a:lnSpc>
                <a:spcPct val="100000"/>
              </a:lnSpc>
              <a:spcBef>
                <a:spcPts val="2160"/>
              </a:spcBef>
              <a:buChar char="•"/>
              <a:tabLst>
                <a:tab pos="354965" algn="l"/>
                <a:tab pos="355600" algn="l"/>
              </a:tabLst>
            </a:pPr>
            <a:r>
              <a:rPr sz="1800" spc="70" dirty="0">
                <a:latin typeface="Arial"/>
                <a:cs typeface="Arial"/>
              </a:rPr>
              <a:t>Facilitating</a:t>
            </a:r>
            <a:r>
              <a:rPr sz="1800" spc="-10" dirty="0">
                <a:latin typeface="Arial"/>
                <a:cs typeface="Arial"/>
              </a:rPr>
              <a:t> </a:t>
            </a:r>
            <a:r>
              <a:rPr sz="1800" spc="95" dirty="0">
                <a:latin typeface="Arial"/>
                <a:cs typeface="Arial"/>
              </a:rPr>
              <a:t>a</a:t>
            </a:r>
            <a:r>
              <a:rPr sz="1800" spc="20" dirty="0">
                <a:latin typeface="Arial"/>
                <a:cs typeface="Arial"/>
              </a:rPr>
              <a:t> </a:t>
            </a:r>
            <a:r>
              <a:rPr sz="1800" spc="80" dirty="0">
                <a:latin typeface="Arial"/>
                <a:cs typeface="Arial"/>
              </a:rPr>
              <a:t>new</a:t>
            </a:r>
            <a:r>
              <a:rPr sz="1800" spc="10" dirty="0">
                <a:latin typeface="Arial"/>
                <a:cs typeface="Arial"/>
              </a:rPr>
              <a:t> </a:t>
            </a:r>
            <a:r>
              <a:rPr sz="1800" spc="125" dirty="0">
                <a:latin typeface="Arial"/>
                <a:cs typeface="Arial"/>
              </a:rPr>
              <a:t>postdoc</a:t>
            </a:r>
            <a:r>
              <a:rPr sz="1800" spc="30" dirty="0">
                <a:latin typeface="Arial"/>
                <a:cs typeface="Arial"/>
              </a:rPr>
              <a:t> </a:t>
            </a:r>
            <a:r>
              <a:rPr sz="1800" spc="95" dirty="0">
                <a:latin typeface="Arial"/>
                <a:cs typeface="Arial"/>
              </a:rPr>
              <a:t>orientation</a:t>
            </a:r>
            <a:endParaRPr sz="1800">
              <a:latin typeface="Arial"/>
              <a:cs typeface="Arial"/>
            </a:endParaRPr>
          </a:p>
          <a:p>
            <a:pPr marL="355600" indent="-342900">
              <a:lnSpc>
                <a:spcPct val="100000"/>
              </a:lnSpc>
              <a:spcBef>
                <a:spcPts val="2160"/>
              </a:spcBef>
              <a:buChar char="•"/>
              <a:tabLst>
                <a:tab pos="354965" algn="l"/>
                <a:tab pos="355600" algn="l"/>
              </a:tabLst>
            </a:pPr>
            <a:r>
              <a:rPr sz="1800" spc="75" dirty="0">
                <a:latin typeface="Arial"/>
                <a:cs typeface="Arial"/>
              </a:rPr>
              <a:t>Assisting</a:t>
            </a:r>
            <a:r>
              <a:rPr sz="1800" spc="25" dirty="0">
                <a:latin typeface="Arial"/>
                <a:cs typeface="Arial"/>
              </a:rPr>
              <a:t> </a:t>
            </a:r>
            <a:r>
              <a:rPr sz="1800" spc="30" dirty="0">
                <a:latin typeface="Arial"/>
                <a:cs typeface="Arial"/>
              </a:rPr>
              <a:t>in</a:t>
            </a:r>
            <a:r>
              <a:rPr sz="1800" spc="15" dirty="0">
                <a:latin typeface="Arial"/>
                <a:cs typeface="Arial"/>
              </a:rPr>
              <a:t> </a:t>
            </a:r>
            <a:r>
              <a:rPr sz="1800" spc="90" dirty="0">
                <a:latin typeface="Arial"/>
                <a:cs typeface="Arial"/>
              </a:rPr>
              <a:t>social/networking</a:t>
            </a:r>
            <a:r>
              <a:rPr sz="1800" spc="15" dirty="0">
                <a:latin typeface="Arial"/>
                <a:cs typeface="Arial"/>
              </a:rPr>
              <a:t> </a:t>
            </a:r>
            <a:r>
              <a:rPr sz="1800" spc="100" dirty="0">
                <a:latin typeface="Arial"/>
                <a:cs typeface="Arial"/>
              </a:rPr>
              <a:t>events</a:t>
            </a:r>
            <a:r>
              <a:rPr sz="1800" spc="40" dirty="0">
                <a:latin typeface="Arial"/>
                <a:cs typeface="Arial"/>
              </a:rPr>
              <a:t> </a:t>
            </a:r>
            <a:r>
              <a:rPr sz="1800" spc="150" dirty="0">
                <a:latin typeface="Arial"/>
                <a:cs typeface="Arial"/>
              </a:rPr>
              <a:t>for</a:t>
            </a:r>
            <a:r>
              <a:rPr sz="1800" spc="25" dirty="0">
                <a:latin typeface="Arial"/>
                <a:cs typeface="Arial"/>
              </a:rPr>
              <a:t> </a:t>
            </a:r>
            <a:r>
              <a:rPr sz="1800" spc="114" dirty="0">
                <a:latin typeface="Arial"/>
                <a:cs typeface="Arial"/>
              </a:rPr>
              <a:t>the</a:t>
            </a:r>
            <a:r>
              <a:rPr sz="1800" spc="15" dirty="0">
                <a:latin typeface="Arial"/>
                <a:cs typeface="Arial"/>
              </a:rPr>
              <a:t> </a:t>
            </a:r>
            <a:r>
              <a:rPr sz="1800" spc="120" dirty="0">
                <a:latin typeface="Arial"/>
                <a:cs typeface="Arial"/>
              </a:rPr>
              <a:t>postdoctoral</a:t>
            </a:r>
            <a:r>
              <a:rPr sz="1800" spc="40" dirty="0">
                <a:latin typeface="Arial"/>
                <a:cs typeface="Arial"/>
              </a:rPr>
              <a:t> </a:t>
            </a:r>
            <a:r>
              <a:rPr sz="1800" spc="125" dirty="0">
                <a:latin typeface="Arial"/>
                <a:cs typeface="Arial"/>
              </a:rPr>
              <a:t>community</a:t>
            </a:r>
            <a:endParaRPr sz="1800">
              <a:latin typeface="Arial"/>
              <a:cs typeface="Arial"/>
            </a:endParaRPr>
          </a:p>
          <a:p>
            <a:pPr>
              <a:lnSpc>
                <a:spcPct val="100000"/>
              </a:lnSpc>
              <a:spcBef>
                <a:spcPts val="30"/>
              </a:spcBef>
              <a:buFont typeface="Arial"/>
              <a:buChar char="•"/>
            </a:pPr>
            <a:endParaRPr sz="1850">
              <a:latin typeface="Arial"/>
              <a:cs typeface="Arial"/>
            </a:endParaRPr>
          </a:p>
          <a:p>
            <a:pPr marL="354965" marR="5080" indent="-342900">
              <a:lnSpc>
                <a:spcPct val="100000"/>
              </a:lnSpc>
              <a:buChar char="•"/>
              <a:tabLst>
                <a:tab pos="354965" algn="l"/>
                <a:tab pos="355600" algn="l"/>
                <a:tab pos="1761489" algn="l"/>
                <a:tab pos="3058795" algn="l"/>
                <a:tab pos="3660775" algn="l"/>
                <a:tab pos="4664710" algn="l"/>
                <a:tab pos="5304790" algn="l"/>
                <a:tab pos="6434455" algn="l"/>
                <a:tab pos="7034530" algn="l"/>
                <a:tab pos="8183880" algn="l"/>
                <a:tab pos="8641080" algn="l"/>
                <a:tab pos="9764395" algn="l"/>
              </a:tabLst>
            </a:pPr>
            <a:r>
              <a:rPr sz="1800" spc="-55" dirty="0">
                <a:latin typeface="Arial"/>
                <a:cs typeface="Arial"/>
              </a:rPr>
              <a:t>S</a:t>
            </a:r>
            <a:r>
              <a:rPr sz="1800" spc="90" dirty="0">
                <a:latin typeface="Arial"/>
                <a:cs typeface="Arial"/>
              </a:rPr>
              <a:t>u</a:t>
            </a:r>
            <a:r>
              <a:rPr sz="1800" spc="105" dirty="0">
                <a:latin typeface="Arial"/>
                <a:cs typeface="Arial"/>
              </a:rPr>
              <a:t>p</a:t>
            </a:r>
            <a:r>
              <a:rPr sz="1800" spc="125" dirty="0">
                <a:latin typeface="Arial"/>
                <a:cs typeface="Arial"/>
              </a:rPr>
              <a:t>p</a:t>
            </a:r>
            <a:r>
              <a:rPr sz="1800" spc="110" dirty="0">
                <a:latin typeface="Arial"/>
                <a:cs typeface="Arial"/>
              </a:rPr>
              <a:t>o</a:t>
            </a:r>
            <a:r>
              <a:rPr sz="1800" spc="150" dirty="0">
                <a:latin typeface="Arial"/>
                <a:cs typeface="Arial"/>
              </a:rPr>
              <a:t>r</a:t>
            </a:r>
            <a:r>
              <a:rPr sz="1800" spc="215" dirty="0">
                <a:latin typeface="Arial"/>
                <a:cs typeface="Arial"/>
              </a:rPr>
              <a:t>t</a:t>
            </a:r>
            <a:r>
              <a:rPr sz="1800" spc="-5" dirty="0">
                <a:latin typeface="Arial"/>
                <a:cs typeface="Arial"/>
              </a:rPr>
              <a:t>i</a:t>
            </a:r>
            <a:r>
              <a:rPr sz="1800" spc="75" dirty="0">
                <a:latin typeface="Arial"/>
                <a:cs typeface="Arial"/>
              </a:rPr>
              <a:t>n</a:t>
            </a:r>
            <a:r>
              <a:rPr sz="1800" spc="85" dirty="0">
                <a:latin typeface="Arial"/>
                <a:cs typeface="Arial"/>
              </a:rPr>
              <a:t>g</a:t>
            </a:r>
            <a:r>
              <a:rPr sz="1800" dirty="0">
                <a:latin typeface="Arial"/>
                <a:cs typeface="Arial"/>
              </a:rPr>
              <a:t>	</a:t>
            </a:r>
            <a:r>
              <a:rPr sz="1800" spc="150" dirty="0">
                <a:latin typeface="Arial"/>
                <a:cs typeface="Arial"/>
              </a:rPr>
              <a:t>r</a:t>
            </a:r>
            <a:r>
              <a:rPr sz="1800" spc="60" dirty="0">
                <a:latin typeface="Arial"/>
                <a:cs typeface="Arial"/>
              </a:rPr>
              <a:t>es</a:t>
            </a:r>
            <a:r>
              <a:rPr sz="1800" spc="110" dirty="0">
                <a:latin typeface="Arial"/>
                <a:cs typeface="Arial"/>
              </a:rPr>
              <a:t>o</a:t>
            </a:r>
            <a:r>
              <a:rPr sz="1800" spc="75" dirty="0">
                <a:latin typeface="Arial"/>
                <a:cs typeface="Arial"/>
              </a:rPr>
              <a:t>u</a:t>
            </a:r>
            <a:r>
              <a:rPr sz="1800" spc="100" dirty="0">
                <a:latin typeface="Arial"/>
                <a:cs typeface="Arial"/>
              </a:rPr>
              <a:t>r</a:t>
            </a:r>
            <a:r>
              <a:rPr sz="1800" spc="165" dirty="0">
                <a:latin typeface="Arial"/>
                <a:cs typeface="Arial"/>
              </a:rPr>
              <a:t>c</a:t>
            </a:r>
            <a:r>
              <a:rPr sz="1800" spc="60" dirty="0">
                <a:latin typeface="Arial"/>
                <a:cs typeface="Arial"/>
              </a:rPr>
              <a:t>es</a:t>
            </a:r>
            <a:r>
              <a:rPr sz="1800" dirty="0">
                <a:latin typeface="Arial"/>
                <a:cs typeface="Arial"/>
              </a:rPr>
              <a:t>	</a:t>
            </a:r>
            <a:r>
              <a:rPr sz="1800" spc="85" dirty="0">
                <a:latin typeface="Arial"/>
                <a:cs typeface="Arial"/>
              </a:rPr>
              <a:t>a</a:t>
            </a:r>
            <a:r>
              <a:rPr sz="1800" spc="90" dirty="0">
                <a:latin typeface="Arial"/>
                <a:cs typeface="Arial"/>
              </a:rPr>
              <a:t>n</a:t>
            </a:r>
            <a:r>
              <a:rPr sz="1800" spc="130" dirty="0">
                <a:latin typeface="Arial"/>
                <a:cs typeface="Arial"/>
              </a:rPr>
              <a:t>d</a:t>
            </a:r>
            <a:r>
              <a:rPr sz="1800" dirty="0">
                <a:latin typeface="Arial"/>
                <a:cs typeface="Arial"/>
              </a:rPr>
              <a:t>	</a:t>
            </a:r>
            <a:r>
              <a:rPr sz="1800" spc="125" dirty="0">
                <a:latin typeface="Arial"/>
                <a:cs typeface="Arial"/>
              </a:rPr>
              <a:t>p</a:t>
            </a:r>
            <a:r>
              <a:rPr sz="1800" spc="50" dirty="0">
                <a:latin typeface="Arial"/>
                <a:cs typeface="Arial"/>
              </a:rPr>
              <a:t>oli</a:t>
            </a:r>
            <a:r>
              <a:rPr sz="1800" spc="60" dirty="0">
                <a:latin typeface="Arial"/>
                <a:cs typeface="Arial"/>
              </a:rPr>
              <a:t>c</a:t>
            </a:r>
            <a:r>
              <a:rPr sz="1800" spc="15" dirty="0">
                <a:latin typeface="Arial"/>
                <a:cs typeface="Arial"/>
              </a:rPr>
              <a:t>i</a:t>
            </a:r>
            <a:r>
              <a:rPr sz="1800" spc="30" dirty="0">
                <a:latin typeface="Arial"/>
                <a:cs typeface="Arial"/>
              </a:rPr>
              <a:t>e</a:t>
            </a:r>
            <a:r>
              <a:rPr sz="1800" spc="70" dirty="0">
                <a:latin typeface="Arial"/>
                <a:cs typeface="Arial"/>
              </a:rPr>
              <a:t>s</a:t>
            </a:r>
            <a:r>
              <a:rPr sz="1800" dirty="0">
                <a:latin typeface="Arial"/>
                <a:cs typeface="Arial"/>
              </a:rPr>
              <a:t>	</a:t>
            </a:r>
            <a:r>
              <a:rPr sz="1800" spc="215" dirty="0">
                <a:latin typeface="Arial"/>
                <a:cs typeface="Arial"/>
              </a:rPr>
              <a:t>t</a:t>
            </a:r>
            <a:r>
              <a:rPr sz="1800" spc="75" dirty="0">
                <a:latin typeface="Arial"/>
                <a:cs typeface="Arial"/>
              </a:rPr>
              <a:t>h</a:t>
            </a:r>
            <a:r>
              <a:rPr sz="1800" spc="85" dirty="0">
                <a:latin typeface="Arial"/>
                <a:cs typeface="Arial"/>
              </a:rPr>
              <a:t>a</a:t>
            </a:r>
            <a:r>
              <a:rPr sz="1800" spc="220" dirty="0">
                <a:latin typeface="Arial"/>
                <a:cs typeface="Arial"/>
              </a:rPr>
              <a:t>t</a:t>
            </a:r>
            <a:r>
              <a:rPr sz="1800" dirty="0">
                <a:latin typeface="Arial"/>
                <a:cs typeface="Arial"/>
              </a:rPr>
              <a:t>	</a:t>
            </a:r>
            <a:r>
              <a:rPr sz="1800" spc="50" dirty="0">
                <a:latin typeface="Arial"/>
                <a:cs typeface="Arial"/>
              </a:rPr>
              <a:t>e</a:t>
            </a:r>
            <a:r>
              <a:rPr sz="1800" spc="60" dirty="0">
                <a:latin typeface="Arial"/>
                <a:cs typeface="Arial"/>
              </a:rPr>
              <a:t>n</a:t>
            </a:r>
            <a:r>
              <a:rPr sz="1800" spc="75" dirty="0">
                <a:latin typeface="Arial"/>
                <a:cs typeface="Arial"/>
              </a:rPr>
              <a:t>h</a:t>
            </a:r>
            <a:r>
              <a:rPr sz="1800" spc="95" dirty="0">
                <a:latin typeface="Arial"/>
                <a:cs typeface="Arial"/>
              </a:rPr>
              <a:t>a</a:t>
            </a:r>
            <a:r>
              <a:rPr sz="1800" spc="90" dirty="0">
                <a:latin typeface="Arial"/>
                <a:cs typeface="Arial"/>
              </a:rPr>
              <a:t>n</a:t>
            </a:r>
            <a:r>
              <a:rPr sz="1800" spc="95" dirty="0">
                <a:latin typeface="Arial"/>
                <a:cs typeface="Arial"/>
              </a:rPr>
              <a:t>c</a:t>
            </a:r>
            <a:r>
              <a:rPr sz="1800" spc="55" dirty="0">
                <a:latin typeface="Arial"/>
                <a:cs typeface="Arial"/>
              </a:rPr>
              <a:t>e</a:t>
            </a:r>
            <a:r>
              <a:rPr sz="1800" dirty="0">
                <a:latin typeface="Arial"/>
                <a:cs typeface="Arial"/>
              </a:rPr>
              <a:t>	</a:t>
            </a:r>
            <a:r>
              <a:rPr sz="1800" spc="95" dirty="0">
                <a:latin typeface="Arial"/>
                <a:cs typeface="Arial"/>
              </a:rPr>
              <a:t>a</a:t>
            </a:r>
            <a:r>
              <a:rPr sz="1800" spc="90" dirty="0">
                <a:latin typeface="Arial"/>
                <a:cs typeface="Arial"/>
              </a:rPr>
              <a:t>n</a:t>
            </a:r>
            <a:r>
              <a:rPr sz="1800" spc="100" dirty="0">
                <a:latin typeface="Arial"/>
                <a:cs typeface="Arial"/>
              </a:rPr>
              <a:t>d</a:t>
            </a:r>
            <a:r>
              <a:rPr sz="1800" dirty="0">
                <a:latin typeface="Arial"/>
                <a:cs typeface="Arial"/>
              </a:rPr>
              <a:t>	</a:t>
            </a:r>
            <a:r>
              <a:rPr sz="1800" spc="135" dirty="0">
                <a:latin typeface="Arial"/>
                <a:cs typeface="Arial"/>
              </a:rPr>
              <a:t>p</a:t>
            </a:r>
            <a:r>
              <a:rPr sz="1800" spc="90" dirty="0">
                <a:latin typeface="Arial"/>
                <a:cs typeface="Arial"/>
              </a:rPr>
              <a:t>r</a:t>
            </a:r>
            <a:r>
              <a:rPr sz="1800" spc="165" dirty="0">
                <a:latin typeface="Arial"/>
                <a:cs typeface="Arial"/>
              </a:rPr>
              <a:t>o</a:t>
            </a:r>
            <a:r>
              <a:rPr sz="1800" spc="225" dirty="0">
                <a:latin typeface="Arial"/>
                <a:cs typeface="Arial"/>
              </a:rPr>
              <a:t>m</a:t>
            </a:r>
            <a:r>
              <a:rPr sz="1800" spc="110" dirty="0">
                <a:latin typeface="Arial"/>
                <a:cs typeface="Arial"/>
              </a:rPr>
              <a:t>o</a:t>
            </a:r>
            <a:r>
              <a:rPr sz="1800" spc="85" dirty="0">
                <a:latin typeface="Arial"/>
                <a:cs typeface="Arial"/>
              </a:rPr>
              <a:t>t</a:t>
            </a:r>
            <a:r>
              <a:rPr sz="1800" spc="185" dirty="0">
                <a:latin typeface="Arial"/>
                <a:cs typeface="Arial"/>
              </a:rPr>
              <a:t>e</a:t>
            </a:r>
            <a:r>
              <a:rPr sz="1800" dirty="0">
                <a:latin typeface="Arial"/>
                <a:cs typeface="Arial"/>
              </a:rPr>
              <a:t>	</a:t>
            </a:r>
            <a:r>
              <a:rPr sz="1800" spc="85" dirty="0">
                <a:latin typeface="Arial"/>
                <a:cs typeface="Arial"/>
              </a:rPr>
              <a:t>an</a:t>
            </a:r>
            <a:r>
              <a:rPr sz="1800" dirty="0">
                <a:latin typeface="Arial"/>
                <a:cs typeface="Arial"/>
              </a:rPr>
              <a:t>	</a:t>
            </a:r>
            <a:r>
              <a:rPr sz="1800" spc="-5" dirty="0">
                <a:latin typeface="Arial"/>
                <a:cs typeface="Arial"/>
              </a:rPr>
              <a:t>i</a:t>
            </a:r>
            <a:r>
              <a:rPr sz="1800" spc="65" dirty="0">
                <a:latin typeface="Arial"/>
                <a:cs typeface="Arial"/>
              </a:rPr>
              <a:t>nc</a:t>
            </a:r>
            <a:r>
              <a:rPr sz="1800" spc="35" dirty="0">
                <a:latin typeface="Arial"/>
                <a:cs typeface="Arial"/>
              </a:rPr>
              <a:t>l</a:t>
            </a:r>
            <a:r>
              <a:rPr sz="1800" spc="65" dirty="0">
                <a:latin typeface="Arial"/>
                <a:cs typeface="Arial"/>
              </a:rPr>
              <a:t>us</a:t>
            </a:r>
            <a:r>
              <a:rPr sz="1800" spc="-5" dirty="0">
                <a:latin typeface="Arial"/>
                <a:cs typeface="Arial"/>
              </a:rPr>
              <a:t>i</a:t>
            </a:r>
            <a:r>
              <a:rPr sz="1800" spc="140" dirty="0">
                <a:latin typeface="Arial"/>
                <a:cs typeface="Arial"/>
              </a:rPr>
              <a:t>v</a:t>
            </a:r>
            <a:r>
              <a:rPr sz="1800" spc="55" dirty="0">
                <a:latin typeface="Arial"/>
                <a:cs typeface="Arial"/>
              </a:rPr>
              <a:t>e</a:t>
            </a:r>
            <a:r>
              <a:rPr sz="1800" dirty="0">
                <a:latin typeface="Arial"/>
                <a:cs typeface="Arial"/>
              </a:rPr>
              <a:t>	</a:t>
            </a:r>
            <a:r>
              <a:rPr sz="1800" spc="114" dirty="0">
                <a:latin typeface="Arial"/>
                <a:cs typeface="Arial"/>
              </a:rPr>
              <a:t>tr</a:t>
            </a:r>
            <a:r>
              <a:rPr sz="1800" spc="220" dirty="0">
                <a:latin typeface="Arial"/>
                <a:cs typeface="Arial"/>
              </a:rPr>
              <a:t>a</a:t>
            </a:r>
            <a:r>
              <a:rPr sz="1800" spc="-5" dirty="0">
                <a:latin typeface="Arial"/>
                <a:cs typeface="Arial"/>
              </a:rPr>
              <a:t>i</a:t>
            </a:r>
            <a:r>
              <a:rPr sz="1800" spc="65" dirty="0">
                <a:latin typeface="Arial"/>
                <a:cs typeface="Arial"/>
              </a:rPr>
              <a:t>n</a:t>
            </a:r>
            <a:r>
              <a:rPr sz="1800" spc="-5" dirty="0">
                <a:latin typeface="Arial"/>
                <a:cs typeface="Arial"/>
              </a:rPr>
              <a:t>i</a:t>
            </a:r>
            <a:r>
              <a:rPr sz="1800" spc="75" dirty="0">
                <a:latin typeface="Arial"/>
                <a:cs typeface="Arial"/>
              </a:rPr>
              <a:t>n</a:t>
            </a:r>
            <a:r>
              <a:rPr sz="1800" spc="70" dirty="0">
                <a:latin typeface="Arial"/>
                <a:cs typeface="Arial"/>
              </a:rPr>
              <a:t>g  </a:t>
            </a:r>
            <a:r>
              <a:rPr sz="1800" spc="100" dirty="0">
                <a:latin typeface="Arial"/>
                <a:cs typeface="Arial"/>
              </a:rPr>
              <a:t>environment</a:t>
            </a:r>
            <a:endParaRPr sz="1800">
              <a:latin typeface="Arial"/>
              <a:cs typeface="Arial"/>
            </a:endParaRPr>
          </a:p>
          <a:p>
            <a:pPr>
              <a:lnSpc>
                <a:spcPct val="100000"/>
              </a:lnSpc>
              <a:spcBef>
                <a:spcPts val="35"/>
              </a:spcBef>
              <a:buFont typeface="Arial"/>
              <a:buChar char="•"/>
            </a:pPr>
            <a:endParaRPr sz="1850">
              <a:latin typeface="Arial"/>
              <a:cs typeface="Arial"/>
            </a:endParaRPr>
          </a:p>
          <a:p>
            <a:pPr marL="355600" indent="-342900">
              <a:lnSpc>
                <a:spcPct val="100000"/>
              </a:lnSpc>
              <a:buChar char="•"/>
              <a:tabLst>
                <a:tab pos="354965" algn="l"/>
                <a:tab pos="355600" algn="l"/>
              </a:tabLst>
            </a:pPr>
            <a:r>
              <a:rPr sz="1800" spc="75" dirty="0">
                <a:latin typeface="Arial"/>
                <a:cs typeface="Arial"/>
              </a:rPr>
              <a:t>Advising</a:t>
            </a:r>
            <a:r>
              <a:rPr sz="1800" spc="25" dirty="0">
                <a:latin typeface="Arial"/>
                <a:cs typeface="Arial"/>
              </a:rPr>
              <a:t> </a:t>
            </a:r>
            <a:r>
              <a:rPr sz="1800" spc="95" dirty="0">
                <a:latin typeface="Arial"/>
                <a:cs typeface="Arial"/>
              </a:rPr>
              <a:t>and</a:t>
            </a:r>
            <a:r>
              <a:rPr sz="1800" spc="35" dirty="0">
                <a:latin typeface="Arial"/>
                <a:cs typeface="Arial"/>
              </a:rPr>
              <a:t> </a:t>
            </a:r>
            <a:r>
              <a:rPr sz="1800" spc="100" dirty="0">
                <a:latin typeface="Arial"/>
                <a:cs typeface="Arial"/>
              </a:rPr>
              <a:t>supporting</a:t>
            </a:r>
            <a:r>
              <a:rPr sz="1800" spc="65" dirty="0">
                <a:latin typeface="Arial"/>
                <a:cs typeface="Arial"/>
              </a:rPr>
              <a:t> </a:t>
            </a:r>
            <a:r>
              <a:rPr sz="1800" spc="114" dirty="0">
                <a:latin typeface="Arial"/>
                <a:cs typeface="Arial"/>
              </a:rPr>
              <a:t>the</a:t>
            </a:r>
            <a:r>
              <a:rPr sz="1800" spc="20" dirty="0">
                <a:latin typeface="Arial"/>
                <a:cs typeface="Arial"/>
              </a:rPr>
              <a:t> </a:t>
            </a:r>
            <a:r>
              <a:rPr sz="1800" spc="110" dirty="0">
                <a:latin typeface="Arial"/>
                <a:cs typeface="Arial"/>
              </a:rPr>
              <a:t>Postdoctoral</a:t>
            </a:r>
            <a:r>
              <a:rPr sz="1800" spc="10" dirty="0">
                <a:latin typeface="Arial"/>
                <a:cs typeface="Arial"/>
              </a:rPr>
              <a:t> </a:t>
            </a:r>
            <a:r>
              <a:rPr sz="1800" spc="85" dirty="0">
                <a:latin typeface="Arial"/>
                <a:cs typeface="Arial"/>
              </a:rPr>
              <a:t>Association</a:t>
            </a:r>
            <a:r>
              <a:rPr sz="1800" spc="20" dirty="0">
                <a:latin typeface="Arial"/>
                <a:cs typeface="Arial"/>
              </a:rPr>
              <a:t> (PDA)</a:t>
            </a:r>
            <a:endParaRPr sz="1800">
              <a:latin typeface="Arial"/>
              <a:cs typeface="Arial"/>
            </a:endParaRPr>
          </a:p>
          <a:p>
            <a:pPr>
              <a:lnSpc>
                <a:spcPct val="100000"/>
              </a:lnSpc>
              <a:spcBef>
                <a:spcPts val="30"/>
              </a:spcBef>
              <a:buFont typeface="Arial"/>
              <a:buChar char="•"/>
            </a:pPr>
            <a:endParaRPr sz="1850">
              <a:latin typeface="Arial"/>
              <a:cs typeface="Arial"/>
            </a:endParaRPr>
          </a:p>
          <a:p>
            <a:pPr marL="355600" indent="-342900">
              <a:lnSpc>
                <a:spcPct val="100000"/>
              </a:lnSpc>
              <a:buChar char="•"/>
              <a:tabLst>
                <a:tab pos="354965" algn="l"/>
                <a:tab pos="355600" algn="l"/>
              </a:tabLst>
            </a:pPr>
            <a:r>
              <a:rPr sz="1800" spc="75" dirty="0">
                <a:latin typeface="Arial"/>
                <a:cs typeface="Arial"/>
              </a:rPr>
              <a:t>Hosting</a:t>
            </a:r>
            <a:r>
              <a:rPr sz="1800" spc="10" dirty="0">
                <a:latin typeface="Arial"/>
                <a:cs typeface="Arial"/>
              </a:rPr>
              <a:t> </a:t>
            </a:r>
            <a:r>
              <a:rPr sz="1800" spc="85" dirty="0">
                <a:latin typeface="Arial"/>
                <a:cs typeface="Arial"/>
              </a:rPr>
              <a:t>an</a:t>
            </a:r>
            <a:r>
              <a:rPr sz="1800" spc="5" dirty="0">
                <a:latin typeface="Arial"/>
                <a:cs typeface="Arial"/>
              </a:rPr>
              <a:t> </a:t>
            </a:r>
            <a:r>
              <a:rPr sz="1800" spc="60" dirty="0">
                <a:latin typeface="Arial"/>
                <a:cs typeface="Arial"/>
              </a:rPr>
              <a:t>annual</a:t>
            </a:r>
            <a:r>
              <a:rPr sz="1800" spc="15" dirty="0">
                <a:latin typeface="Arial"/>
                <a:cs typeface="Arial"/>
              </a:rPr>
              <a:t> </a:t>
            </a:r>
            <a:r>
              <a:rPr sz="1800" spc="110" dirty="0">
                <a:latin typeface="Arial"/>
                <a:cs typeface="Arial"/>
              </a:rPr>
              <a:t>Postdoctoral</a:t>
            </a:r>
            <a:r>
              <a:rPr sz="1800" spc="10" dirty="0">
                <a:latin typeface="Arial"/>
                <a:cs typeface="Arial"/>
              </a:rPr>
              <a:t> </a:t>
            </a:r>
            <a:r>
              <a:rPr sz="1800" spc="65" dirty="0">
                <a:latin typeface="Arial"/>
                <a:cs typeface="Arial"/>
              </a:rPr>
              <a:t>Research</a:t>
            </a:r>
            <a:r>
              <a:rPr sz="1800" spc="25" dirty="0">
                <a:latin typeface="Arial"/>
                <a:cs typeface="Arial"/>
              </a:rPr>
              <a:t> </a:t>
            </a:r>
            <a:r>
              <a:rPr sz="1800" spc="70" dirty="0">
                <a:latin typeface="Arial"/>
                <a:cs typeface="Arial"/>
              </a:rPr>
              <a:t>Day</a:t>
            </a:r>
            <a:endParaRPr sz="1800">
              <a:latin typeface="Arial"/>
              <a:cs typeface="Arial"/>
            </a:endParaRPr>
          </a:p>
          <a:p>
            <a:pPr>
              <a:lnSpc>
                <a:spcPct val="100000"/>
              </a:lnSpc>
              <a:spcBef>
                <a:spcPts val="35"/>
              </a:spcBef>
              <a:buFont typeface="Arial"/>
              <a:buChar char="•"/>
            </a:pPr>
            <a:endParaRPr sz="1850">
              <a:latin typeface="Arial"/>
              <a:cs typeface="Arial"/>
            </a:endParaRPr>
          </a:p>
          <a:p>
            <a:pPr marL="355600" indent="-342900">
              <a:lnSpc>
                <a:spcPct val="100000"/>
              </a:lnSpc>
              <a:buChar char="•"/>
              <a:tabLst>
                <a:tab pos="354965" algn="l"/>
                <a:tab pos="355600" algn="l"/>
              </a:tabLst>
            </a:pPr>
            <a:r>
              <a:rPr sz="1800" spc="60" dirty="0">
                <a:latin typeface="Arial"/>
                <a:cs typeface="Arial"/>
              </a:rPr>
              <a:t>Maintaining</a:t>
            </a:r>
            <a:r>
              <a:rPr sz="1800" spc="15" dirty="0">
                <a:latin typeface="Arial"/>
                <a:cs typeface="Arial"/>
              </a:rPr>
              <a:t> </a:t>
            </a:r>
            <a:r>
              <a:rPr sz="1800" spc="95" dirty="0">
                <a:latin typeface="Arial"/>
                <a:cs typeface="Arial"/>
              </a:rPr>
              <a:t>a</a:t>
            </a:r>
            <a:r>
              <a:rPr sz="1800" spc="5" dirty="0">
                <a:latin typeface="Arial"/>
                <a:cs typeface="Arial"/>
              </a:rPr>
              <a:t> </a:t>
            </a:r>
            <a:r>
              <a:rPr sz="1800" spc="90" dirty="0">
                <a:latin typeface="Arial"/>
                <a:cs typeface="Arial"/>
              </a:rPr>
              <a:t>website</a:t>
            </a:r>
            <a:r>
              <a:rPr sz="1800" spc="20" dirty="0">
                <a:latin typeface="Arial"/>
                <a:cs typeface="Arial"/>
              </a:rPr>
              <a:t> </a:t>
            </a:r>
            <a:r>
              <a:rPr sz="1800" spc="70" dirty="0">
                <a:latin typeface="Arial"/>
                <a:cs typeface="Arial"/>
              </a:rPr>
              <a:t>exclusively</a:t>
            </a:r>
            <a:r>
              <a:rPr sz="1800" spc="15" dirty="0">
                <a:latin typeface="Arial"/>
                <a:cs typeface="Arial"/>
              </a:rPr>
              <a:t> </a:t>
            </a:r>
            <a:r>
              <a:rPr sz="1800" spc="150" dirty="0">
                <a:latin typeface="Arial"/>
                <a:cs typeface="Arial"/>
              </a:rPr>
              <a:t>for</a:t>
            </a:r>
            <a:r>
              <a:rPr sz="1800" spc="10" dirty="0">
                <a:latin typeface="Arial"/>
                <a:cs typeface="Arial"/>
              </a:rPr>
              <a:t> </a:t>
            </a:r>
            <a:r>
              <a:rPr sz="1800" spc="114" dirty="0">
                <a:latin typeface="Arial"/>
                <a:cs typeface="Arial"/>
              </a:rPr>
              <a:t>the</a:t>
            </a:r>
            <a:r>
              <a:rPr sz="1800" spc="10" dirty="0">
                <a:latin typeface="Arial"/>
                <a:cs typeface="Arial"/>
              </a:rPr>
              <a:t> </a:t>
            </a:r>
            <a:r>
              <a:rPr sz="1800" spc="40" dirty="0">
                <a:latin typeface="Arial"/>
                <a:cs typeface="Arial"/>
              </a:rPr>
              <a:t>OPA</a:t>
            </a:r>
            <a:endParaRPr sz="1800">
              <a:latin typeface="Arial"/>
              <a:cs typeface="Arial"/>
            </a:endParaRPr>
          </a:p>
          <a:p>
            <a:pPr>
              <a:lnSpc>
                <a:spcPct val="100000"/>
              </a:lnSpc>
              <a:spcBef>
                <a:spcPts val="30"/>
              </a:spcBef>
              <a:buFont typeface="Arial"/>
              <a:buChar char="•"/>
            </a:pPr>
            <a:endParaRPr sz="1850">
              <a:latin typeface="Arial"/>
              <a:cs typeface="Arial"/>
            </a:endParaRPr>
          </a:p>
          <a:p>
            <a:pPr marL="355600" indent="-342900">
              <a:lnSpc>
                <a:spcPct val="100000"/>
              </a:lnSpc>
              <a:buChar char="•"/>
              <a:tabLst>
                <a:tab pos="354965" algn="l"/>
                <a:tab pos="355600" algn="l"/>
              </a:tabLst>
            </a:pPr>
            <a:r>
              <a:rPr sz="1800" spc="75" dirty="0">
                <a:latin typeface="Arial"/>
                <a:cs typeface="Arial"/>
              </a:rPr>
              <a:t>Assisting</a:t>
            </a:r>
            <a:r>
              <a:rPr sz="1800" spc="20" dirty="0">
                <a:latin typeface="Arial"/>
                <a:cs typeface="Arial"/>
              </a:rPr>
              <a:t> </a:t>
            </a:r>
            <a:r>
              <a:rPr sz="1800" spc="30" dirty="0">
                <a:latin typeface="Arial"/>
                <a:cs typeface="Arial"/>
              </a:rPr>
              <a:t>in</a:t>
            </a:r>
            <a:r>
              <a:rPr sz="1800" spc="15" dirty="0">
                <a:latin typeface="Arial"/>
                <a:cs typeface="Arial"/>
              </a:rPr>
              <a:t> </a:t>
            </a:r>
            <a:r>
              <a:rPr sz="1800" spc="114" dirty="0">
                <a:latin typeface="Arial"/>
                <a:cs typeface="Arial"/>
              </a:rPr>
              <a:t>the</a:t>
            </a:r>
            <a:r>
              <a:rPr sz="1800" spc="15" dirty="0">
                <a:latin typeface="Arial"/>
                <a:cs typeface="Arial"/>
              </a:rPr>
              <a:t> </a:t>
            </a:r>
            <a:r>
              <a:rPr sz="1800" spc="105" dirty="0">
                <a:latin typeface="Arial"/>
                <a:cs typeface="Arial"/>
              </a:rPr>
              <a:t>development</a:t>
            </a:r>
            <a:r>
              <a:rPr sz="1800" spc="50" dirty="0">
                <a:latin typeface="Arial"/>
                <a:cs typeface="Arial"/>
              </a:rPr>
              <a:t> </a:t>
            </a:r>
            <a:r>
              <a:rPr sz="1800" spc="95" dirty="0">
                <a:latin typeface="Arial"/>
                <a:cs typeface="Arial"/>
              </a:rPr>
              <a:t>and</a:t>
            </a:r>
            <a:r>
              <a:rPr sz="1800" spc="25" dirty="0">
                <a:latin typeface="Arial"/>
                <a:cs typeface="Arial"/>
              </a:rPr>
              <a:t> </a:t>
            </a:r>
            <a:r>
              <a:rPr sz="1800" spc="95" dirty="0">
                <a:latin typeface="Arial"/>
                <a:cs typeface="Arial"/>
              </a:rPr>
              <a:t>distribution</a:t>
            </a:r>
            <a:r>
              <a:rPr sz="1800" spc="40" dirty="0">
                <a:latin typeface="Arial"/>
                <a:cs typeface="Arial"/>
              </a:rPr>
              <a:t> </a:t>
            </a:r>
            <a:r>
              <a:rPr sz="1800" spc="155" dirty="0">
                <a:latin typeface="Arial"/>
                <a:cs typeface="Arial"/>
              </a:rPr>
              <a:t>of</a:t>
            </a:r>
            <a:r>
              <a:rPr sz="1800" spc="5" dirty="0">
                <a:latin typeface="Arial"/>
                <a:cs typeface="Arial"/>
              </a:rPr>
              <a:t> </a:t>
            </a:r>
            <a:r>
              <a:rPr sz="1800" spc="25" dirty="0">
                <a:latin typeface="Arial"/>
                <a:cs typeface="Arial"/>
              </a:rPr>
              <a:t>all</a:t>
            </a:r>
            <a:r>
              <a:rPr sz="1800" dirty="0">
                <a:latin typeface="Arial"/>
                <a:cs typeface="Arial"/>
              </a:rPr>
              <a:t> </a:t>
            </a:r>
            <a:r>
              <a:rPr sz="1800" spc="55" dirty="0">
                <a:latin typeface="Arial"/>
                <a:cs typeface="Arial"/>
              </a:rPr>
              <a:t>policies</a:t>
            </a:r>
            <a:r>
              <a:rPr sz="1800" spc="15" dirty="0">
                <a:latin typeface="Arial"/>
                <a:cs typeface="Arial"/>
              </a:rPr>
              <a:t> </a:t>
            </a:r>
            <a:r>
              <a:rPr sz="1800" spc="155" dirty="0">
                <a:latin typeface="Arial"/>
                <a:cs typeface="Arial"/>
              </a:rPr>
              <a:t>of</a:t>
            </a:r>
            <a:r>
              <a:rPr sz="1800" spc="5" dirty="0">
                <a:latin typeface="Arial"/>
                <a:cs typeface="Arial"/>
              </a:rPr>
              <a:t> </a:t>
            </a:r>
            <a:r>
              <a:rPr sz="1800" spc="95" dirty="0">
                <a:latin typeface="Arial"/>
                <a:cs typeface="Arial"/>
              </a:rPr>
              <a:t>concern</a:t>
            </a:r>
            <a:r>
              <a:rPr sz="1800" spc="50" dirty="0">
                <a:latin typeface="Arial"/>
                <a:cs typeface="Arial"/>
              </a:rPr>
              <a:t> </a:t>
            </a:r>
            <a:r>
              <a:rPr sz="1800" spc="160" dirty="0">
                <a:latin typeface="Arial"/>
                <a:cs typeface="Arial"/>
              </a:rPr>
              <a:t>to</a:t>
            </a:r>
            <a:r>
              <a:rPr sz="1800" spc="25" dirty="0">
                <a:latin typeface="Arial"/>
                <a:cs typeface="Arial"/>
              </a:rPr>
              <a:t> </a:t>
            </a:r>
            <a:r>
              <a:rPr sz="1800" spc="120" dirty="0">
                <a:latin typeface="Arial"/>
                <a:cs typeface="Arial"/>
              </a:rPr>
              <a:t>postdocs</a:t>
            </a:r>
            <a:endParaRPr sz="1800">
              <a:latin typeface="Arial"/>
              <a:cs typeface="Arial"/>
            </a:endParaRPr>
          </a:p>
        </p:txBody>
      </p:sp>
      <p:pic>
        <p:nvPicPr>
          <p:cNvPr id="4" name="object 4"/>
          <p:cNvPicPr/>
          <p:nvPr/>
        </p:nvPicPr>
        <p:blipFill>
          <a:blip r:embed="rId2" cstate="print"/>
          <a:stretch>
            <a:fillRect/>
          </a:stretch>
        </p:blipFill>
        <p:spPr>
          <a:xfrm>
            <a:off x="9982200" y="6269735"/>
            <a:ext cx="2066543" cy="423671"/>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6046" y="2108847"/>
            <a:ext cx="11330305" cy="1949893"/>
          </a:xfrm>
          <a:prstGeom prst="rect">
            <a:avLst/>
          </a:prstGeom>
        </p:spPr>
        <p:txBody>
          <a:bodyPr vert="horz" wrap="square" lIns="0" tIns="38735" rIns="0" bIns="0" rtlCol="0">
            <a:spAutoFit/>
          </a:bodyPr>
          <a:lstStyle/>
          <a:p>
            <a:pPr marL="12700">
              <a:lnSpc>
                <a:spcPct val="100000"/>
              </a:lnSpc>
              <a:spcBef>
                <a:spcPts val="305"/>
              </a:spcBef>
            </a:pPr>
            <a:r>
              <a:rPr sz="1600" b="1" spc="-5" dirty="0">
                <a:solidFill>
                  <a:srgbClr val="A10714"/>
                </a:solidFill>
                <a:latin typeface="Tahoma"/>
                <a:cs typeface="Tahoma"/>
              </a:rPr>
              <a:t>Postdoctoral</a:t>
            </a:r>
            <a:r>
              <a:rPr sz="1600" b="1" spc="20" dirty="0">
                <a:solidFill>
                  <a:srgbClr val="A10714"/>
                </a:solidFill>
                <a:latin typeface="Tahoma"/>
                <a:cs typeface="Tahoma"/>
              </a:rPr>
              <a:t> </a:t>
            </a:r>
            <a:r>
              <a:rPr sz="1600" b="1" spc="15" dirty="0">
                <a:solidFill>
                  <a:srgbClr val="A10714"/>
                </a:solidFill>
                <a:latin typeface="Tahoma"/>
                <a:cs typeface="Tahoma"/>
              </a:rPr>
              <a:t>Associate</a:t>
            </a:r>
            <a:r>
              <a:rPr sz="1600" b="1" spc="40" dirty="0">
                <a:solidFill>
                  <a:srgbClr val="A10714"/>
                </a:solidFill>
                <a:latin typeface="Tahoma"/>
                <a:cs typeface="Tahoma"/>
              </a:rPr>
              <a:t> </a:t>
            </a:r>
            <a:r>
              <a:rPr sz="1600" b="1" spc="-15" dirty="0">
                <a:solidFill>
                  <a:srgbClr val="A10714"/>
                </a:solidFill>
                <a:latin typeface="Tahoma"/>
                <a:cs typeface="Tahoma"/>
              </a:rPr>
              <a:t>Benefits</a:t>
            </a:r>
            <a:endParaRPr sz="1600" dirty="0">
              <a:latin typeface="Tahoma"/>
              <a:cs typeface="Tahoma"/>
            </a:endParaRPr>
          </a:p>
          <a:p>
            <a:pPr marL="12700" marR="219710">
              <a:lnSpc>
                <a:spcPct val="100000"/>
              </a:lnSpc>
              <a:spcBef>
                <a:spcPts val="204"/>
              </a:spcBef>
            </a:pPr>
            <a:r>
              <a:rPr sz="1600" spc="40" dirty="0">
                <a:solidFill>
                  <a:srgbClr val="221F1F"/>
                </a:solidFill>
                <a:latin typeface="Arial"/>
                <a:cs typeface="Arial"/>
              </a:rPr>
              <a:t>The</a:t>
            </a:r>
            <a:r>
              <a:rPr sz="1600" spc="5" dirty="0">
                <a:solidFill>
                  <a:srgbClr val="221F1F"/>
                </a:solidFill>
                <a:latin typeface="Arial"/>
                <a:cs typeface="Arial"/>
              </a:rPr>
              <a:t> </a:t>
            </a:r>
            <a:r>
              <a:rPr sz="1600" spc="10" dirty="0">
                <a:solidFill>
                  <a:srgbClr val="221F1F"/>
                </a:solidFill>
                <a:latin typeface="Arial"/>
                <a:cs typeface="Arial"/>
              </a:rPr>
              <a:t>Weill</a:t>
            </a:r>
            <a:r>
              <a:rPr sz="1600" spc="15" dirty="0">
                <a:solidFill>
                  <a:srgbClr val="221F1F"/>
                </a:solidFill>
                <a:latin typeface="Arial"/>
                <a:cs typeface="Arial"/>
              </a:rPr>
              <a:t> </a:t>
            </a:r>
            <a:r>
              <a:rPr sz="1600" spc="40" dirty="0">
                <a:solidFill>
                  <a:srgbClr val="221F1F"/>
                </a:solidFill>
                <a:latin typeface="Arial"/>
                <a:cs typeface="Arial"/>
              </a:rPr>
              <a:t>Cornell</a:t>
            </a:r>
            <a:r>
              <a:rPr sz="1600" spc="25" dirty="0">
                <a:solidFill>
                  <a:srgbClr val="221F1F"/>
                </a:solidFill>
                <a:latin typeface="Arial"/>
                <a:cs typeface="Arial"/>
              </a:rPr>
              <a:t> </a:t>
            </a:r>
            <a:r>
              <a:rPr sz="1600" spc="40" dirty="0">
                <a:solidFill>
                  <a:srgbClr val="221F1F"/>
                </a:solidFill>
                <a:latin typeface="Arial"/>
                <a:cs typeface="Arial"/>
              </a:rPr>
              <a:t>Medicine</a:t>
            </a:r>
            <a:r>
              <a:rPr sz="1600" spc="15" dirty="0">
                <a:solidFill>
                  <a:srgbClr val="221F1F"/>
                </a:solidFill>
                <a:latin typeface="Arial"/>
                <a:cs typeface="Arial"/>
              </a:rPr>
              <a:t> </a:t>
            </a:r>
            <a:r>
              <a:rPr sz="1600" spc="65" dirty="0">
                <a:solidFill>
                  <a:srgbClr val="221F1F"/>
                </a:solidFill>
                <a:latin typeface="Arial"/>
                <a:cs typeface="Arial"/>
              </a:rPr>
              <a:t>Benefits</a:t>
            </a:r>
            <a:r>
              <a:rPr sz="1600" spc="30" dirty="0">
                <a:solidFill>
                  <a:srgbClr val="221F1F"/>
                </a:solidFill>
                <a:latin typeface="Arial"/>
                <a:cs typeface="Arial"/>
              </a:rPr>
              <a:t> </a:t>
            </a:r>
            <a:r>
              <a:rPr sz="1600" spc="15" dirty="0">
                <a:solidFill>
                  <a:srgbClr val="221F1F"/>
                </a:solidFill>
                <a:latin typeface="Arial"/>
                <a:cs typeface="Arial"/>
                <a:hlinkClick r:id="rId2"/>
              </a:rPr>
              <a:t>Guide</a:t>
            </a:r>
            <a:r>
              <a:rPr sz="1600" spc="15" dirty="0">
                <a:solidFill>
                  <a:srgbClr val="221F1F"/>
                </a:solidFill>
                <a:latin typeface="Arial"/>
                <a:cs typeface="Arial"/>
              </a:rPr>
              <a:t>,</a:t>
            </a:r>
            <a:r>
              <a:rPr sz="1600" spc="40" dirty="0">
                <a:solidFill>
                  <a:srgbClr val="221F1F"/>
                </a:solidFill>
                <a:latin typeface="Arial"/>
                <a:cs typeface="Arial"/>
              </a:rPr>
              <a:t> </a:t>
            </a:r>
            <a:r>
              <a:rPr sz="1600" spc="65" dirty="0">
                <a:solidFill>
                  <a:srgbClr val="221F1F"/>
                </a:solidFill>
                <a:latin typeface="Arial"/>
                <a:cs typeface="Arial"/>
              </a:rPr>
              <a:t>which</a:t>
            </a:r>
            <a:r>
              <a:rPr sz="1600" spc="10" dirty="0">
                <a:solidFill>
                  <a:srgbClr val="221F1F"/>
                </a:solidFill>
                <a:latin typeface="Arial"/>
                <a:cs typeface="Arial"/>
              </a:rPr>
              <a:t> </a:t>
            </a:r>
            <a:r>
              <a:rPr sz="1600" spc="80" dirty="0">
                <a:solidFill>
                  <a:srgbClr val="221F1F"/>
                </a:solidFill>
                <a:latin typeface="Arial"/>
                <a:cs typeface="Arial"/>
              </a:rPr>
              <a:t>you</a:t>
            </a:r>
            <a:r>
              <a:rPr sz="1600" spc="5" dirty="0">
                <a:solidFill>
                  <a:srgbClr val="221F1F"/>
                </a:solidFill>
                <a:latin typeface="Arial"/>
                <a:cs typeface="Arial"/>
              </a:rPr>
              <a:t> </a:t>
            </a:r>
            <a:r>
              <a:rPr sz="1600" spc="60" dirty="0">
                <a:solidFill>
                  <a:srgbClr val="221F1F"/>
                </a:solidFill>
                <a:latin typeface="Arial"/>
                <a:cs typeface="Arial"/>
              </a:rPr>
              <a:t>should</a:t>
            </a:r>
            <a:r>
              <a:rPr sz="1600" spc="20" dirty="0">
                <a:solidFill>
                  <a:srgbClr val="221F1F"/>
                </a:solidFill>
                <a:latin typeface="Arial"/>
                <a:cs typeface="Arial"/>
              </a:rPr>
              <a:t> </a:t>
            </a:r>
            <a:r>
              <a:rPr sz="1600" spc="60" dirty="0">
                <a:solidFill>
                  <a:srgbClr val="221F1F"/>
                </a:solidFill>
                <a:latin typeface="Arial"/>
                <a:cs typeface="Arial"/>
              </a:rPr>
              <a:t>receive</a:t>
            </a:r>
            <a:r>
              <a:rPr sz="1600" spc="20" dirty="0">
                <a:solidFill>
                  <a:srgbClr val="221F1F"/>
                </a:solidFill>
                <a:latin typeface="Arial"/>
                <a:cs typeface="Arial"/>
              </a:rPr>
              <a:t> </a:t>
            </a:r>
            <a:r>
              <a:rPr sz="1600" spc="135" dirty="0">
                <a:solidFill>
                  <a:srgbClr val="221F1F"/>
                </a:solidFill>
                <a:latin typeface="Arial"/>
                <a:cs typeface="Arial"/>
              </a:rPr>
              <a:t>at</a:t>
            </a:r>
            <a:r>
              <a:rPr sz="1600" spc="10" dirty="0">
                <a:solidFill>
                  <a:srgbClr val="221F1F"/>
                </a:solidFill>
                <a:latin typeface="Arial"/>
                <a:cs typeface="Arial"/>
              </a:rPr>
              <a:t> </a:t>
            </a:r>
            <a:r>
              <a:rPr sz="1600" spc="70" dirty="0">
                <a:solidFill>
                  <a:srgbClr val="221F1F"/>
                </a:solidFill>
                <a:latin typeface="Arial"/>
                <a:cs typeface="Arial"/>
              </a:rPr>
              <a:t>Onboarding</a:t>
            </a:r>
            <a:r>
              <a:rPr sz="1600" spc="25" dirty="0">
                <a:solidFill>
                  <a:srgbClr val="221F1F"/>
                </a:solidFill>
                <a:latin typeface="Arial"/>
                <a:cs typeface="Arial"/>
              </a:rPr>
              <a:t> </a:t>
            </a:r>
            <a:r>
              <a:rPr sz="1600" spc="140" dirty="0">
                <a:solidFill>
                  <a:srgbClr val="221F1F"/>
                </a:solidFill>
                <a:latin typeface="Arial"/>
                <a:cs typeface="Arial"/>
              </a:rPr>
              <a:t>from</a:t>
            </a:r>
            <a:r>
              <a:rPr sz="1600" spc="30" dirty="0">
                <a:solidFill>
                  <a:srgbClr val="221F1F"/>
                </a:solidFill>
                <a:latin typeface="Arial"/>
                <a:cs typeface="Arial"/>
              </a:rPr>
              <a:t> </a:t>
            </a:r>
            <a:r>
              <a:rPr sz="1600" spc="70" dirty="0">
                <a:solidFill>
                  <a:srgbClr val="221F1F"/>
                </a:solidFill>
                <a:latin typeface="Arial"/>
                <a:cs typeface="Arial"/>
              </a:rPr>
              <a:t>Human</a:t>
            </a:r>
            <a:r>
              <a:rPr sz="1600" spc="10" dirty="0">
                <a:solidFill>
                  <a:srgbClr val="221F1F"/>
                </a:solidFill>
                <a:latin typeface="Arial"/>
                <a:cs typeface="Arial"/>
              </a:rPr>
              <a:t> </a:t>
            </a:r>
            <a:r>
              <a:rPr sz="1600" spc="50" dirty="0">
                <a:solidFill>
                  <a:srgbClr val="221F1F"/>
                </a:solidFill>
                <a:latin typeface="Arial"/>
                <a:cs typeface="Arial"/>
              </a:rPr>
              <a:t>Resources</a:t>
            </a:r>
            <a:r>
              <a:rPr lang="en-US" sz="1600" spc="50" dirty="0">
                <a:solidFill>
                  <a:srgbClr val="221F1F"/>
                </a:solidFill>
                <a:latin typeface="Arial"/>
                <a:cs typeface="Arial"/>
              </a:rPr>
              <a:t>. It is also</a:t>
            </a:r>
            <a:r>
              <a:rPr sz="1600" spc="30" dirty="0">
                <a:solidFill>
                  <a:srgbClr val="221F1F"/>
                </a:solidFill>
                <a:latin typeface="Arial"/>
                <a:cs typeface="Arial"/>
              </a:rPr>
              <a:t> </a:t>
            </a:r>
            <a:r>
              <a:rPr sz="1600" spc="45" dirty="0">
                <a:solidFill>
                  <a:srgbClr val="221F1F"/>
                </a:solidFill>
                <a:latin typeface="Arial"/>
                <a:cs typeface="Arial"/>
              </a:rPr>
              <a:t>available</a:t>
            </a:r>
            <a:r>
              <a:rPr lang="en-US" sz="1600" spc="45" dirty="0">
                <a:solidFill>
                  <a:srgbClr val="221F1F"/>
                </a:solidFill>
                <a:latin typeface="Arial"/>
                <a:cs typeface="Arial"/>
              </a:rPr>
              <a:t> </a:t>
            </a:r>
            <a:r>
              <a:rPr lang="en-US" sz="1600" spc="45" dirty="0">
                <a:solidFill>
                  <a:srgbClr val="221F1F"/>
                </a:solidFill>
                <a:latin typeface="Arial"/>
                <a:cs typeface="Arial"/>
                <a:hlinkClick r:id="rId3"/>
              </a:rPr>
              <a:t>online</a:t>
            </a:r>
            <a:r>
              <a:rPr lang="en-US" sz="1600" spc="45" dirty="0">
                <a:solidFill>
                  <a:srgbClr val="221F1F"/>
                </a:solidFill>
                <a:latin typeface="Arial"/>
                <a:cs typeface="Arial"/>
              </a:rPr>
              <a:t> with your CWID</a:t>
            </a:r>
            <a:r>
              <a:rPr sz="1600" spc="40" dirty="0">
                <a:solidFill>
                  <a:srgbClr val="221F1F"/>
                </a:solidFill>
                <a:latin typeface="Arial"/>
                <a:cs typeface="Arial"/>
              </a:rPr>
              <a:t>,</a:t>
            </a:r>
            <a:r>
              <a:rPr sz="1600" spc="20" dirty="0">
                <a:solidFill>
                  <a:srgbClr val="221F1F"/>
                </a:solidFill>
                <a:latin typeface="Arial"/>
                <a:cs typeface="Arial"/>
              </a:rPr>
              <a:t> </a:t>
            </a:r>
            <a:r>
              <a:rPr lang="en-US" sz="1600" spc="20" dirty="0">
                <a:solidFill>
                  <a:srgbClr val="221F1F"/>
                </a:solidFill>
                <a:latin typeface="Arial"/>
                <a:cs typeface="Arial"/>
              </a:rPr>
              <a:t>and </a:t>
            </a:r>
            <a:r>
              <a:rPr sz="1600" spc="75" dirty="0">
                <a:solidFill>
                  <a:srgbClr val="221F1F"/>
                </a:solidFill>
                <a:latin typeface="Arial"/>
                <a:cs typeface="Arial"/>
              </a:rPr>
              <a:t>provides</a:t>
            </a:r>
            <a:r>
              <a:rPr sz="1600" spc="30" dirty="0">
                <a:solidFill>
                  <a:srgbClr val="221F1F"/>
                </a:solidFill>
                <a:latin typeface="Arial"/>
                <a:cs typeface="Arial"/>
              </a:rPr>
              <a:t> </a:t>
            </a:r>
            <a:r>
              <a:rPr sz="1600" spc="85" dirty="0">
                <a:solidFill>
                  <a:srgbClr val="221F1F"/>
                </a:solidFill>
                <a:latin typeface="Arial"/>
                <a:cs typeface="Arial"/>
              </a:rPr>
              <a:t>a</a:t>
            </a:r>
            <a:r>
              <a:rPr sz="1600" dirty="0">
                <a:solidFill>
                  <a:srgbClr val="221F1F"/>
                </a:solidFill>
                <a:latin typeface="Arial"/>
                <a:cs typeface="Arial"/>
              </a:rPr>
              <a:t> </a:t>
            </a:r>
            <a:r>
              <a:rPr sz="1600" spc="55" dirty="0">
                <a:solidFill>
                  <a:srgbClr val="221F1F"/>
                </a:solidFill>
                <a:latin typeface="Arial"/>
                <a:cs typeface="Arial"/>
              </a:rPr>
              <a:t>general</a:t>
            </a:r>
            <a:r>
              <a:rPr sz="1600" spc="20" dirty="0">
                <a:solidFill>
                  <a:srgbClr val="221F1F"/>
                </a:solidFill>
                <a:latin typeface="Arial"/>
                <a:cs typeface="Arial"/>
              </a:rPr>
              <a:t> </a:t>
            </a:r>
            <a:r>
              <a:rPr sz="1600" spc="70" dirty="0">
                <a:solidFill>
                  <a:srgbClr val="221F1F"/>
                </a:solidFill>
                <a:latin typeface="Arial"/>
                <a:cs typeface="Arial"/>
              </a:rPr>
              <a:t>overview</a:t>
            </a:r>
            <a:r>
              <a:rPr sz="1600" spc="30" dirty="0">
                <a:solidFill>
                  <a:srgbClr val="221F1F"/>
                </a:solidFill>
                <a:latin typeface="Arial"/>
                <a:cs typeface="Arial"/>
              </a:rPr>
              <a:t> </a:t>
            </a:r>
            <a:r>
              <a:rPr sz="1600" spc="114" dirty="0">
                <a:solidFill>
                  <a:srgbClr val="221F1F"/>
                </a:solidFill>
                <a:latin typeface="Arial"/>
                <a:cs typeface="Arial"/>
              </a:rPr>
              <a:t>of</a:t>
            </a:r>
            <a:r>
              <a:rPr sz="1600" spc="10" dirty="0">
                <a:solidFill>
                  <a:srgbClr val="221F1F"/>
                </a:solidFill>
                <a:latin typeface="Arial"/>
                <a:cs typeface="Arial"/>
              </a:rPr>
              <a:t> </a:t>
            </a:r>
            <a:r>
              <a:rPr sz="1600" spc="90" dirty="0">
                <a:solidFill>
                  <a:srgbClr val="221F1F"/>
                </a:solidFill>
                <a:latin typeface="Arial"/>
                <a:cs typeface="Arial"/>
              </a:rPr>
              <a:t>our</a:t>
            </a:r>
            <a:r>
              <a:rPr sz="1600" spc="20" dirty="0">
                <a:solidFill>
                  <a:srgbClr val="221F1F"/>
                </a:solidFill>
                <a:latin typeface="Arial"/>
                <a:cs typeface="Arial"/>
              </a:rPr>
              <a:t> </a:t>
            </a:r>
            <a:r>
              <a:rPr sz="1600" spc="75" dirty="0">
                <a:solidFill>
                  <a:srgbClr val="221F1F"/>
                </a:solidFill>
                <a:latin typeface="Arial"/>
                <a:cs typeface="Arial"/>
              </a:rPr>
              <a:t>employee</a:t>
            </a:r>
            <a:r>
              <a:rPr sz="1600" spc="10" dirty="0">
                <a:solidFill>
                  <a:srgbClr val="221F1F"/>
                </a:solidFill>
                <a:latin typeface="Arial"/>
                <a:cs typeface="Arial"/>
              </a:rPr>
              <a:t> </a:t>
            </a:r>
            <a:r>
              <a:rPr sz="1600" spc="60" dirty="0">
                <a:solidFill>
                  <a:srgbClr val="221F1F"/>
                </a:solidFill>
                <a:latin typeface="Arial"/>
                <a:cs typeface="Arial"/>
              </a:rPr>
              <a:t>plans</a:t>
            </a:r>
            <a:r>
              <a:rPr sz="1600" spc="15" dirty="0">
                <a:solidFill>
                  <a:srgbClr val="221F1F"/>
                </a:solidFill>
                <a:latin typeface="Arial"/>
                <a:cs typeface="Arial"/>
              </a:rPr>
              <a:t> </a:t>
            </a:r>
            <a:r>
              <a:rPr sz="1600" spc="80" dirty="0">
                <a:solidFill>
                  <a:srgbClr val="221F1F"/>
                </a:solidFill>
                <a:latin typeface="Arial"/>
                <a:cs typeface="Arial"/>
              </a:rPr>
              <a:t>and</a:t>
            </a:r>
            <a:r>
              <a:rPr sz="1600" spc="25" dirty="0">
                <a:solidFill>
                  <a:srgbClr val="221F1F"/>
                </a:solidFill>
                <a:latin typeface="Arial"/>
                <a:cs typeface="Arial"/>
              </a:rPr>
              <a:t> </a:t>
            </a:r>
            <a:r>
              <a:rPr sz="1600" spc="80" dirty="0">
                <a:solidFill>
                  <a:srgbClr val="221F1F"/>
                </a:solidFill>
                <a:latin typeface="Arial"/>
                <a:cs typeface="Arial"/>
              </a:rPr>
              <a:t>programs.</a:t>
            </a:r>
            <a:r>
              <a:rPr sz="1600" spc="15" dirty="0">
                <a:solidFill>
                  <a:srgbClr val="221F1F"/>
                </a:solidFill>
                <a:latin typeface="Arial"/>
                <a:cs typeface="Arial"/>
              </a:rPr>
              <a:t> </a:t>
            </a:r>
            <a:endParaRPr sz="1600" dirty="0">
              <a:latin typeface="Arial"/>
              <a:cs typeface="Arial"/>
            </a:endParaRPr>
          </a:p>
          <a:p>
            <a:pPr marL="12700" marR="5080">
              <a:lnSpc>
                <a:spcPct val="100000"/>
              </a:lnSpc>
              <a:spcBef>
                <a:spcPts val="1200"/>
              </a:spcBef>
            </a:pPr>
            <a:r>
              <a:rPr sz="1600" spc="70" dirty="0">
                <a:solidFill>
                  <a:srgbClr val="221F1F"/>
                </a:solidFill>
                <a:latin typeface="Arial"/>
                <a:cs typeface="Arial"/>
              </a:rPr>
              <a:t>As</a:t>
            </a:r>
            <a:r>
              <a:rPr sz="1600" spc="5" dirty="0">
                <a:solidFill>
                  <a:srgbClr val="221F1F"/>
                </a:solidFill>
                <a:latin typeface="Arial"/>
                <a:cs typeface="Arial"/>
              </a:rPr>
              <a:t> </a:t>
            </a:r>
            <a:r>
              <a:rPr sz="1600" spc="85" dirty="0">
                <a:solidFill>
                  <a:srgbClr val="221F1F"/>
                </a:solidFill>
                <a:latin typeface="Arial"/>
                <a:cs typeface="Arial"/>
              </a:rPr>
              <a:t>a</a:t>
            </a:r>
            <a:r>
              <a:rPr sz="1600" spc="10" dirty="0">
                <a:solidFill>
                  <a:srgbClr val="221F1F"/>
                </a:solidFill>
                <a:latin typeface="Arial"/>
                <a:cs typeface="Arial"/>
              </a:rPr>
              <a:t> </a:t>
            </a:r>
            <a:r>
              <a:rPr sz="1600" spc="95" dirty="0">
                <a:solidFill>
                  <a:srgbClr val="221F1F"/>
                </a:solidFill>
                <a:latin typeface="Arial"/>
                <a:cs typeface="Arial"/>
              </a:rPr>
              <a:t>postdoctoral</a:t>
            </a:r>
            <a:r>
              <a:rPr sz="1600" spc="40" dirty="0">
                <a:solidFill>
                  <a:srgbClr val="221F1F"/>
                </a:solidFill>
                <a:latin typeface="Arial"/>
                <a:cs typeface="Arial"/>
              </a:rPr>
              <a:t> </a:t>
            </a:r>
            <a:r>
              <a:rPr sz="1600" spc="55" dirty="0">
                <a:solidFill>
                  <a:srgbClr val="221F1F"/>
                </a:solidFill>
                <a:latin typeface="Arial"/>
                <a:cs typeface="Arial"/>
              </a:rPr>
              <a:t>associate,</a:t>
            </a:r>
            <a:r>
              <a:rPr sz="1600" spc="20" dirty="0">
                <a:solidFill>
                  <a:srgbClr val="221F1F"/>
                </a:solidFill>
                <a:latin typeface="Arial"/>
                <a:cs typeface="Arial"/>
              </a:rPr>
              <a:t> </a:t>
            </a:r>
            <a:r>
              <a:rPr sz="1600" spc="80" dirty="0">
                <a:solidFill>
                  <a:srgbClr val="221F1F"/>
                </a:solidFill>
                <a:latin typeface="Arial"/>
                <a:cs typeface="Arial"/>
              </a:rPr>
              <a:t>you</a:t>
            </a:r>
            <a:r>
              <a:rPr sz="1600" spc="10" dirty="0">
                <a:solidFill>
                  <a:srgbClr val="221F1F"/>
                </a:solidFill>
                <a:latin typeface="Arial"/>
                <a:cs typeface="Arial"/>
              </a:rPr>
              <a:t> </a:t>
            </a:r>
            <a:r>
              <a:rPr sz="1600" spc="80" dirty="0">
                <a:solidFill>
                  <a:srgbClr val="221F1F"/>
                </a:solidFill>
                <a:latin typeface="Arial"/>
                <a:cs typeface="Arial"/>
              </a:rPr>
              <a:t>are</a:t>
            </a:r>
            <a:r>
              <a:rPr sz="1600" spc="10" dirty="0">
                <a:solidFill>
                  <a:srgbClr val="221F1F"/>
                </a:solidFill>
                <a:latin typeface="Arial"/>
                <a:cs typeface="Arial"/>
              </a:rPr>
              <a:t> </a:t>
            </a:r>
            <a:r>
              <a:rPr sz="1600" spc="30" dirty="0">
                <a:solidFill>
                  <a:srgbClr val="221F1F"/>
                </a:solidFill>
                <a:latin typeface="Arial"/>
                <a:cs typeface="Arial"/>
              </a:rPr>
              <a:t>eligible </a:t>
            </a:r>
            <a:r>
              <a:rPr sz="1600" spc="125" dirty="0">
                <a:solidFill>
                  <a:srgbClr val="221F1F"/>
                </a:solidFill>
                <a:latin typeface="Arial"/>
                <a:cs typeface="Arial"/>
              </a:rPr>
              <a:t>to</a:t>
            </a:r>
            <a:r>
              <a:rPr sz="1600" dirty="0">
                <a:solidFill>
                  <a:srgbClr val="221F1F"/>
                </a:solidFill>
                <a:latin typeface="Arial"/>
                <a:cs typeface="Arial"/>
              </a:rPr>
              <a:t> </a:t>
            </a:r>
            <a:r>
              <a:rPr sz="1600" spc="85" dirty="0">
                <a:solidFill>
                  <a:srgbClr val="221F1F"/>
                </a:solidFill>
                <a:latin typeface="Arial"/>
                <a:cs typeface="Arial"/>
              </a:rPr>
              <a:t>participate</a:t>
            </a:r>
            <a:r>
              <a:rPr sz="1600" spc="45" dirty="0">
                <a:solidFill>
                  <a:srgbClr val="221F1F"/>
                </a:solidFill>
                <a:latin typeface="Arial"/>
                <a:cs typeface="Arial"/>
              </a:rPr>
              <a:t> </a:t>
            </a:r>
            <a:r>
              <a:rPr sz="1600" spc="25" dirty="0">
                <a:solidFill>
                  <a:srgbClr val="221F1F"/>
                </a:solidFill>
                <a:latin typeface="Arial"/>
                <a:cs typeface="Arial"/>
              </a:rPr>
              <a:t>in</a:t>
            </a:r>
            <a:r>
              <a:rPr sz="1600" spc="5" dirty="0">
                <a:solidFill>
                  <a:srgbClr val="221F1F"/>
                </a:solidFill>
                <a:latin typeface="Arial"/>
                <a:cs typeface="Arial"/>
              </a:rPr>
              <a:t> </a:t>
            </a:r>
            <a:r>
              <a:rPr sz="1600" spc="130" dirty="0">
                <a:solidFill>
                  <a:srgbClr val="221F1F"/>
                </a:solidFill>
                <a:latin typeface="Arial"/>
                <a:cs typeface="Arial"/>
              </a:rPr>
              <a:t>most</a:t>
            </a:r>
            <a:r>
              <a:rPr sz="1600" spc="20" dirty="0">
                <a:solidFill>
                  <a:srgbClr val="221F1F"/>
                </a:solidFill>
                <a:latin typeface="Arial"/>
                <a:cs typeface="Arial"/>
              </a:rPr>
              <a:t> </a:t>
            </a:r>
            <a:r>
              <a:rPr sz="1600" spc="120" dirty="0">
                <a:solidFill>
                  <a:srgbClr val="221F1F"/>
                </a:solidFill>
                <a:latin typeface="Arial"/>
                <a:cs typeface="Arial"/>
              </a:rPr>
              <a:t>of</a:t>
            </a:r>
            <a:r>
              <a:rPr sz="1600" spc="10" dirty="0">
                <a:solidFill>
                  <a:srgbClr val="221F1F"/>
                </a:solidFill>
                <a:latin typeface="Arial"/>
                <a:cs typeface="Arial"/>
              </a:rPr>
              <a:t> </a:t>
            </a:r>
            <a:r>
              <a:rPr sz="1600" spc="95" dirty="0">
                <a:solidFill>
                  <a:srgbClr val="221F1F"/>
                </a:solidFill>
                <a:latin typeface="Arial"/>
                <a:cs typeface="Arial"/>
              </a:rPr>
              <a:t>the</a:t>
            </a:r>
            <a:r>
              <a:rPr sz="1600" spc="10" dirty="0">
                <a:solidFill>
                  <a:srgbClr val="221F1F"/>
                </a:solidFill>
                <a:latin typeface="Arial"/>
                <a:cs typeface="Arial"/>
              </a:rPr>
              <a:t> </a:t>
            </a:r>
            <a:r>
              <a:rPr sz="1600" spc="75" dirty="0">
                <a:solidFill>
                  <a:srgbClr val="221F1F"/>
                </a:solidFill>
                <a:latin typeface="Arial"/>
                <a:cs typeface="Arial"/>
              </a:rPr>
              <a:t>benefits</a:t>
            </a:r>
            <a:r>
              <a:rPr sz="1600" spc="45" dirty="0">
                <a:solidFill>
                  <a:srgbClr val="221F1F"/>
                </a:solidFill>
                <a:latin typeface="Arial"/>
                <a:cs typeface="Arial"/>
              </a:rPr>
              <a:t> </a:t>
            </a:r>
            <a:r>
              <a:rPr sz="1600" spc="75" dirty="0">
                <a:solidFill>
                  <a:srgbClr val="221F1F"/>
                </a:solidFill>
                <a:latin typeface="Arial"/>
                <a:cs typeface="Arial"/>
              </a:rPr>
              <a:t>described</a:t>
            </a:r>
            <a:r>
              <a:rPr sz="1600" spc="30" dirty="0">
                <a:solidFill>
                  <a:srgbClr val="221F1F"/>
                </a:solidFill>
                <a:latin typeface="Arial"/>
                <a:cs typeface="Arial"/>
              </a:rPr>
              <a:t> </a:t>
            </a:r>
            <a:r>
              <a:rPr sz="1600" spc="25" dirty="0">
                <a:solidFill>
                  <a:srgbClr val="221F1F"/>
                </a:solidFill>
                <a:latin typeface="Arial"/>
                <a:cs typeface="Arial"/>
              </a:rPr>
              <a:t>in</a:t>
            </a:r>
            <a:r>
              <a:rPr sz="1600" spc="10" dirty="0">
                <a:solidFill>
                  <a:srgbClr val="221F1F"/>
                </a:solidFill>
                <a:latin typeface="Arial"/>
                <a:cs typeface="Arial"/>
              </a:rPr>
              <a:t> </a:t>
            </a:r>
            <a:r>
              <a:rPr sz="1600" spc="95" dirty="0">
                <a:solidFill>
                  <a:srgbClr val="221F1F"/>
                </a:solidFill>
                <a:latin typeface="Arial"/>
                <a:cs typeface="Arial"/>
              </a:rPr>
              <a:t>the</a:t>
            </a:r>
            <a:r>
              <a:rPr sz="1600" spc="15" dirty="0">
                <a:solidFill>
                  <a:srgbClr val="221F1F"/>
                </a:solidFill>
                <a:latin typeface="Arial"/>
                <a:cs typeface="Arial"/>
              </a:rPr>
              <a:t> </a:t>
            </a:r>
            <a:r>
              <a:rPr sz="1600" spc="30" dirty="0">
                <a:solidFill>
                  <a:srgbClr val="221F1F"/>
                </a:solidFill>
                <a:latin typeface="Arial"/>
                <a:cs typeface="Arial"/>
              </a:rPr>
              <a:t>Guide</a:t>
            </a:r>
            <a:r>
              <a:rPr sz="1600" spc="20" dirty="0">
                <a:solidFill>
                  <a:srgbClr val="221F1F"/>
                </a:solidFill>
                <a:latin typeface="Arial"/>
                <a:cs typeface="Arial"/>
              </a:rPr>
              <a:t> </a:t>
            </a:r>
            <a:r>
              <a:rPr sz="1600" spc="85" dirty="0">
                <a:solidFill>
                  <a:srgbClr val="221F1F"/>
                </a:solidFill>
                <a:latin typeface="Arial"/>
                <a:cs typeface="Arial"/>
              </a:rPr>
              <a:t>with</a:t>
            </a:r>
            <a:r>
              <a:rPr sz="1600" spc="10" dirty="0">
                <a:solidFill>
                  <a:srgbClr val="221F1F"/>
                </a:solidFill>
                <a:latin typeface="Arial"/>
                <a:cs typeface="Arial"/>
              </a:rPr>
              <a:t> </a:t>
            </a:r>
            <a:r>
              <a:rPr sz="1600" spc="85" dirty="0">
                <a:solidFill>
                  <a:srgbClr val="221F1F"/>
                </a:solidFill>
                <a:latin typeface="Arial"/>
                <a:cs typeface="Arial"/>
              </a:rPr>
              <a:t>a</a:t>
            </a:r>
            <a:r>
              <a:rPr sz="1600" spc="15" dirty="0">
                <a:solidFill>
                  <a:srgbClr val="221F1F"/>
                </a:solidFill>
                <a:latin typeface="Arial"/>
                <a:cs typeface="Arial"/>
              </a:rPr>
              <a:t> </a:t>
            </a:r>
            <a:r>
              <a:rPr sz="1600" spc="90" dirty="0">
                <a:solidFill>
                  <a:srgbClr val="221F1F"/>
                </a:solidFill>
                <a:latin typeface="Arial"/>
                <a:cs typeface="Arial"/>
              </a:rPr>
              <a:t>few </a:t>
            </a:r>
            <a:r>
              <a:rPr sz="1600" spc="-430" dirty="0">
                <a:solidFill>
                  <a:srgbClr val="221F1F"/>
                </a:solidFill>
                <a:latin typeface="Arial"/>
                <a:cs typeface="Arial"/>
              </a:rPr>
              <a:t> </a:t>
            </a:r>
            <a:r>
              <a:rPr sz="1600" spc="55" dirty="0">
                <a:solidFill>
                  <a:srgbClr val="221F1F"/>
                </a:solidFill>
                <a:latin typeface="Arial"/>
                <a:cs typeface="Arial"/>
              </a:rPr>
              <a:t>key</a:t>
            </a:r>
            <a:r>
              <a:rPr sz="1600" spc="20" dirty="0">
                <a:solidFill>
                  <a:srgbClr val="221F1F"/>
                </a:solidFill>
                <a:latin typeface="Arial"/>
                <a:cs typeface="Arial"/>
              </a:rPr>
              <a:t> </a:t>
            </a:r>
            <a:r>
              <a:rPr sz="1600" spc="75" dirty="0">
                <a:solidFill>
                  <a:srgbClr val="221F1F"/>
                </a:solidFill>
                <a:latin typeface="Arial"/>
                <a:cs typeface="Arial"/>
              </a:rPr>
              <a:t>differences</a:t>
            </a:r>
            <a:r>
              <a:rPr sz="1600" spc="35" dirty="0">
                <a:solidFill>
                  <a:srgbClr val="221F1F"/>
                </a:solidFill>
                <a:latin typeface="Arial"/>
                <a:cs typeface="Arial"/>
              </a:rPr>
              <a:t> </a:t>
            </a:r>
            <a:r>
              <a:rPr sz="1600" spc="70" dirty="0">
                <a:solidFill>
                  <a:srgbClr val="221F1F"/>
                </a:solidFill>
                <a:latin typeface="Arial"/>
                <a:cs typeface="Arial"/>
              </a:rPr>
              <a:t>displayed</a:t>
            </a:r>
            <a:r>
              <a:rPr sz="1600" spc="35" dirty="0">
                <a:solidFill>
                  <a:srgbClr val="221F1F"/>
                </a:solidFill>
                <a:latin typeface="Arial"/>
                <a:cs typeface="Arial"/>
              </a:rPr>
              <a:t> </a:t>
            </a:r>
            <a:r>
              <a:rPr sz="1600" spc="75" dirty="0">
                <a:solidFill>
                  <a:srgbClr val="221F1F"/>
                </a:solidFill>
                <a:latin typeface="Arial"/>
                <a:cs typeface="Arial"/>
              </a:rPr>
              <a:t>on</a:t>
            </a:r>
            <a:r>
              <a:rPr sz="1600" spc="5" dirty="0">
                <a:solidFill>
                  <a:srgbClr val="221F1F"/>
                </a:solidFill>
                <a:latin typeface="Arial"/>
                <a:cs typeface="Arial"/>
              </a:rPr>
              <a:t> </a:t>
            </a:r>
            <a:r>
              <a:rPr sz="1600" spc="95" dirty="0">
                <a:solidFill>
                  <a:srgbClr val="221F1F"/>
                </a:solidFill>
                <a:latin typeface="Arial"/>
                <a:cs typeface="Arial"/>
              </a:rPr>
              <a:t>the</a:t>
            </a:r>
            <a:r>
              <a:rPr sz="1600" spc="5" dirty="0">
                <a:solidFill>
                  <a:srgbClr val="221F1F"/>
                </a:solidFill>
                <a:latin typeface="Arial"/>
                <a:cs typeface="Arial"/>
              </a:rPr>
              <a:t> </a:t>
            </a:r>
            <a:r>
              <a:rPr sz="1600" spc="55" dirty="0">
                <a:solidFill>
                  <a:srgbClr val="221F1F"/>
                </a:solidFill>
                <a:latin typeface="Arial"/>
                <a:cs typeface="Arial"/>
              </a:rPr>
              <a:t>right.</a:t>
            </a:r>
            <a:endParaRPr sz="1600" dirty="0">
              <a:latin typeface="Arial"/>
              <a:cs typeface="Arial"/>
            </a:endParaRPr>
          </a:p>
          <a:p>
            <a:pPr>
              <a:lnSpc>
                <a:spcPct val="100000"/>
              </a:lnSpc>
              <a:spcBef>
                <a:spcPts val="20"/>
              </a:spcBef>
            </a:pPr>
            <a:endParaRPr sz="1650" dirty="0">
              <a:latin typeface="Arial"/>
              <a:cs typeface="Arial"/>
            </a:endParaRPr>
          </a:p>
          <a:p>
            <a:pPr marL="12700">
              <a:lnSpc>
                <a:spcPct val="100000"/>
              </a:lnSpc>
            </a:pPr>
            <a:r>
              <a:rPr sz="1600" b="1" spc="-10" dirty="0">
                <a:solidFill>
                  <a:srgbClr val="A10714"/>
                </a:solidFill>
                <a:latin typeface="Tahoma"/>
                <a:cs typeface="Tahoma"/>
              </a:rPr>
              <a:t>You</a:t>
            </a:r>
            <a:r>
              <a:rPr sz="1600" b="1" spc="45" dirty="0">
                <a:solidFill>
                  <a:srgbClr val="A10714"/>
                </a:solidFill>
                <a:latin typeface="Tahoma"/>
                <a:cs typeface="Tahoma"/>
              </a:rPr>
              <a:t> </a:t>
            </a:r>
            <a:r>
              <a:rPr sz="1600" b="1" spc="5" dirty="0">
                <a:solidFill>
                  <a:srgbClr val="A10714"/>
                </a:solidFill>
                <a:latin typeface="Tahoma"/>
                <a:cs typeface="Tahoma"/>
              </a:rPr>
              <a:t>have</a:t>
            </a:r>
            <a:r>
              <a:rPr sz="1600" b="1" spc="40" dirty="0">
                <a:solidFill>
                  <a:srgbClr val="A10714"/>
                </a:solidFill>
                <a:latin typeface="Tahoma"/>
                <a:cs typeface="Tahoma"/>
              </a:rPr>
              <a:t> </a:t>
            </a:r>
            <a:r>
              <a:rPr sz="1600" b="1" u="sng" spc="-225" dirty="0">
                <a:solidFill>
                  <a:srgbClr val="A10714"/>
                </a:solidFill>
                <a:uFill>
                  <a:solidFill>
                    <a:srgbClr val="A10714"/>
                  </a:solidFill>
                </a:uFill>
                <a:latin typeface="Tahoma"/>
                <a:cs typeface="Tahoma"/>
              </a:rPr>
              <a:t>31</a:t>
            </a:r>
            <a:r>
              <a:rPr sz="1600" b="1" u="sng" spc="15" dirty="0">
                <a:solidFill>
                  <a:srgbClr val="A10714"/>
                </a:solidFill>
                <a:uFill>
                  <a:solidFill>
                    <a:srgbClr val="A10714"/>
                  </a:solidFill>
                </a:uFill>
                <a:latin typeface="Tahoma"/>
                <a:cs typeface="Tahoma"/>
              </a:rPr>
              <a:t> </a:t>
            </a:r>
            <a:r>
              <a:rPr sz="1600" b="1" u="sng" spc="35" dirty="0">
                <a:solidFill>
                  <a:srgbClr val="A10714"/>
                </a:solidFill>
                <a:uFill>
                  <a:solidFill>
                    <a:srgbClr val="A10714"/>
                  </a:solidFill>
                </a:uFill>
                <a:latin typeface="Tahoma"/>
                <a:cs typeface="Tahoma"/>
              </a:rPr>
              <a:t>days</a:t>
            </a:r>
            <a:r>
              <a:rPr sz="1600" b="1" spc="25" dirty="0">
                <a:solidFill>
                  <a:srgbClr val="A10714"/>
                </a:solidFill>
                <a:latin typeface="Tahoma"/>
                <a:cs typeface="Tahoma"/>
              </a:rPr>
              <a:t> </a:t>
            </a:r>
            <a:r>
              <a:rPr sz="1600" b="1" spc="10" dirty="0">
                <a:solidFill>
                  <a:srgbClr val="A10714"/>
                </a:solidFill>
                <a:latin typeface="Tahoma"/>
                <a:cs typeface="Tahoma"/>
              </a:rPr>
              <a:t>to</a:t>
            </a:r>
            <a:r>
              <a:rPr sz="1600" b="1" spc="20" dirty="0">
                <a:solidFill>
                  <a:srgbClr val="A10714"/>
                </a:solidFill>
                <a:latin typeface="Tahoma"/>
                <a:cs typeface="Tahoma"/>
              </a:rPr>
              <a:t> </a:t>
            </a:r>
            <a:r>
              <a:rPr sz="1600" b="1" spc="-40" dirty="0">
                <a:solidFill>
                  <a:srgbClr val="A10714"/>
                </a:solidFill>
                <a:latin typeface="Tahoma"/>
                <a:cs typeface="Tahoma"/>
              </a:rPr>
              <a:t>enroll</a:t>
            </a:r>
            <a:r>
              <a:rPr sz="1600" b="1" spc="45" dirty="0">
                <a:solidFill>
                  <a:srgbClr val="A10714"/>
                </a:solidFill>
                <a:latin typeface="Tahoma"/>
                <a:cs typeface="Tahoma"/>
              </a:rPr>
              <a:t> </a:t>
            </a:r>
            <a:r>
              <a:rPr sz="1600" b="1" spc="-75" dirty="0">
                <a:solidFill>
                  <a:srgbClr val="A10714"/>
                </a:solidFill>
                <a:latin typeface="Tahoma"/>
                <a:cs typeface="Tahoma"/>
              </a:rPr>
              <a:t>in</a:t>
            </a:r>
            <a:r>
              <a:rPr sz="1600" b="1" spc="30" dirty="0">
                <a:solidFill>
                  <a:srgbClr val="A10714"/>
                </a:solidFill>
                <a:latin typeface="Tahoma"/>
                <a:cs typeface="Tahoma"/>
              </a:rPr>
              <a:t> </a:t>
            </a:r>
            <a:r>
              <a:rPr sz="1600" b="1" spc="-5" dirty="0">
                <a:solidFill>
                  <a:srgbClr val="A10714"/>
                </a:solidFill>
                <a:latin typeface="Tahoma"/>
                <a:cs typeface="Tahoma"/>
              </a:rPr>
              <a:t>your</a:t>
            </a:r>
            <a:r>
              <a:rPr sz="1600" b="1" spc="40" dirty="0">
                <a:solidFill>
                  <a:srgbClr val="A10714"/>
                </a:solidFill>
                <a:latin typeface="Tahoma"/>
                <a:cs typeface="Tahoma"/>
              </a:rPr>
              <a:t> </a:t>
            </a:r>
            <a:r>
              <a:rPr sz="1600" b="1" spc="-25" dirty="0">
                <a:solidFill>
                  <a:srgbClr val="A10714"/>
                </a:solidFill>
                <a:latin typeface="Tahoma"/>
                <a:cs typeface="Tahoma"/>
              </a:rPr>
              <a:t>health</a:t>
            </a:r>
            <a:r>
              <a:rPr sz="1600" b="1" spc="45" dirty="0">
                <a:solidFill>
                  <a:srgbClr val="A10714"/>
                </a:solidFill>
                <a:latin typeface="Tahoma"/>
                <a:cs typeface="Tahoma"/>
              </a:rPr>
              <a:t> </a:t>
            </a:r>
            <a:r>
              <a:rPr sz="1600" b="1" spc="-10" dirty="0">
                <a:solidFill>
                  <a:srgbClr val="A10714"/>
                </a:solidFill>
                <a:latin typeface="Tahoma"/>
                <a:cs typeface="Tahoma"/>
              </a:rPr>
              <a:t>insurance</a:t>
            </a:r>
            <a:r>
              <a:rPr sz="1600" b="1" spc="50" dirty="0">
                <a:solidFill>
                  <a:srgbClr val="A10714"/>
                </a:solidFill>
                <a:latin typeface="Tahoma"/>
                <a:cs typeface="Tahoma"/>
              </a:rPr>
              <a:t> </a:t>
            </a:r>
            <a:r>
              <a:rPr sz="1600" b="1" spc="30" dirty="0">
                <a:solidFill>
                  <a:srgbClr val="A10714"/>
                </a:solidFill>
                <a:latin typeface="Tahoma"/>
                <a:cs typeface="Tahoma"/>
              </a:rPr>
              <a:t>benefits—don’t</a:t>
            </a:r>
            <a:r>
              <a:rPr sz="1600" b="1" spc="45" dirty="0">
                <a:solidFill>
                  <a:srgbClr val="A10714"/>
                </a:solidFill>
                <a:latin typeface="Tahoma"/>
                <a:cs typeface="Tahoma"/>
              </a:rPr>
              <a:t> </a:t>
            </a:r>
            <a:r>
              <a:rPr sz="1600" b="1" spc="-15" dirty="0">
                <a:solidFill>
                  <a:srgbClr val="A10714"/>
                </a:solidFill>
                <a:latin typeface="Tahoma"/>
                <a:cs typeface="Tahoma"/>
              </a:rPr>
              <a:t>forget!</a:t>
            </a:r>
            <a:endParaRPr sz="1600" dirty="0">
              <a:latin typeface="Tahoma"/>
              <a:cs typeface="Tahoma"/>
            </a:endParaRPr>
          </a:p>
        </p:txBody>
      </p:sp>
      <p:sp>
        <p:nvSpPr>
          <p:cNvPr id="3" name="object 3"/>
          <p:cNvSpPr txBox="1">
            <a:spLocks noGrp="1"/>
          </p:cNvSpPr>
          <p:nvPr>
            <p:ph type="title"/>
          </p:nvPr>
        </p:nvSpPr>
        <p:spPr>
          <a:xfrm>
            <a:off x="5079650" y="257464"/>
            <a:ext cx="2031364" cy="452120"/>
          </a:xfrm>
          <a:prstGeom prst="rect">
            <a:avLst/>
          </a:prstGeom>
        </p:spPr>
        <p:txBody>
          <a:bodyPr vert="horz" wrap="square" lIns="0" tIns="12065" rIns="0" bIns="0" rtlCol="0">
            <a:spAutoFit/>
          </a:bodyPr>
          <a:lstStyle/>
          <a:p>
            <a:pPr marL="12700">
              <a:lnSpc>
                <a:spcPct val="100000"/>
              </a:lnSpc>
              <a:spcBef>
                <a:spcPts val="95"/>
              </a:spcBef>
            </a:pPr>
            <a:r>
              <a:rPr spc="20" dirty="0"/>
              <a:t>O</a:t>
            </a:r>
            <a:r>
              <a:rPr spc="-50" dirty="0"/>
              <a:t>rie</a:t>
            </a:r>
            <a:r>
              <a:rPr spc="-40" dirty="0"/>
              <a:t>n</a:t>
            </a:r>
            <a:r>
              <a:rPr spc="-25" dirty="0"/>
              <a:t>t</a:t>
            </a:r>
            <a:r>
              <a:rPr spc="70" dirty="0"/>
              <a:t>a</a:t>
            </a:r>
            <a:r>
              <a:rPr spc="55" dirty="0"/>
              <a:t>t</a:t>
            </a:r>
            <a:r>
              <a:rPr spc="-50" dirty="0"/>
              <a:t>i</a:t>
            </a:r>
            <a:r>
              <a:rPr spc="-85" dirty="0"/>
              <a:t>o</a:t>
            </a:r>
            <a:r>
              <a:rPr spc="-100" dirty="0"/>
              <a:t>n</a:t>
            </a:r>
          </a:p>
        </p:txBody>
      </p:sp>
      <p:sp>
        <p:nvSpPr>
          <p:cNvPr id="4" name="object 4"/>
          <p:cNvSpPr txBox="1"/>
          <p:nvPr/>
        </p:nvSpPr>
        <p:spPr>
          <a:xfrm>
            <a:off x="5453030" y="902116"/>
            <a:ext cx="1283970" cy="391160"/>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CF451F"/>
                </a:solidFill>
                <a:latin typeface="Tahoma"/>
                <a:cs typeface="Tahoma"/>
              </a:rPr>
              <a:t>Benefits</a:t>
            </a:r>
            <a:endParaRPr sz="2400">
              <a:latin typeface="Tahoma"/>
              <a:cs typeface="Tahoma"/>
            </a:endParaRPr>
          </a:p>
        </p:txBody>
      </p:sp>
      <p:sp>
        <p:nvSpPr>
          <p:cNvPr id="5" name="object 5"/>
          <p:cNvSpPr txBox="1"/>
          <p:nvPr/>
        </p:nvSpPr>
        <p:spPr>
          <a:xfrm>
            <a:off x="166451" y="5318577"/>
            <a:ext cx="5264150" cy="1307465"/>
          </a:xfrm>
          <a:prstGeom prst="rect">
            <a:avLst/>
          </a:prstGeom>
        </p:spPr>
        <p:txBody>
          <a:bodyPr vert="horz" wrap="square" lIns="0" tIns="24765" rIns="0" bIns="0" rtlCol="0">
            <a:spAutoFit/>
          </a:bodyPr>
          <a:lstStyle/>
          <a:p>
            <a:pPr marL="12700">
              <a:lnSpc>
                <a:spcPct val="100000"/>
              </a:lnSpc>
              <a:spcBef>
                <a:spcPts val="195"/>
              </a:spcBef>
            </a:pPr>
            <a:r>
              <a:rPr sz="1600" b="1" spc="-10" dirty="0">
                <a:solidFill>
                  <a:srgbClr val="CF451F"/>
                </a:solidFill>
                <a:latin typeface="Tahoma"/>
                <a:cs typeface="Tahoma"/>
              </a:rPr>
              <a:t>Questions</a:t>
            </a:r>
            <a:r>
              <a:rPr sz="1600" b="1" spc="30" dirty="0">
                <a:solidFill>
                  <a:srgbClr val="CF451F"/>
                </a:solidFill>
                <a:latin typeface="Tahoma"/>
                <a:cs typeface="Tahoma"/>
              </a:rPr>
              <a:t> </a:t>
            </a:r>
            <a:r>
              <a:rPr sz="1600" b="1" spc="5" dirty="0">
                <a:solidFill>
                  <a:srgbClr val="CF451F"/>
                </a:solidFill>
                <a:latin typeface="Tahoma"/>
                <a:cs typeface="Tahoma"/>
              </a:rPr>
              <a:t>about </a:t>
            </a:r>
            <a:r>
              <a:rPr sz="1600" b="1" dirty="0">
                <a:solidFill>
                  <a:srgbClr val="CF451F"/>
                </a:solidFill>
                <a:latin typeface="Tahoma"/>
                <a:cs typeface="Tahoma"/>
              </a:rPr>
              <a:t>benefits</a:t>
            </a:r>
            <a:r>
              <a:rPr sz="1600" b="1" spc="10" dirty="0">
                <a:solidFill>
                  <a:srgbClr val="CF451F"/>
                </a:solidFill>
                <a:latin typeface="Tahoma"/>
                <a:cs typeface="Tahoma"/>
              </a:rPr>
              <a:t> </a:t>
            </a:r>
            <a:r>
              <a:rPr sz="1600" b="1" spc="5" dirty="0">
                <a:solidFill>
                  <a:srgbClr val="CF451F"/>
                </a:solidFill>
                <a:latin typeface="Tahoma"/>
                <a:cs typeface="Tahoma"/>
              </a:rPr>
              <a:t>or</a:t>
            </a:r>
            <a:r>
              <a:rPr sz="1600" b="1" spc="25" dirty="0">
                <a:solidFill>
                  <a:srgbClr val="CF451F"/>
                </a:solidFill>
                <a:latin typeface="Tahoma"/>
                <a:cs typeface="Tahoma"/>
              </a:rPr>
              <a:t> </a:t>
            </a:r>
            <a:r>
              <a:rPr sz="1600" b="1" spc="-25" dirty="0">
                <a:solidFill>
                  <a:srgbClr val="CF451F"/>
                </a:solidFill>
                <a:latin typeface="Tahoma"/>
                <a:cs typeface="Tahoma"/>
              </a:rPr>
              <a:t>enrollment?</a:t>
            </a:r>
            <a:endParaRPr sz="1600">
              <a:latin typeface="Tahoma"/>
              <a:cs typeface="Tahoma"/>
            </a:endParaRPr>
          </a:p>
          <a:p>
            <a:pPr marL="12700">
              <a:lnSpc>
                <a:spcPct val="100000"/>
              </a:lnSpc>
              <a:spcBef>
                <a:spcPts val="95"/>
              </a:spcBef>
            </a:pPr>
            <a:r>
              <a:rPr sz="1600" spc="100" dirty="0">
                <a:solidFill>
                  <a:srgbClr val="221F1F"/>
                </a:solidFill>
                <a:latin typeface="Arial"/>
                <a:cs typeface="Arial"/>
              </a:rPr>
              <a:t>Contact</a:t>
            </a:r>
            <a:r>
              <a:rPr sz="1600" spc="-10" dirty="0">
                <a:solidFill>
                  <a:srgbClr val="221F1F"/>
                </a:solidFill>
                <a:latin typeface="Arial"/>
                <a:cs typeface="Arial"/>
              </a:rPr>
              <a:t> </a:t>
            </a:r>
            <a:r>
              <a:rPr sz="1600" spc="95" dirty="0">
                <a:solidFill>
                  <a:srgbClr val="221F1F"/>
                </a:solidFill>
                <a:latin typeface="Arial"/>
                <a:cs typeface="Arial"/>
              </a:rPr>
              <a:t>the</a:t>
            </a:r>
            <a:r>
              <a:rPr sz="1600" spc="-5" dirty="0">
                <a:solidFill>
                  <a:srgbClr val="221F1F"/>
                </a:solidFill>
                <a:latin typeface="Arial"/>
                <a:cs typeface="Arial"/>
              </a:rPr>
              <a:t> </a:t>
            </a:r>
            <a:r>
              <a:rPr sz="1600" spc="-60" dirty="0">
                <a:solidFill>
                  <a:srgbClr val="221F1F"/>
                </a:solidFill>
                <a:latin typeface="Arial"/>
                <a:cs typeface="Arial"/>
              </a:rPr>
              <a:t>HR</a:t>
            </a:r>
            <a:r>
              <a:rPr sz="1600" dirty="0">
                <a:solidFill>
                  <a:srgbClr val="221F1F"/>
                </a:solidFill>
                <a:latin typeface="Arial"/>
                <a:cs typeface="Arial"/>
              </a:rPr>
              <a:t> </a:t>
            </a:r>
            <a:r>
              <a:rPr sz="1600" spc="50" dirty="0">
                <a:solidFill>
                  <a:srgbClr val="221F1F"/>
                </a:solidFill>
                <a:latin typeface="Arial"/>
                <a:cs typeface="Arial"/>
              </a:rPr>
              <a:t>Solution</a:t>
            </a:r>
            <a:r>
              <a:rPr sz="1600" spc="5" dirty="0">
                <a:solidFill>
                  <a:srgbClr val="221F1F"/>
                </a:solidFill>
                <a:latin typeface="Arial"/>
                <a:cs typeface="Arial"/>
              </a:rPr>
              <a:t> </a:t>
            </a:r>
            <a:r>
              <a:rPr sz="1600" spc="45" dirty="0">
                <a:solidFill>
                  <a:srgbClr val="221F1F"/>
                </a:solidFill>
                <a:latin typeface="Arial"/>
                <a:cs typeface="Arial"/>
              </a:rPr>
              <a:t>Center:</a:t>
            </a:r>
            <a:endParaRPr sz="1600">
              <a:latin typeface="Arial"/>
              <a:cs typeface="Arial"/>
            </a:endParaRPr>
          </a:p>
          <a:p>
            <a:pPr marL="314325" indent="-156210">
              <a:lnSpc>
                <a:spcPct val="100000"/>
              </a:lnSpc>
              <a:spcBef>
                <a:spcPts val="300"/>
              </a:spcBef>
              <a:buFont typeface="Arial"/>
              <a:buChar char="•"/>
              <a:tabLst>
                <a:tab pos="314960" algn="l"/>
              </a:tabLst>
            </a:pPr>
            <a:r>
              <a:rPr sz="1600" b="1" spc="-70" dirty="0">
                <a:solidFill>
                  <a:srgbClr val="221F1F"/>
                </a:solidFill>
                <a:latin typeface="Tahoma"/>
                <a:cs typeface="Tahoma"/>
              </a:rPr>
              <a:t>Online:</a:t>
            </a:r>
            <a:r>
              <a:rPr sz="1600" b="1" spc="35" dirty="0">
                <a:solidFill>
                  <a:srgbClr val="0562C1"/>
                </a:solidFill>
                <a:latin typeface="Tahoma"/>
                <a:cs typeface="Tahoma"/>
              </a:rPr>
              <a:t> </a:t>
            </a:r>
            <a:r>
              <a:rPr sz="1600" u="sng" spc="45" dirty="0">
                <a:solidFill>
                  <a:srgbClr val="0562C1"/>
                </a:solidFill>
                <a:uFill>
                  <a:solidFill>
                    <a:srgbClr val="0562C1"/>
                  </a:solidFill>
                </a:uFill>
                <a:latin typeface="Arial"/>
                <a:cs typeface="Arial"/>
                <a:hlinkClick r:id="rId4"/>
              </a:rPr>
              <a:t>http://hrsc.weill.cornell.edu</a:t>
            </a:r>
            <a:r>
              <a:rPr sz="1600" spc="45" dirty="0">
                <a:solidFill>
                  <a:srgbClr val="0562C1"/>
                </a:solidFill>
                <a:latin typeface="Arial"/>
                <a:cs typeface="Arial"/>
                <a:hlinkClick r:id="rId4"/>
              </a:rPr>
              <a:t> </a:t>
            </a:r>
            <a:r>
              <a:rPr sz="1600" spc="-5" dirty="0">
                <a:solidFill>
                  <a:srgbClr val="221F1F"/>
                </a:solidFill>
                <a:latin typeface="Arial"/>
                <a:cs typeface="Arial"/>
              </a:rPr>
              <a:t>(CWID</a:t>
            </a:r>
            <a:r>
              <a:rPr sz="1600" spc="10" dirty="0">
                <a:solidFill>
                  <a:srgbClr val="221F1F"/>
                </a:solidFill>
                <a:latin typeface="Arial"/>
                <a:cs typeface="Arial"/>
              </a:rPr>
              <a:t> </a:t>
            </a:r>
            <a:r>
              <a:rPr sz="1600" spc="65" dirty="0">
                <a:solidFill>
                  <a:srgbClr val="221F1F"/>
                </a:solidFill>
                <a:latin typeface="Arial"/>
                <a:cs typeface="Arial"/>
              </a:rPr>
              <a:t>required)</a:t>
            </a:r>
            <a:endParaRPr sz="1600">
              <a:latin typeface="Arial"/>
              <a:cs typeface="Arial"/>
            </a:endParaRPr>
          </a:p>
          <a:p>
            <a:pPr marL="314325" indent="-156210">
              <a:lnSpc>
                <a:spcPct val="100000"/>
              </a:lnSpc>
              <a:buFont typeface="Arial"/>
              <a:buChar char="•"/>
              <a:tabLst>
                <a:tab pos="314960" algn="l"/>
              </a:tabLst>
            </a:pPr>
            <a:r>
              <a:rPr sz="1600" b="1" spc="-60" dirty="0">
                <a:solidFill>
                  <a:srgbClr val="221F1F"/>
                </a:solidFill>
                <a:latin typeface="Tahoma"/>
                <a:cs typeface="Tahoma"/>
              </a:rPr>
              <a:t>Email:</a:t>
            </a:r>
            <a:r>
              <a:rPr sz="1600" b="1" spc="20" dirty="0">
                <a:solidFill>
                  <a:srgbClr val="0562C1"/>
                </a:solidFill>
                <a:latin typeface="Tahoma"/>
                <a:cs typeface="Tahoma"/>
              </a:rPr>
              <a:t> </a:t>
            </a:r>
            <a:r>
              <a:rPr sz="1600" u="sng" spc="45" dirty="0">
                <a:solidFill>
                  <a:srgbClr val="0562C1"/>
                </a:solidFill>
                <a:uFill>
                  <a:solidFill>
                    <a:srgbClr val="0562C1"/>
                  </a:solidFill>
                </a:uFill>
                <a:latin typeface="Arial"/>
                <a:cs typeface="Arial"/>
                <a:hlinkClick r:id="rId5"/>
              </a:rPr>
              <a:t>hrsc@med.cornell.edu</a:t>
            </a:r>
            <a:endParaRPr sz="1600">
              <a:latin typeface="Arial"/>
              <a:cs typeface="Arial"/>
            </a:endParaRPr>
          </a:p>
          <a:p>
            <a:pPr marL="314325" indent="-156210">
              <a:lnSpc>
                <a:spcPct val="100000"/>
              </a:lnSpc>
              <a:buChar char="•"/>
              <a:tabLst>
                <a:tab pos="314960" algn="l"/>
              </a:tabLst>
            </a:pPr>
            <a:r>
              <a:rPr sz="1600" b="1" spc="-55" dirty="0">
                <a:solidFill>
                  <a:srgbClr val="221F1F"/>
                </a:solidFill>
                <a:latin typeface="Tahoma"/>
                <a:cs typeface="Tahoma"/>
              </a:rPr>
              <a:t>Phone:</a:t>
            </a:r>
            <a:r>
              <a:rPr sz="1600" b="1" spc="-5" dirty="0">
                <a:solidFill>
                  <a:srgbClr val="221F1F"/>
                </a:solidFill>
                <a:latin typeface="Tahoma"/>
                <a:cs typeface="Tahoma"/>
              </a:rPr>
              <a:t> </a:t>
            </a:r>
            <a:r>
              <a:rPr sz="1600" spc="100" dirty="0">
                <a:solidFill>
                  <a:srgbClr val="221F1F"/>
                </a:solidFill>
                <a:latin typeface="Arial"/>
                <a:cs typeface="Arial"/>
              </a:rPr>
              <a:t>646-962-9247</a:t>
            </a:r>
            <a:endParaRPr sz="1600">
              <a:latin typeface="Arial"/>
              <a:cs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0" y="257464"/>
            <a:ext cx="12192000" cy="452120"/>
          </a:xfrm>
          <a:prstGeom prst="rect">
            <a:avLst/>
          </a:prstGeom>
        </p:spPr>
        <p:txBody>
          <a:bodyPr vert="horz" wrap="square" lIns="0" tIns="12065" rIns="0" bIns="0" rtlCol="0">
            <a:spAutoFit/>
          </a:bodyPr>
          <a:lstStyle/>
          <a:p>
            <a:pPr marL="12700" algn="ctr">
              <a:lnSpc>
                <a:spcPct val="100000"/>
              </a:lnSpc>
              <a:spcBef>
                <a:spcPts val="95"/>
              </a:spcBef>
            </a:pPr>
            <a:r>
              <a:rPr spc="20" dirty="0"/>
              <a:t>O</a:t>
            </a:r>
            <a:r>
              <a:rPr spc="-50" dirty="0"/>
              <a:t>rie</a:t>
            </a:r>
            <a:r>
              <a:rPr spc="-40" dirty="0"/>
              <a:t>n</a:t>
            </a:r>
            <a:r>
              <a:rPr spc="-25" dirty="0"/>
              <a:t>t</a:t>
            </a:r>
            <a:r>
              <a:rPr spc="70" dirty="0"/>
              <a:t>a</a:t>
            </a:r>
            <a:r>
              <a:rPr spc="55" dirty="0"/>
              <a:t>t</a:t>
            </a:r>
            <a:r>
              <a:rPr spc="-50" dirty="0"/>
              <a:t>i</a:t>
            </a:r>
            <a:r>
              <a:rPr spc="-85" dirty="0"/>
              <a:t>o</a:t>
            </a:r>
            <a:r>
              <a:rPr spc="-100" dirty="0"/>
              <a:t>n</a:t>
            </a:r>
          </a:p>
        </p:txBody>
      </p:sp>
      <p:sp>
        <p:nvSpPr>
          <p:cNvPr id="4" name="object 4"/>
          <p:cNvSpPr txBox="1"/>
          <p:nvPr/>
        </p:nvSpPr>
        <p:spPr>
          <a:xfrm>
            <a:off x="4594177" y="933276"/>
            <a:ext cx="3003645" cy="382156"/>
          </a:xfrm>
          <a:prstGeom prst="rect">
            <a:avLst/>
          </a:prstGeom>
        </p:spPr>
        <p:txBody>
          <a:bodyPr vert="horz" wrap="square" lIns="0" tIns="12700" rIns="0" bIns="0" rtlCol="0">
            <a:spAutoFit/>
          </a:bodyPr>
          <a:lstStyle/>
          <a:p>
            <a:pPr marL="12700">
              <a:spcBef>
                <a:spcPts val="100"/>
              </a:spcBef>
            </a:pPr>
            <a:r>
              <a:rPr lang="en-US" sz="2400" b="1" i="0" u="none" strike="noStrike" baseline="0" dirty="0">
                <a:solidFill>
                  <a:srgbClr val="CF451F"/>
                </a:solidFill>
                <a:latin typeface="1898Sans-Bold" panose="020B0803040000020003" pitchFamily="34" charset="0"/>
              </a:rPr>
              <a:t>Eligible Dependents</a:t>
            </a:r>
            <a:endParaRPr sz="2400" dirty="0">
              <a:latin typeface="Tahoma"/>
              <a:cs typeface="Tahoma"/>
            </a:endParaRPr>
          </a:p>
        </p:txBody>
      </p:sp>
      <p:sp>
        <p:nvSpPr>
          <p:cNvPr id="5" name="object 5"/>
          <p:cNvSpPr txBox="1"/>
          <p:nvPr/>
        </p:nvSpPr>
        <p:spPr>
          <a:xfrm>
            <a:off x="166451" y="5318577"/>
            <a:ext cx="5264150" cy="1307465"/>
          </a:xfrm>
          <a:prstGeom prst="rect">
            <a:avLst/>
          </a:prstGeom>
        </p:spPr>
        <p:txBody>
          <a:bodyPr vert="horz" wrap="square" lIns="0" tIns="24765" rIns="0" bIns="0" rtlCol="0">
            <a:spAutoFit/>
          </a:bodyPr>
          <a:lstStyle/>
          <a:p>
            <a:pPr marL="12700">
              <a:lnSpc>
                <a:spcPct val="100000"/>
              </a:lnSpc>
              <a:spcBef>
                <a:spcPts val="195"/>
              </a:spcBef>
            </a:pPr>
            <a:r>
              <a:rPr sz="1600" b="1" spc="-10" dirty="0">
                <a:solidFill>
                  <a:srgbClr val="CF451F"/>
                </a:solidFill>
                <a:latin typeface="Tahoma"/>
                <a:cs typeface="Tahoma"/>
              </a:rPr>
              <a:t>Questions</a:t>
            </a:r>
            <a:r>
              <a:rPr sz="1600" b="1" spc="30" dirty="0">
                <a:solidFill>
                  <a:srgbClr val="CF451F"/>
                </a:solidFill>
                <a:latin typeface="Tahoma"/>
                <a:cs typeface="Tahoma"/>
              </a:rPr>
              <a:t> </a:t>
            </a:r>
            <a:r>
              <a:rPr sz="1600" b="1" spc="5" dirty="0">
                <a:solidFill>
                  <a:srgbClr val="CF451F"/>
                </a:solidFill>
                <a:latin typeface="Tahoma"/>
                <a:cs typeface="Tahoma"/>
              </a:rPr>
              <a:t>about </a:t>
            </a:r>
            <a:r>
              <a:rPr sz="1600" b="1" dirty="0">
                <a:solidFill>
                  <a:srgbClr val="CF451F"/>
                </a:solidFill>
                <a:latin typeface="Tahoma"/>
                <a:cs typeface="Tahoma"/>
              </a:rPr>
              <a:t>benefits</a:t>
            </a:r>
            <a:r>
              <a:rPr sz="1600" b="1" spc="10" dirty="0">
                <a:solidFill>
                  <a:srgbClr val="CF451F"/>
                </a:solidFill>
                <a:latin typeface="Tahoma"/>
                <a:cs typeface="Tahoma"/>
              </a:rPr>
              <a:t> </a:t>
            </a:r>
            <a:r>
              <a:rPr sz="1600" b="1" spc="5" dirty="0">
                <a:solidFill>
                  <a:srgbClr val="CF451F"/>
                </a:solidFill>
                <a:latin typeface="Tahoma"/>
                <a:cs typeface="Tahoma"/>
              </a:rPr>
              <a:t>or</a:t>
            </a:r>
            <a:r>
              <a:rPr sz="1600" b="1" spc="25" dirty="0">
                <a:solidFill>
                  <a:srgbClr val="CF451F"/>
                </a:solidFill>
                <a:latin typeface="Tahoma"/>
                <a:cs typeface="Tahoma"/>
              </a:rPr>
              <a:t> </a:t>
            </a:r>
            <a:r>
              <a:rPr sz="1600" b="1" spc="-25" dirty="0">
                <a:solidFill>
                  <a:srgbClr val="CF451F"/>
                </a:solidFill>
                <a:latin typeface="Tahoma"/>
                <a:cs typeface="Tahoma"/>
              </a:rPr>
              <a:t>enrollment?</a:t>
            </a:r>
            <a:endParaRPr sz="1600">
              <a:latin typeface="Tahoma"/>
              <a:cs typeface="Tahoma"/>
            </a:endParaRPr>
          </a:p>
          <a:p>
            <a:pPr marL="12700">
              <a:lnSpc>
                <a:spcPct val="100000"/>
              </a:lnSpc>
              <a:spcBef>
                <a:spcPts val="95"/>
              </a:spcBef>
            </a:pPr>
            <a:r>
              <a:rPr sz="1600" spc="100" dirty="0">
                <a:solidFill>
                  <a:srgbClr val="221F1F"/>
                </a:solidFill>
                <a:latin typeface="Arial"/>
                <a:cs typeface="Arial"/>
              </a:rPr>
              <a:t>Contact</a:t>
            </a:r>
            <a:r>
              <a:rPr sz="1600" spc="-10" dirty="0">
                <a:solidFill>
                  <a:srgbClr val="221F1F"/>
                </a:solidFill>
                <a:latin typeface="Arial"/>
                <a:cs typeface="Arial"/>
              </a:rPr>
              <a:t> </a:t>
            </a:r>
            <a:r>
              <a:rPr sz="1600" spc="95" dirty="0">
                <a:solidFill>
                  <a:srgbClr val="221F1F"/>
                </a:solidFill>
                <a:latin typeface="Arial"/>
                <a:cs typeface="Arial"/>
              </a:rPr>
              <a:t>the</a:t>
            </a:r>
            <a:r>
              <a:rPr sz="1600" spc="-5" dirty="0">
                <a:solidFill>
                  <a:srgbClr val="221F1F"/>
                </a:solidFill>
                <a:latin typeface="Arial"/>
                <a:cs typeface="Arial"/>
              </a:rPr>
              <a:t> </a:t>
            </a:r>
            <a:r>
              <a:rPr sz="1600" spc="-60" dirty="0">
                <a:solidFill>
                  <a:srgbClr val="221F1F"/>
                </a:solidFill>
                <a:latin typeface="Arial"/>
                <a:cs typeface="Arial"/>
              </a:rPr>
              <a:t>HR</a:t>
            </a:r>
            <a:r>
              <a:rPr sz="1600" dirty="0">
                <a:solidFill>
                  <a:srgbClr val="221F1F"/>
                </a:solidFill>
                <a:latin typeface="Arial"/>
                <a:cs typeface="Arial"/>
              </a:rPr>
              <a:t> </a:t>
            </a:r>
            <a:r>
              <a:rPr sz="1600" spc="50" dirty="0">
                <a:solidFill>
                  <a:srgbClr val="221F1F"/>
                </a:solidFill>
                <a:latin typeface="Arial"/>
                <a:cs typeface="Arial"/>
              </a:rPr>
              <a:t>Solution</a:t>
            </a:r>
            <a:r>
              <a:rPr sz="1600" spc="5" dirty="0">
                <a:solidFill>
                  <a:srgbClr val="221F1F"/>
                </a:solidFill>
                <a:latin typeface="Arial"/>
                <a:cs typeface="Arial"/>
              </a:rPr>
              <a:t> </a:t>
            </a:r>
            <a:r>
              <a:rPr sz="1600" spc="45" dirty="0">
                <a:solidFill>
                  <a:srgbClr val="221F1F"/>
                </a:solidFill>
                <a:latin typeface="Arial"/>
                <a:cs typeface="Arial"/>
              </a:rPr>
              <a:t>Center:</a:t>
            </a:r>
            <a:endParaRPr sz="1600">
              <a:latin typeface="Arial"/>
              <a:cs typeface="Arial"/>
            </a:endParaRPr>
          </a:p>
          <a:p>
            <a:pPr marL="314325" indent="-156210">
              <a:lnSpc>
                <a:spcPct val="100000"/>
              </a:lnSpc>
              <a:spcBef>
                <a:spcPts val="300"/>
              </a:spcBef>
              <a:buFont typeface="Arial"/>
              <a:buChar char="•"/>
              <a:tabLst>
                <a:tab pos="314960" algn="l"/>
              </a:tabLst>
            </a:pPr>
            <a:r>
              <a:rPr sz="1600" b="1" spc="-70" dirty="0">
                <a:solidFill>
                  <a:srgbClr val="221F1F"/>
                </a:solidFill>
                <a:latin typeface="Tahoma"/>
                <a:cs typeface="Tahoma"/>
              </a:rPr>
              <a:t>Online:</a:t>
            </a:r>
            <a:r>
              <a:rPr sz="1600" b="1" spc="35" dirty="0">
                <a:solidFill>
                  <a:srgbClr val="0562C1"/>
                </a:solidFill>
                <a:latin typeface="Tahoma"/>
                <a:cs typeface="Tahoma"/>
              </a:rPr>
              <a:t> </a:t>
            </a:r>
            <a:r>
              <a:rPr sz="1600" u="sng" spc="45" dirty="0">
                <a:solidFill>
                  <a:srgbClr val="0562C1"/>
                </a:solidFill>
                <a:uFill>
                  <a:solidFill>
                    <a:srgbClr val="0562C1"/>
                  </a:solidFill>
                </a:uFill>
                <a:latin typeface="Arial"/>
                <a:cs typeface="Arial"/>
                <a:hlinkClick r:id="rId2"/>
              </a:rPr>
              <a:t>http://hrsc.weill.cornell.edu</a:t>
            </a:r>
            <a:r>
              <a:rPr sz="1600" spc="45" dirty="0">
                <a:solidFill>
                  <a:srgbClr val="0562C1"/>
                </a:solidFill>
                <a:latin typeface="Arial"/>
                <a:cs typeface="Arial"/>
                <a:hlinkClick r:id="rId2"/>
              </a:rPr>
              <a:t> </a:t>
            </a:r>
            <a:r>
              <a:rPr sz="1600" spc="-5" dirty="0">
                <a:solidFill>
                  <a:srgbClr val="221F1F"/>
                </a:solidFill>
                <a:latin typeface="Arial"/>
                <a:cs typeface="Arial"/>
              </a:rPr>
              <a:t>(CWID</a:t>
            </a:r>
            <a:r>
              <a:rPr sz="1600" spc="10" dirty="0">
                <a:solidFill>
                  <a:srgbClr val="221F1F"/>
                </a:solidFill>
                <a:latin typeface="Arial"/>
                <a:cs typeface="Arial"/>
              </a:rPr>
              <a:t> </a:t>
            </a:r>
            <a:r>
              <a:rPr sz="1600" spc="65" dirty="0">
                <a:solidFill>
                  <a:srgbClr val="221F1F"/>
                </a:solidFill>
                <a:latin typeface="Arial"/>
                <a:cs typeface="Arial"/>
              </a:rPr>
              <a:t>required)</a:t>
            </a:r>
            <a:endParaRPr sz="1600">
              <a:latin typeface="Arial"/>
              <a:cs typeface="Arial"/>
            </a:endParaRPr>
          </a:p>
          <a:p>
            <a:pPr marL="314325" indent="-156210">
              <a:lnSpc>
                <a:spcPct val="100000"/>
              </a:lnSpc>
              <a:buFont typeface="Arial"/>
              <a:buChar char="•"/>
              <a:tabLst>
                <a:tab pos="314960" algn="l"/>
              </a:tabLst>
            </a:pPr>
            <a:r>
              <a:rPr sz="1600" b="1" spc="-60" dirty="0">
                <a:solidFill>
                  <a:srgbClr val="221F1F"/>
                </a:solidFill>
                <a:latin typeface="Tahoma"/>
                <a:cs typeface="Tahoma"/>
              </a:rPr>
              <a:t>Email:</a:t>
            </a:r>
            <a:r>
              <a:rPr sz="1600" b="1" spc="20" dirty="0">
                <a:solidFill>
                  <a:srgbClr val="0562C1"/>
                </a:solidFill>
                <a:latin typeface="Tahoma"/>
                <a:cs typeface="Tahoma"/>
              </a:rPr>
              <a:t> </a:t>
            </a:r>
            <a:r>
              <a:rPr sz="1600" u="sng" spc="45" dirty="0">
                <a:solidFill>
                  <a:srgbClr val="0562C1"/>
                </a:solidFill>
                <a:uFill>
                  <a:solidFill>
                    <a:srgbClr val="0562C1"/>
                  </a:solidFill>
                </a:uFill>
                <a:latin typeface="Arial"/>
                <a:cs typeface="Arial"/>
                <a:hlinkClick r:id="rId3"/>
              </a:rPr>
              <a:t>hrsc@med.cornell.edu</a:t>
            </a:r>
            <a:endParaRPr sz="1600">
              <a:latin typeface="Arial"/>
              <a:cs typeface="Arial"/>
            </a:endParaRPr>
          </a:p>
          <a:p>
            <a:pPr marL="314325" indent="-156210">
              <a:lnSpc>
                <a:spcPct val="100000"/>
              </a:lnSpc>
              <a:buChar char="•"/>
              <a:tabLst>
                <a:tab pos="314960" algn="l"/>
              </a:tabLst>
            </a:pPr>
            <a:r>
              <a:rPr sz="1600" b="1" spc="-55" dirty="0">
                <a:solidFill>
                  <a:srgbClr val="221F1F"/>
                </a:solidFill>
                <a:latin typeface="Tahoma"/>
                <a:cs typeface="Tahoma"/>
              </a:rPr>
              <a:t>Phone:</a:t>
            </a:r>
            <a:r>
              <a:rPr sz="1600" b="1" spc="-5" dirty="0">
                <a:solidFill>
                  <a:srgbClr val="221F1F"/>
                </a:solidFill>
                <a:latin typeface="Tahoma"/>
                <a:cs typeface="Tahoma"/>
              </a:rPr>
              <a:t> </a:t>
            </a:r>
            <a:r>
              <a:rPr sz="1600" spc="100" dirty="0">
                <a:solidFill>
                  <a:srgbClr val="221F1F"/>
                </a:solidFill>
                <a:latin typeface="Arial"/>
                <a:cs typeface="Arial"/>
              </a:rPr>
              <a:t>646-962-9247</a:t>
            </a:r>
            <a:endParaRPr sz="1600">
              <a:latin typeface="Arial"/>
              <a:cs typeface="Arial"/>
            </a:endParaRPr>
          </a:p>
        </p:txBody>
      </p:sp>
      <p:sp>
        <p:nvSpPr>
          <p:cNvPr id="7" name="TextBox 6">
            <a:extLst>
              <a:ext uri="{FF2B5EF4-FFF2-40B4-BE49-F238E27FC236}">
                <a16:creationId xmlns:a16="http://schemas.microsoft.com/office/drawing/2014/main" id="{99215EB1-3EA0-5921-C91F-E7CCCB5CB771}"/>
              </a:ext>
            </a:extLst>
          </p:cNvPr>
          <p:cNvSpPr txBox="1"/>
          <p:nvPr/>
        </p:nvSpPr>
        <p:spPr>
          <a:xfrm>
            <a:off x="166451" y="2514600"/>
            <a:ext cx="12025549" cy="1415772"/>
          </a:xfrm>
          <a:prstGeom prst="rect">
            <a:avLst/>
          </a:prstGeom>
          <a:noFill/>
        </p:spPr>
        <p:txBody>
          <a:bodyPr wrap="square">
            <a:spAutoFit/>
          </a:bodyPr>
          <a:lstStyle/>
          <a:p>
            <a:pPr algn="l"/>
            <a:r>
              <a:rPr lang="en-US" sz="1800" b="0" i="0" u="none" strike="noStrike" baseline="0" dirty="0">
                <a:solidFill>
                  <a:srgbClr val="000000"/>
                </a:solidFill>
                <a:latin typeface="Arial" panose="020B0604020202020204" pitchFamily="34" charset="0"/>
                <a:cs typeface="Arial" panose="020B0604020202020204" pitchFamily="34" charset="0"/>
              </a:rPr>
              <a:t>Your </a:t>
            </a:r>
            <a:r>
              <a:rPr lang="en-US" sz="1800" b="1" i="0" u="none" strike="noStrike" baseline="0" dirty="0">
                <a:solidFill>
                  <a:srgbClr val="000000"/>
                </a:solidFill>
                <a:latin typeface="Arial" panose="020B0604020202020204" pitchFamily="34" charset="0"/>
                <a:cs typeface="Arial" panose="020B0604020202020204" pitchFamily="34" charset="0"/>
              </a:rPr>
              <a:t>spouse or domestic partner</a:t>
            </a:r>
            <a:r>
              <a:rPr lang="en-US" sz="1800" b="0" i="0" u="none" strike="noStrike" baseline="0" dirty="0">
                <a:solidFill>
                  <a:srgbClr val="000000"/>
                </a:solidFill>
                <a:latin typeface="Arial" panose="020B0604020202020204" pitchFamily="34" charset="0"/>
                <a:cs typeface="Arial" panose="020B0604020202020204" pitchFamily="34" charset="0"/>
              </a:rPr>
              <a:t>. (When you cover a domestic partner on a</a:t>
            </a:r>
          </a:p>
          <a:p>
            <a:pPr algn="l"/>
            <a:r>
              <a:rPr lang="en-US" sz="1800" b="0" i="0" u="none" strike="noStrike" baseline="0" dirty="0">
                <a:solidFill>
                  <a:srgbClr val="000000"/>
                </a:solidFill>
                <a:latin typeface="Arial" panose="020B0604020202020204" pitchFamily="34" charset="0"/>
                <a:cs typeface="Arial" panose="020B0604020202020204" pitchFamily="34" charset="0"/>
              </a:rPr>
              <a:t>health plan, there may be tax implications. Please contact the HR Solution Center for info on covering a domestic partner at </a:t>
            </a:r>
            <a:r>
              <a:rPr lang="en-US" sz="1800" i="0" u="none" strike="noStrike" baseline="0" dirty="0">
                <a:solidFill>
                  <a:srgbClr val="000000"/>
                </a:solidFill>
                <a:latin typeface="Arial" panose="020B0604020202020204" pitchFamily="34" charset="0"/>
                <a:cs typeface="Arial" panose="020B0604020202020204" pitchFamily="34" charset="0"/>
              </a:rPr>
              <a:t>646-962-9247.</a:t>
            </a:r>
          </a:p>
          <a:p>
            <a:pPr algn="l"/>
            <a:endParaRPr lang="en-US" sz="1400" dirty="0">
              <a:solidFill>
                <a:srgbClr val="F67F29"/>
              </a:solidFill>
              <a:latin typeface="Arial" panose="020B0604020202020204" pitchFamily="34" charset="0"/>
              <a:cs typeface="Arial" panose="020B0604020202020204" pitchFamily="34" charset="0"/>
            </a:endParaRPr>
          </a:p>
          <a:p>
            <a:pPr algn="l"/>
            <a:r>
              <a:rPr lang="en-US" sz="1800" b="0" i="0" u="none" strike="noStrike" baseline="0" dirty="0">
                <a:solidFill>
                  <a:srgbClr val="000000"/>
                </a:solidFill>
                <a:latin typeface="Arial" panose="020B0604020202020204" pitchFamily="34" charset="0"/>
                <a:cs typeface="Arial" panose="020B0604020202020204" pitchFamily="34" charset="0"/>
              </a:rPr>
              <a:t>Your dependent </a:t>
            </a:r>
            <a:r>
              <a:rPr lang="en-US" sz="1800" b="1" i="0" u="none" strike="noStrike" baseline="0" dirty="0">
                <a:solidFill>
                  <a:srgbClr val="000000"/>
                </a:solidFill>
                <a:latin typeface="Arial" panose="020B0604020202020204" pitchFamily="34" charset="0"/>
                <a:cs typeface="Arial" panose="020B0604020202020204" pitchFamily="34" charset="0"/>
              </a:rPr>
              <a:t>child(ren) </a:t>
            </a:r>
            <a:r>
              <a:rPr lang="en-US" sz="1800" b="0" i="0" u="none" strike="noStrike" baseline="0" dirty="0">
                <a:solidFill>
                  <a:srgbClr val="000000"/>
                </a:solidFill>
                <a:latin typeface="Arial" panose="020B0604020202020204" pitchFamily="34" charset="0"/>
                <a:cs typeface="Arial" panose="020B0604020202020204" pitchFamily="34" charset="0"/>
              </a:rPr>
              <a:t>through the end of the year in which they reach age 26</a:t>
            </a:r>
            <a:r>
              <a:rPr lang="en-US" dirty="0">
                <a:solidFill>
                  <a:srgbClr val="000000"/>
                </a:solidFill>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36397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a:spLocks noGrp="1"/>
          </p:cNvSpPr>
          <p:nvPr>
            <p:ph type="title"/>
          </p:nvPr>
        </p:nvSpPr>
        <p:spPr>
          <a:xfrm>
            <a:off x="5079650" y="257464"/>
            <a:ext cx="2031364" cy="452120"/>
          </a:xfrm>
          <a:prstGeom prst="rect">
            <a:avLst/>
          </a:prstGeom>
        </p:spPr>
        <p:txBody>
          <a:bodyPr vert="horz" wrap="square" lIns="0" tIns="12065" rIns="0" bIns="0" rtlCol="0">
            <a:spAutoFit/>
          </a:bodyPr>
          <a:lstStyle/>
          <a:p>
            <a:pPr marL="12700">
              <a:lnSpc>
                <a:spcPct val="100000"/>
              </a:lnSpc>
              <a:spcBef>
                <a:spcPts val="95"/>
              </a:spcBef>
            </a:pPr>
            <a:r>
              <a:rPr spc="20" dirty="0"/>
              <a:t>O</a:t>
            </a:r>
            <a:r>
              <a:rPr spc="-50" dirty="0"/>
              <a:t>rie</a:t>
            </a:r>
            <a:r>
              <a:rPr spc="-40" dirty="0"/>
              <a:t>n</a:t>
            </a:r>
            <a:r>
              <a:rPr spc="-25" dirty="0"/>
              <a:t>t</a:t>
            </a:r>
            <a:r>
              <a:rPr spc="70" dirty="0"/>
              <a:t>a</a:t>
            </a:r>
            <a:r>
              <a:rPr spc="55" dirty="0"/>
              <a:t>t</a:t>
            </a:r>
            <a:r>
              <a:rPr spc="-50" dirty="0"/>
              <a:t>i</a:t>
            </a:r>
            <a:r>
              <a:rPr spc="-85" dirty="0"/>
              <a:t>o</a:t>
            </a:r>
            <a:r>
              <a:rPr spc="-100" dirty="0"/>
              <a:t>n</a:t>
            </a:r>
          </a:p>
        </p:txBody>
      </p:sp>
      <p:sp>
        <p:nvSpPr>
          <p:cNvPr id="11" name="object 11"/>
          <p:cNvSpPr txBox="1"/>
          <p:nvPr/>
        </p:nvSpPr>
        <p:spPr>
          <a:xfrm>
            <a:off x="3572904" y="785256"/>
            <a:ext cx="4995545" cy="820738"/>
          </a:xfrm>
          <a:prstGeom prst="rect">
            <a:avLst/>
          </a:prstGeom>
        </p:spPr>
        <p:txBody>
          <a:bodyPr vert="horz" wrap="square" lIns="0" tIns="12700" rIns="0" bIns="0" rtlCol="0">
            <a:spAutoFit/>
          </a:bodyPr>
          <a:lstStyle/>
          <a:p>
            <a:pPr algn="ctr">
              <a:lnSpc>
                <a:spcPct val="100000"/>
              </a:lnSpc>
              <a:spcBef>
                <a:spcPts val="2530"/>
              </a:spcBef>
            </a:pPr>
            <a:r>
              <a:rPr sz="1800" b="1" u="heavy" spc="5" dirty="0">
                <a:solidFill>
                  <a:srgbClr val="0562C1"/>
                </a:solidFill>
                <a:uFill>
                  <a:solidFill>
                    <a:srgbClr val="0562C1"/>
                  </a:solidFill>
                </a:uFill>
                <a:latin typeface="Tahoma"/>
                <a:cs typeface="Tahoma"/>
                <a:hlinkClick r:id="rId2"/>
              </a:rPr>
              <a:t>202</a:t>
            </a:r>
            <a:r>
              <a:rPr lang="en-US" sz="1800" b="1" u="heavy" spc="5" dirty="0">
                <a:solidFill>
                  <a:srgbClr val="0562C1"/>
                </a:solidFill>
                <a:uFill>
                  <a:solidFill>
                    <a:srgbClr val="0562C1"/>
                  </a:solidFill>
                </a:uFill>
                <a:latin typeface="Tahoma"/>
                <a:cs typeface="Tahoma"/>
                <a:hlinkClick r:id="rId2"/>
              </a:rPr>
              <a:t>4</a:t>
            </a:r>
            <a:r>
              <a:rPr sz="1800" b="1" u="heavy" spc="-15" dirty="0">
                <a:solidFill>
                  <a:srgbClr val="0562C1"/>
                </a:solidFill>
                <a:uFill>
                  <a:solidFill>
                    <a:srgbClr val="0562C1"/>
                  </a:solidFill>
                </a:uFill>
                <a:latin typeface="Tahoma"/>
                <a:cs typeface="Tahoma"/>
                <a:hlinkClick r:id="rId2"/>
              </a:rPr>
              <a:t> </a:t>
            </a:r>
            <a:r>
              <a:rPr sz="1800" b="1" u="heavy" spc="-5" dirty="0">
                <a:solidFill>
                  <a:srgbClr val="0562C1"/>
                </a:solidFill>
                <a:uFill>
                  <a:solidFill>
                    <a:srgbClr val="0562C1"/>
                  </a:solidFill>
                </a:uFill>
                <a:latin typeface="Tahoma"/>
                <a:cs typeface="Tahoma"/>
                <a:hlinkClick r:id="rId2"/>
              </a:rPr>
              <a:t>Benefits</a:t>
            </a:r>
            <a:r>
              <a:rPr sz="1800" b="1" u="heavy" spc="10" dirty="0">
                <a:solidFill>
                  <a:srgbClr val="0562C1"/>
                </a:solidFill>
                <a:uFill>
                  <a:solidFill>
                    <a:srgbClr val="0562C1"/>
                  </a:solidFill>
                </a:uFill>
                <a:latin typeface="Tahoma"/>
                <a:cs typeface="Tahoma"/>
                <a:hlinkClick r:id="rId2"/>
              </a:rPr>
              <a:t> </a:t>
            </a:r>
            <a:r>
              <a:rPr sz="1800" b="1" u="heavy" spc="-25" dirty="0">
                <a:solidFill>
                  <a:srgbClr val="0562C1"/>
                </a:solidFill>
                <a:uFill>
                  <a:solidFill>
                    <a:srgbClr val="0562C1"/>
                  </a:solidFill>
                </a:uFill>
                <a:latin typeface="Tahoma"/>
                <a:cs typeface="Tahoma"/>
                <a:hlinkClick r:id="rId2"/>
              </a:rPr>
              <a:t>Guide</a:t>
            </a:r>
            <a:endParaRPr sz="1800" dirty="0">
              <a:latin typeface="Tahoma"/>
              <a:cs typeface="Tahoma"/>
            </a:endParaRPr>
          </a:p>
          <a:p>
            <a:pPr>
              <a:lnSpc>
                <a:spcPct val="100000"/>
              </a:lnSpc>
              <a:spcBef>
                <a:spcPts val="10"/>
              </a:spcBef>
            </a:pPr>
            <a:endParaRPr sz="2050" dirty="0">
              <a:latin typeface="Tahoma"/>
              <a:cs typeface="Tahoma"/>
            </a:endParaRPr>
          </a:p>
          <a:p>
            <a:pPr marL="434340" algn="ctr">
              <a:lnSpc>
                <a:spcPct val="100000"/>
              </a:lnSpc>
            </a:pPr>
            <a:r>
              <a:rPr lang="en-US" sz="1400" b="1" spc="-5" dirty="0">
                <a:solidFill>
                  <a:srgbClr val="00AF50"/>
                </a:solidFill>
                <a:latin typeface="Tahoma"/>
                <a:cs typeface="Tahoma"/>
              </a:rPr>
              <a:t>Postdocs Receive all of the Benefits except</a:t>
            </a:r>
            <a:endParaRPr sz="1400" dirty="0">
              <a:latin typeface="Tahoma"/>
              <a:cs typeface="Tahoma"/>
            </a:endParaRPr>
          </a:p>
        </p:txBody>
      </p:sp>
      <p:sp>
        <p:nvSpPr>
          <p:cNvPr id="12" name="object 2">
            <a:extLst>
              <a:ext uri="{FF2B5EF4-FFF2-40B4-BE49-F238E27FC236}">
                <a16:creationId xmlns:a16="http://schemas.microsoft.com/office/drawing/2014/main" id="{8B326A4B-9A63-288F-A80A-663EF1B585CB}"/>
              </a:ext>
            </a:extLst>
          </p:cNvPr>
          <p:cNvSpPr txBox="1"/>
          <p:nvPr/>
        </p:nvSpPr>
        <p:spPr>
          <a:xfrm>
            <a:off x="838480" y="2724224"/>
            <a:ext cx="4572000" cy="1113125"/>
          </a:xfrm>
          <a:prstGeom prst="rect">
            <a:avLst/>
          </a:prstGeom>
        </p:spPr>
        <p:txBody>
          <a:bodyPr vert="horz" wrap="square" lIns="0" tIns="12700" rIns="0" bIns="0" rtlCol="0">
            <a:spAutoFit/>
          </a:bodyPr>
          <a:lstStyle/>
          <a:p>
            <a:pPr marL="12700">
              <a:lnSpc>
                <a:spcPct val="100000"/>
              </a:lnSpc>
              <a:spcBef>
                <a:spcPts val="100"/>
              </a:spcBef>
            </a:pPr>
            <a:r>
              <a:rPr sz="1200" b="1" spc="-15" dirty="0">
                <a:latin typeface="Arial" panose="020B0604020202020204" pitchFamily="34" charset="0"/>
                <a:cs typeface="Arial" panose="020B0604020202020204" pitchFamily="34" charset="0"/>
              </a:rPr>
              <a:t>Retirement</a:t>
            </a:r>
            <a:r>
              <a:rPr sz="1200" b="1" spc="5" dirty="0">
                <a:latin typeface="Arial" panose="020B0604020202020204" pitchFamily="34" charset="0"/>
                <a:cs typeface="Arial" panose="020B0604020202020204" pitchFamily="34" charset="0"/>
              </a:rPr>
              <a:t> </a:t>
            </a:r>
            <a:r>
              <a:rPr sz="1200" b="1" spc="-5" dirty="0">
                <a:latin typeface="Arial" panose="020B0604020202020204" pitchFamily="34" charset="0"/>
                <a:cs typeface="Arial" panose="020B0604020202020204" pitchFamily="34" charset="0"/>
              </a:rPr>
              <a:t>Benefits</a:t>
            </a:r>
            <a:endParaRPr lang="en-US" sz="1200" b="1" spc="-5" dirty="0">
              <a:latin typeface="Arial" panose="020B0604020202020204" pitchFamily="34" charset="0"/>
              <a:cs typeface="Arial" panose="020B0604020202020204" pitchFamily="34" charset="0"/>
            </a:endParaRPr>
          </a:p>
          <a:p>
            <a:pPr marL="12700">
              <a:lnSpc>
                <a:spcPct val="100000"/>
              </a:lnSpc>
              <a:spcBef>
                <a:spcPts val="100"/>
              </a:spcBef>
            </a:pPr>
            <a:endParaRPr lang="en-US" sz="1200" b="1" spc="-5" dirty="0">
              <a:latin typeface="Arial" panose="020B0604020202020204" pitchFamily="34" charset="0"/>
              <a:cs typeface="Arial" panose="020B0604020202020204" pitchFamily="34" charset="0"/>
            </a:endParaRPr>
          </a:p>
          <a:p>
            <a:pPr marL="12700">
              <a:lnSpc>
                <a:spcPct val="100000"/>
              </a:lnSpc>
              <a:spcBef>
                <a:spcPts val="100"/>
              </a:spcBef>
            </a:pPr>
            <a:r>
              <a:rPr lang="en-US" sz="1200" spc="45" dirty="0">
                <a:latin typeface="Arial" panose="020B0604020202020204" pitchFamily="34" charset="0"/>
                <a:cs typeface="Arial" panose="020B0604020202020204" pitchFamily="34" charset="0"/>
              </a:rPr>
              <a:t>Plans with Weill Cornell Medicine Contributions </a:t>
            </a:r>
            <a:r>
              <a:rPr lang="en-US" sz="1200" dirty="0">
                <a:latin typeface="Arial" panose="020B0604020202020204" pitchFamily="34" charset="0"/>
                <a:cs typeface="Arial" panose="020B0604020202020204" pitchFamily="34" charset="0"/>
              </a:rPr>
              <a:t>(p.</a:t>
            </a:r>
            <a:r>
              <a:rPr lang="en-US" sz="1200" spc="5" dirty="0">
                <a:latin typeface="Arial" panose="020B0604020202020204" pitchFamily="34" charset="0"/>
                <a:cs typeface="Arial" panose="020B0604020202020204" pitchFamily="34" charset="0"/>
              </a:rPr>
              <a:t> </a:t>
            </a:r>
            <a:r>
              <a:rPr lang="en-US" sz="1200" spc="35" dirty="0">
                <a:latin typeface="Arial" panose="020B0604020202020204" pitchFamily="34" charset="0"/>
                <a:cs typeface="Arial" panose="020B0604020202020204" pitchFamily="34" charset="0"/>
              </a:rPr>
              <a:t>24</a:t>
            </a:r>
            <a:r>
              <a:rPr lang="en-US" sz="1200" spc="-5" dirty="0">
                <a:latin typeface="Arial" panose="020B0604020202020204" pitchFamily="34" charset="0"/>
                <a:cs typeface="Arial" panose="020B0604020202020204" pitchFamily="34" charset="0"/>
              </a:rPr>
              <a:t> </a:t>
            </a:r>
            <a:r>
              <a:rPr lang="en-US" sz="1200" spc="80" dirty="0">
                <a:latin typeface="Arial" panose="020B0604020202020204" pitchFamily="34" charset="0"/>
                <a:cs typeface="Arial" panose="020B0604020202020204" pitchFamily="34" charset="0"/>
              </a:rPr>
              <a:t>–</a:t>
            </a:r>
            <a:r>
              <a:rPr lang="en-US" sz="1200" spc="-10" dirty="0">
                <a:latin typeface="Arial" panose="020B0604020202020204" pitchFamily="34" charset="0"/>
                <a:cs typeface="Arial" panose="020B0604020202020204" pitchFamily="34" charset="0"/>
              </a:rPr>
              <a:t> </a:t>
            </a:r>
            <a:r>
              <a:rPr lang="en-US" sz="1200" spc="45" dirty="0">
                <a:latin typeface="Arial" panose="020B0604020202020204" pitchFamily="34" charset="0"/>
                <a:cs typeface="Arial" panose="020B0604020202020204" pitchFamily="34" charset="0"/>
              </a:rPr>
              <a:t>26) </a:t>
            </a:r>
          </a:p>
          <a:p>
            <a:pPr marL="12064">
              <a:lnSpc>
                <a:spcPct val="100000"/>
              </a:lnSpc>
              <a:spcBef>
                <a:spcPts val="1155"/>
              </a:spcBef>
              <a:buClr>
                <a:srgbClr val="000000"/>
              </a:buClr>
              <a:tabLst>
                <a:tab pos="231140" algn="l"/>
              </a:tabLst>
            </a:pPr>
            <a:r>
              <a:rPr lang="en-US" sz="1200" spc="-15" dirty="0">
                <a:latin typeface="Arial" panose="020B0604020202020204" pitchFamily="34" charset="0"/>
                <a:cs typeface="Arial" panose="020B0604020202020204" pitchFamily="34" charset="0"/>
              </a:rPr>
              <a:t>Retiree</a:t>
            </a:r>
            <a:r>
              <a:rPr lang="en-US" sz="1200" spc="-35"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Medical</a:t>
            </a:r>
            <a:r>
              <a:rPr lang="en-US" sz="1200" spc="-5" dirty="0">
                <a:latin typeface="Arial" panose="020B0604020202020204" pitchFamily="34" charset="0"/>
                <a:cs typeface="Arial" panose="020B0604020202020204" pitchFamily="34" charset="0"/>
              </a:rPr>
              <a:t> </a:t>
            </a:r>
            <a:r>
              <a:rPr lang="en-US" sz="1200" spc="15" dirty="0">
                <a:latin typeface="Arial" panose="020B0604020202020204" pitchFamily="34" charset="0"/>
                <a:cs typeface="Arial" panose="020B0604020202020204" pitchFamily="34" charset="0"/>
              </a:rPr>
              <a:t>Coverage</a:t>
            </a:r>
            <a:r>
              <a:rPr lang="en-US" sz="1200" spc="-15"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(p. </a:t>
            </a:r>
            <a:r>
              <a:rPr lang="en-US" sz="1200" spc="45" dirty="0">
                <a:latin typeface="Arial" panose="020B0604020202020204" pitchFamily="34" charset="0"/>
                <a:cs typeface="Arial" panose="020B0604020202020204" pitchFamily="34" charset="0"/>
              </a:rPr>
              <a:t>24)</a:t>
            </a:r>
            <a:endParaRPr lang="en-US" sz="1200" dirty="0">
              <a:latin typeface="Arial" panose="020B0604020202020204" pitchFamily="34" charset="0"/>
              <a:cs typeface="Arial" panose="020B0604020202020204" pitchFamily="34" charset="0"/>
            </a:endParaRPr>
          </a:p>
          <a:p>
            <a:pPr marL="12700">
              <a:lnSpc>
                <a:spcPct val="100000"/>
              </a:lnSpc>
              <a:spcBef>
                <a:spcPts val="100"/>
              </a:spcBef>
            </a:pPr>
            <a:endParaRPr sz="1100" dirty="0">
              <a:latin typeface="Arial"/>
              <a:cs typeface="Arial"/>
            </a:endParaRPr>
          </a:p>
        </p:txBody>
      </p:sp>
      <p:sp>
        <p:nvSpPr>
          <p:cNvPr id="13" name="object 6">
            <a:extLst>
              <a:ext uri="{FF2B5EF4-FFF2-40B4-BE49-F238E27FC236}">
                <a16:creationId xmlns:a16="http://schemas.microsoft.com/office/drawing/2014/main" id="{38D54A8B-B8AD-E354-E0C3-07FDC1CC0D5D}"/>
              </a:ext>
            </a:extLst>
          </p:cNvPr>
          <p:cNvSpPr txBox="1"/>
          <p:nvPr/>
        </p:nvSpPr>
        <p:spPr>
          <a:xfrm>
            <a:off x="836551" y="4038074"/>
            <a:ext cx="5719445" cy="1449115"/>
          </a:xfrm>
          <a:prstGeom prst="rect">
            <a:avLst/>
          </a:prstGeom>
        </p:spPr>
        <p:txBody>
          <a:bodyPr vert="horz" wrap="square" lIns="0" tIns="12700" rIns="0" bIns="0" rtlCol="0">
            <a:spAutoFit/>
          </a:bodyPr>
          <a:lstStyle/>
          <a:p>
            <a:pPr marL="12700">
              <a:lnSpc>
                <a:spcPct val="100000"/>
              </a:lnSpc>
              <a:spcBef>
                <a:spcPts val="100"/>
              </a:spcBef>
            </a:pPr>
            <a:r>
              <a:rPr sz="1200" b="1" spc="15" dirty="0">
                <a:latin typeface="Arial" panose="020B0604020202020204" pitchFamily="34" charset="0"/>
                <a:cs typeface="Arial" panose="020B0604020202020204" pitchFamily="34" charset="0"/>
              </a:rPr>
              <a:t>Time-Off</a:t>
            </a:r>
            <a:r>
              <a:rPr sz="1200" b="1" spc="40" dirty="0">
                <a:latin typeface="Arial" panose="020B0604020202020204" pitchFamily="34" charset="0"/>
                <a:cs typeface="Arial" panose="020B0604020202020204" pitchFamily="34" charset="0"/>
              </a:rPr>
              <a:t> </a:t>
            </a:r>
            <a:r>
              <a:rPr sz="1200" b="1" spc="-5" dirty="0">
                <a:latin typeface="Arial" panose="020B0604020202020204" pitchFamily="34" charset="0"/>
                <a:cs typeface="Arial" panose="020B0604020202020204" pitchFamily="34" charset="0"/>
              </a:rPr>
              <a:t>Benefits</a:t>
            </a:r>
            <a:r>
              <a:rPr sz="1200" b="1" spc="5" dirty="0">
                <a:latin typeface="Arial" panose="020B0604020202020204" pitchFamily="34" charset="0"/>
                <a:cs typeface="Arial" panose="020B0604020202020204" pitchFamily="34" charset="0"/>
              </a:rPr>
              <a:t> </a:t>
            </a:r>
            <a:r>
              <a:rPr sz="1200" b="1" spc="-5" dirty="0">
                <a:latin typeface="Arial" panose="020B0604020202020204" pitchFamily="34" charset="0"/>
                <a:cs typeface="Arial" panose="020B0604020202020204" pitchFamily="34" charset="0"/>
              </a:rPr>
              <a:t>(Academic)</a:t>
            </a:r>
            <a:r>
              <a:rPr sz="1200" b="1"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(p.</a:t>
            </a:r>
            <a:r>
              <a:rPr sz="1200" spc="5" dirty="0">
                <a:latin typeface="Arial" panose="020B0604020202020204" pitchFamily="34" charset="0"/>
                <a:cs typeface="Arial" panose="020B0604020202020204" pitchFamily="34" charset="0"/>
              </a:rPr>
              <a:t> </a:t>
            </a:r>
            <a:r>
              <a:rPr sz="1200" spc="40" dirty="0">
                <a:latin typeface="Arial" panose="020B0604020202020204" pitchFamily="34" charset="0"/>
                <a:cs typeface="Arial" panose="020B0604020202020204" pitchFamily="34" charset="0"/>
              </a:rPr>
              <a:t>26)</a:t>
            </a:r>
            <a:endParaRPr sz="1200" dirty="0">
              <a:latin typeface="Arial" panose="020B0604020202020204" pitchFamily="34" charset="0"/>
              <a:cs typeface="Arial" panose="020B0604020202020204" pitchFamily="34" charset="0"/>
            </a:endParaRPr>
          </a:p>
          <a:p>
            <a:pPr marL="12066">
              <a:lnSpc>
                <a:spcPct val="100000"/>
              </a:lnSpc>
              <a:spcBef>
                <a:spcPts val="1360"/>
              </a:spcBef>
              <a:buClr>
                <a:srgbClr val="000000"/>
              </a:buClr>
              <a:tabLst>
                <a:tab pos="233679" algn="l"/>
              </a:tabLst>
            </a:pPr>
            <a:r>
              <a:rPr sz="1200" spc="-5" dirty="0">
                <a:latin typeface="Arial" panose="020B0604020202020204" pitchFamily="34" charset="0"/>
                <a:cs typeface="Arial" panose="020B0604020202020204" pitchFamily="34" charset="0"/>
              </a:rPr>
              <a:t>Paid</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Sick</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Time</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(p.</a:t>
            </a:r>
            <a:r>
              <a:rPr sz="1200" spc="-10" dirty="0">
                <a:latin typeface="Arial" panose="020B0604020202020204" pitchFamily="34" charset="0"/>
                <a:cs typeface="Arial" panose="020B0604020202020204" pitchFamily="34" charset="0"/>
              </a:rPr>
              <a:t> </a:t>
            </a:r>
            <a:r>
              <a:rPr sz="1200" spc="45" dirty="0">
                <a:latin typeface="Arial" panose="020B0604020202020204" pitchFamily="34" charset="0"/>
                <a:cs typeface="Arial" panose="020B0604020202020204" pitchFamily="34" charset="0"/>
              </a:rPr>
              <a:t>26)</a:t>
            </a:r>
            <a:endParaRPr sz="1200" dirty="0">
              <a:latin typeface="Arial" panose="020B0604020202020204" pitchFamily="34" charset="0"/>
              <a:cs typeface="Arial" panose="020B0604020202020204" pitchFamily="34" charset="0"/>
            </a:endParaRPr>
          </a:p>
          <a:p>
            <a:pPr marL="12065">
              <a:lnSpc>
                <a:spcPct val="100000"/>
              </a:lnSpc>
              <a:spcBef>
                <a:spcPts val="1320"/>
              </a:spcBef>
              <a:buClr>
                <a:srgbClr val="000000"/>
              </a:buClr>
              <a:tabLst>
                <a:tab pos="226695" algn="l"/>
              </a:tabLst>
            </a:pPr>
            <a:r>
              <a:rPr sz="1200" dirty="0">
                <a:latin typeface="Arial" panose="020B0604020202020204" pitchFamily="34" charset="0"/>
                <a:cs typeface="Arial" panose="020B0604020202020204" pitchFamily="34" charset="0"/>
              </a:rPr>
              <a:t>Personal</a:t>
            </a:r>
            <a:r>
              <a:rPr sz="1200" spc="-3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Time</a:t>
            </a:r>
            <a:r>
              <a:rPr sz="1200" spc="-1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(p.</a:t>
            </a:r>
            <a:r>
              <a:rPr sz="1200" spc="-20" dirty="0">
                <a:latin typeface="Arial" panose="020B0604020202020204" pitchFamily="34" charset="0"/>
                <a:cs typeface="Arial" panose="020B0604020202020204" pitchFamily="34" charset="0"/>
              </a:rPr>
              <a:t> </a:t>
            </a:r>
            <a:r>
              <a:rPr sz="1200" spc="45" dirty="0">
                <a:latin typeface="Arial" panose="020B0604020202020204" pitchFamily="34" charset="0"/>
                <a:cs typeface="Arial" panose="020B0604020202020204" pitchFamily="34" charset="0"/>
              </a:rPr>
              <a:t>26)</a:t>
            </a:r>
            <a:endParaRPr sz="1200" dirty="0">
              <a:latin typeface="Arial" panose="020B0604020202020204" pitchFamily="34" charset="0"/>
              <a:cs typeface="Arial" panose="020B0604020202020204" pitchFamily="34" charset="0"/>
            </a:endParaRPr>
          </a:p>
          <a:p>
            <a:pPr marL="12065">
              <a:lnSpc>
                <a:spcPct val="100000"/>
              </a:lnSpc>
              <a:spcBef>
                <a:spcPts val="1320"/>
              </a:spcBef>
              <a:buClr>
                <a:srgbClr val="000000"/>
              </a:buClr>
              <a:tabLst>
                <a:tab pos="232410" algn="l"/>
              </a:tabLst>
            </a:pPr>
            <a:r>
              <a:rPr sz="1200" spc="15" dirty="0">
                <a:latin typeface="Arial" panose="020B0604020202020204" pitchFamily="34" charset="0"/>
                <a:cs typeface="Arial" panose="020B0604020202020204" pitchFamily="34" charset="0"/>
              </a:rPr>
              <a:t>Vacation</a:t>
            </a:r>
            <a:r>
              <a:rPr sz="1200" spc="-2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Time</a:t>
            </a:r>
            <a:r>
              <a:rPr sz="1200" spc="1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(p.</a:t>
            </a:r>
            <a:r>
              <a:rPr sz="1200" spc="15" dirty="0">
                <a:latin typeface="Arial" panose="020B0604020202020204" pitchFamily="34" charset="0"/>
                <a:cs typeface="Arial" panose="020B0604020202020204" pitchFamily="34" charset="0"/>
              </a:rPr>
              <a:t> </a:t>
            </a:r>
            <a:r>
              <a:rPr sz="1200" spc="45" dirty="0">
                <a:latin typeface="Arial" panose="020B0604020202020204" pitchFamily="34" charset="0"/>
                <a:cs typeface="Arial" panose="020B0604020202020204" pitchFamily="34" charset="0"/>
              </a:rPr>
              <a:t>26)</a:t>
            </a:r>
            <a:r>
              <a:rPr sz="1200" spc="5" dirty="0">
                <a:latin typeface="Arial" panose="020B0604020202020204" pitchFamily="34" charset="0"/>
                <a:cs typeface="Arial" panose="020B0604020202020204" pitchFamily="34" charset="0"/>
              </a:rPr>
              <a:t> </a:t>
            </a:r>
            <a:r>
              <a:rPr sz="1200" spc="80" dirty="0">
                <a:latin typeface="Arial" panose="020B0604020202020204" pitchFamily="34" charset="0"/>
                <a:cs typeface="Arial" panose="020B0604020202020204" pitchFamily="34" charset="0"/>
              </a:rPr>
              <a:t>–</a:t>
            </a:r>
            <a:r>
              <a:rPr sz="1200" dirty="0">
                <a:latin typeface="Arial" panose="020B0604020202020204" pitchFamily="34" charset="0"/>
                <a:cs typeface="Arial" panose="020B0604020202020204" pitchFamily="34" charset="0"/>
              </a:rPr>
              <a:t> </a:t>
            </a:r>
            <a:r>
              <a:rPr lang="en-US" sz="1200" spc="-90" dirty="0">
                <a:solidFill>
                  <a:srgbClr val="A10714"/>
                </a:solidFill>
                <a:latin typeface="Arial" panose="020B0604020202020204" pitchFamily="34" charset="0"/>
                <a:cs typeface="Arial" panose="020B0604020202020204" pitchFamily="34" charset="0"/>
              </a:rPr>
              <a:t>20</a:t>
            </a:r>
            <a:r>
              <a:rPr sz="1200" spc="5" dirty="0">
                <a:solidFill>
                  <a:srgbClr val="A10714"/>
                </a:solidFill>
                <a:latin typeface="Arial" panose="020B0604020202020204" pitchFamily="34" charset="0"/>
                <a:cs typeface="Arial" panose="020B0604020202020204" pitchFamily="34" charset="0"/>
              </a:rPr>
              <a:t> </a:t>
            </a:r>
            <a:r>
              <a:rPr sz="1200" spc="75" dirty="0">
                <a:solidFill>
                  <a:srgbClr val="A10714"/>
                </a:solidFill>
                <a:latin typeface="Arial" panose="020B0604020202020204" pitchFamily="34" charset="0"/>
                <a:cs typeface="Arial" panose="020B0604020202020204" pitchFamily="34" charset="0"/>
              </a:rPr>
              <a:t>days/yr</a:t>
            </a:r>
            <a:r>
              <a:rPr sz="1200" dirty="0">
                <a:solidFill>
                  <a:srgbClr val="A10714"/>
                </a:solidFill>
                <a:latin typeface="Arial" panose="020B0604020202020204" pitchFamily="34" charset="0"/>
                <a:cs typeface="Arial" panose="020B0604020202020204" pitchFamily="34" charset="0"/>
              </a:rPr>
              <a:t> </a:t>
            </a:r>
            <a:r>
              <a:rPr sz="1200" spc="-40" dirty="0">
                <a:solidFill>
                  <a:srgbClr val="A10714"/>
                </a:solidFill>
                <a:latin typeface="Arial" panose="020B0604020202020204" pitchFamily="34" charset="0"/>
                <a:cs typeface="Arial" panose="020B0604020202020204" pitchFamily="34" charset="0"/>
              </a:rPr>
              <a:t>(10</a:t>
            </a:r>
            <a:r>
              <a:rPr sz="1200" dirty="0">
                <a:solidFill>
                  <a:srgbClr val="A10714"/>
                </a:solidFill>
                <a:latin typeface="Arial" panose="020B0604020202020204" pitchFamily="34" charset="0"/>
                <a:cs typeface="Arial" panose="020B0604020202020204" pitchFamily="34" charset="0"/>
              </a:rPr>
              <a:t> </a:t>
            </a:r>
            <a:r>
              <a:rPr sz="1200" spc="65" dirty="0">
                <a:solidFill>
                  <a:srgbClr val="A10714"/>
                </a:solidFill>
                <a:latin typeface="Arial" panose="020B0604020202020204" pitchFamily="34" charset="0"/>
                <a:cs typeface="Arial" panose="020B0604020202020204" pitchFamily="34" charset="0"/>
              </a:rPr>
              <a:t>days</a:t>
            </a:r>
            <a:r>
              <a:rPr sz="1200" spc="15" dirty="0">
                <a:solidFill>
                  <a:srgbClr val="A10714"/>
                </a:solidFill>
                <a:latin typeface="Arial" panose="020B0604020202020204" pitchFamily="34" charset="0"/>
                <a:cs typeface="Arial" panose="020B0604020202020204" pitchFamily="34" charset="0"/>
              </a:rPr>
              <a:t> </a:t>
            </a:r>
            <a:r>
              <a:rPr sz="1200" spc="55" dirty="0">
                <a:solidFill>
                  <a:srgbClr val="A10714"/>
                </a:solidFill>
                <a:latin typeface="Arial" panose="020B0604020202020204" pitchFamily="34" charset="0"/>
                <a:cs typeface="Arial" panose="020B0604020202020204" pitchFamily="34" charset="0"/>
              </a:rPr>
              <a:t>can</a:t>
            </a:r>
            <a:r>
              <a:rPr sz="1200" spc="-5" dirty="0">
                <a:solidFill>
                  <a:srgbClr val="A10714"/>
                </a:solidFill>
                <a:latin typeface="Arial" panose="020B0604020202020204" pitchFamily="34" charset="0"/>
                <a:cs typeface="Arial" panose="020B0604020202020204" pitchFamily="34" charset="0"/>
              </a:rPr>
              <a:t> </a:t>
            </a:r>
            <a:r>
              <a:rPr sz="1200" spc="75" dirty="0">
                <a:solidFill>
                  <a:srgbClr val="A10714"/>
                </a:solidFill>
                <a:latin typeface="Arial" panose="020B0604020202020204" pitchFamily="34" charset="0"/>
                <a:cs typeface="Arial" panose="020B0604020202020204" pitchFamily="34" charset="0"/>
              </a:rPr>
              <a:t>carry</a:t>
            </a:r>
            <a:r>
              <a:rPr sz="1200" spc="30" dirty="0">
                <a:solidFill>
                  <a:srgbClr val="A10714"/>
                </a:solidFill>
                <a:latin typeface="Arial" panose="020B0604020202020204" pitchFamily="34" charset="0"/>
                <a:cs typeface="Arial" panose="020B0604020202020204" pitchFamily="34" charset="0"/>
              </a:rPr>
              <a:t> </a:t>
            </a:r>
            <a:r>
              <a:rPr sz="1200" spc="45" dirty="0">
                <a:solidFill>
                  <a:srgbClr val="A10714"/>
                </a:solidFill>
                <a:latin typeface="Arial" panose="020B0604020202020204" pitchFamily="34" charset="0"/>
                <a:cs typeface="Arial" panose="020B0604020202020204" pitchFamily="34" charset="0"/>
              </a:rPr>
              <a:t>over,</a:t>
            </a:r>
            <a:r>
              <a:rPr sz="1200" spc="10" dirty="0">
                <a:solidFill>
                  <a:srgbClr val="A10714"/>
                </a:solidFill>
                <a:latin typeface="Arial" panose="020B0604020202020204" pitchFamily="34" charset="0"/>
                <a:cs typeface="Arial" panose="020B0604020202020204" pitchFamily="34" charset="0"/>
              </a:rPr>
              <a:t> </a:t>
            </a:r>
            <a:r>
              <a:rPr lang="en-US" sz="1200" spc="65" dirty="0">
                <a:solidFill>
                  <a:srgbClr val="A10714"/>
                </a:solidFill>
                <a:latin typeface="Arial" panose="020B0604020202020204" pitchFamily="34" charset="0"/>
                <a:cs typeface="Arial" panose="020B0604020202020204" pitchFamily="34" charset="0"/>
              </a:rPr>
              <a:t>3</a:t>
            </a:r>
            <a:r>
              <a:rPr sz="1200" spc="65" dirty="0">
                <a:solidFill>
                  <a:srgbClr val="A10714"/>
                </a:solidFill>
                <a:latin typeface="Arial" panose="020B0604020202020204" pitchFamily="34" charset="0"/>
                <a:cs typeface="Arial" panose="020B0604020202020204" pitchFamily="34" charset="0"/>
              </a:rPr>
              <a:t>0</a:t>
            </a:r>
            <a:r>
              <a:rPr sz="1200" spc="5" dirty="0">
                <a:solidFill>
                  <a:srgbClr val="A10714"/>
                </a:solidFill>
                <a:latin typeface="Arial" panose="020B0604020202020204" pitchFamily="34" charset="0"/>
                <a:cs typeface="Arial" panose="020B0604020202020204" pitchFamily="34" charset="0"/>
              </a:rPr>
              <a:t> </a:t>
            </a:r>
            <a:r>
              <a:rPr sz="1200" spc="65" dirty="0">
                <a:solidFill>
                  <a:srgbClr val="A10714"/>
                </a:solidFill>
                <a:latin typeface="Arial" panose="020B0604020202020204" pitchFamily="34" charset="0"/>
                <a:cs typeface="Arial" panose="020B0604020202020204" pitchFamily="34" charset="0"/>
              </a:rPr>
              <a:t>days</a:t>
            </a:r>
            <a:r>
              <a:rPr sz="1200" dirty="0">
                <a:solidFill>
                  <a:srgbClr val="A10714"/>
                </a:solidFill>
                <a:latin typeface="Arial" panose="020B0604020202020204" pitchFamily="34" charset="0"/>
                <a:cs typeface="Arial" panose="020B0604020202020204" pitchFamily="34" charset="0"/>
              </a:rPr>
              <a:t> </a:t>
            </a:r>
            <a:r>
              <a:rPr sz="1200" spc="45" dirty="0">
                <a:solidFill>
                  <a:srgbClr val="A10714"/>
                </a:solidFill>
                <a:latin typeface="Arial" panose="020B0604020202020204" pitchFamily="34" charset="0"/>
                <a:cs typeface="Arial" panose="020B0604020202020204" pitchFamily="34" charset="0"/>
              </a:rPr>
              <a:t>overall</a:t>
            </a:r>
            <a:r>
              <a:rPr sz="1200" spc="10" dirty="0">
                <a:solidFill>
                  <a:srgbClr val="A10714"/>
                </a:solidFill>
                <a:latin typeface="Arial" panose="020B0604020202020204" pitchFamily="34" charset="0"/>
                <a:cs typeface="Arial" panose="020B0604020202020204" pitchFamily="34" charset="0"/>
              </a:rPr>
              <a:t> </a:t>
            </a:r>
            <a:r>
              <a:rPr sz="1200" spc="70" dirty="0">
                <a:solidFill>
                  <a:srgbClr val="A10714"/>
                </a:solidFill>
                <a:latin typeface="Arial" panose="020B0604020202020204" pitchFamily="34" charset="0"/>
                <a:cs typeface="Arial" panose="020B0604020202020204" pitchFamily="34" charset="0"/>
              </a:rPr>
              <a:t>max</a:t>
            </a:r>
            <a:r>
              <a:rPr sz="1200" spc="70" dirty="0">
                <a:latin typeface="Arial" panose="020B0604020202020204" pitchFamily="34" charset="0"/>
                <a:cs typeface="Arial" panose="020B0604020202020204" pitchFamily="34" charset="0"/>
              </a:rPr>
              <a:t>)</a:t>
            </a:r>
            <a:endParaRPr sz="1200" dirty="0">
              <a:latin typeface="Arial" panose="020B0604020202020204" pitchFamily="34" charset="0"/>
              <a:cs typeface="Arial" panose="020B0604020202020204" pitchFamily="34" charset="0"/>
            </a:endParaRPr>
          </a:p>
        </p:txBody>
      </p:sp>
      <p:sp>
        <p:nvSpPr>
          <p:cNvPr id="14" name="object 2">
            <a:extLst>
              <a:ext uri="{FF2B5EF4-FFF2-40B4-BE49-F238E27FC236}">
                <a16:creationId xmlns:a16="http://schemas.microsoft.com/office/drawing/2014/main" id="{210E5F2A-6B3A-CBEA-32C6-EA691CAFC637}"/>
              </a:ext>
            </a:extLst>
          </p:cNvPr>
          <p:cNvSpPr txBox="1"/>
          <p:nvPr/>
        </p:nvSpPr>
        <p:spPr>
          <a:xfrm>
            <a:off x="7111294" y="2891876"/>
            <a:ext cx="2233295" cy="197490"/>
          </a:xfrm>
          <a:prstGeom prst="rect">
            <a:avLst/>
          </a:prstGeom>
        </p:spPr>
        <p:txBody>
          <a:bodyPr vert="horz" wrap="square" lIns="0" tIns="12700" rIns="0" bIns="0" rtlCol="0">
            <a:spAutoFit/>
          </a:bodyPr>
          <a:lstStyle/>
          <a:p>
            <a:pPr marL="12700">
              <a:lnSpc>
                <a:spcPct val="100000"/>
              </a:lnSpc>
              <a:spcBef>
                <a:spcPts val="100"/>
              </a:spcBef>
            </a:pPr>
            <a:r>
              <a:rPr sz="1200" b="1" spc="-25" dirty="0">
                <a:latin typeface="Arial" panose="020B0604020202020204" pitchFamily="34" charset="0"/>
                <a:cs typeface="Arial" panose="020B0604020202020204" pitchFamily="34" charset="0"/>
              </a:rPr>
              <a:t>Work/Life</a:t>
            </a:r>
            <a:r>
              <a:rPr sz="1200" b="1" spc="20" dirty="0">
                <a:latin typeface="Arial" panose="020B0604020202020204" pitchFamily="34" charset="0"/>
                <a:cs typeface="Arial" panose="020B0604020202020204" pitchFamily="34" charset="0"/>
              </a:rPr>
              <a:t> </a:t>
            </a:r>
            <a:r>
              <a:rPr sz="1200" b="1" spc="-5" dirty="0">
                <a:latin typeface="Arial" panose="020B0604020202020204" pitchFamily="34" charset="0"/>
                <a:cs typeface="Arial" panose="020B0604020202020204" pitchFamily="34" charset="0"/>
              </a:rPr>
              <a:t>Benefits</a:t>
            </a:r>
            <a:r>
              <a:rPr sz="1200" b="1"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(p. </a:t>
            </a:r>
            <a:r>
              <a:rPr sz="1200" spc="60" dirty="0">
                <a:latin typeface="Arial" panose="020B0604020202020204" pitchFamily="34" charset="0"/>
                <a:cs typeface="Arial" panose="020B0604020202020204" pitchFamily="34" charset="0"/>
              </a:rPr>
              <a:t>36</a:t>
            </a:r>
            <a:r>
              <a:rPr sz="1200" spc="-5" dirty="0">
                <a:latin typeface="Arial" panose="020B0604020202020204" pitchFamily="34" charset="0"/>
                <a:cs typeface="Arial" panose="020B0604020202020204" pitchFamily="34" charset="0"/>
              </a:rPr>
              <a:t> </a:t>
            </a:r>
            <a:r>
              <a:rPr sz="1200" spc="75" dirty="0">
                <a:latin typeface="Arial" panose="020B0604020202020204" pitchFamily="34" charset="0"/>
                <a:cs typeface="Arial" panose="020B0604020202020204" pitchFamily="34" charset="0"/>
              </a:rPr>
              <a:t>–</a:t>
            </a:r>
            <a:r>
              <a:rPr sz="1200" spc="5" dirty="0">
                <a:latin typeface="Arial" panose="020B0604020202020204" pitchFamily="34" charset="0"/>
                <a:cs typeface="Arial" panose="020B0604020202020204" pitchFamily="34" charset="0"/>
              </a:rPr>
              <a:t> </a:t>
            </a:r>
            <a:r>
              <a:rPr sz="1200" spc="40" dirty="0">
                <a:latin typeface="Arial" panose="020B0604020202020204" pitchFamily="34" charset="0"/>
                <a:cs typeface="Arial" panose="020B0604020202020204" pitchFamily="34" charset="0"/>
              </a:rPr>
              <a:t>3</a:t>
            </a:r>
            <a:r>
              <a:rPr lang="en-US" sz="1200" spc="40" dirty="0">
                <a:latin typeface="Arial" panose="020B0604020202020204" pitchFamily="34" charset="0"/>
                <a:cs typeface="Arial" panose="020B0604020202020204" pitchFamily="34" charset="0"/>
              </a:rPr>
              <a:t>7</a:t>
            </a:r>
            <a:r>
              <a:rPr sz="1200" spc="40" dirty="0">
                <a:latin typeface="Arial" panose="020B0604020202020204" pitchFamily="34" charset="0"/>
                <a:cs typeface="Arial" panose="020B0604020202020204" pitchFamily="34" charset="0"/>
              </a:rPr>
              <a:t>)</a:t>
            </a:r>
            <a:endParaRPr sz="1200" dirty="0">
              <a:latin typeface="Arial" panose="020B0604020202020204" pitchFamily="34" charset="0"/>
              <a:cs typeface="Arial" panose="020B0604020202020204" pitchFamily="34" charset="0"/>
            </a:endParaRPr>
          </a:p>
        </p:txBody>
      </p:sp>
      <p:sp>
        <p:nvSpPr>
          <p:cNvPr id="15" name="object 3">
            <a:extLst>
              <a:ext uri="{FF2B5EF4-FFF2-40B4-BE49-F238E27FC236}">
                <a16:creationId xmlns:a16="http://schemas.microsoft.com/office/drawing/2014/main" id="{04E4A524-F0AB-D7DF-A4C3-F3B084937408}"/>
              </a:ext>
            </a:extLst>
          </p:cNvPr>
          <p:cNvSpPr txBox="1"/>
          <p:nvPr/>
        </p:nvSpPr>
        <p:spPr>
          <a:xfrm>
            <a:off x="7111014" y="3200400"/>
            <a:ext cx="3750945" cy="1928092"/>
          </a:xfrm>
          <a:prstGeom prst="rect">
            <a:avLst/>
          </a:prstGeom>
        </p:spPr>
        <p:txBody>
          <a:bodyPr vert="horz" wrap="square" lIns="0" tIns="95885" rIns="0" bIns="0" rtlCol="0">
            <a:spAutoFit/>
          </a:bodyPr>
          <a:lstStyle/>
          <a:p>
            <a:pPr marL="12700">
              <a:lnSpc>
                <a:spcPct val="100000"/>
              </a:lnSpc>
              <a:spcBef>
                <a:spcPts val="755"/>
              </a:spcBef>
            </a:pPr>
            <a:r>
              <a:rPr sz="1200" b="1" spc="-15" dirty="0">
                <a:latin typeface="Arial" panose="020B0604020202020204" pitchFamily="34" charset="0"/>
                <a:cs typeface="Arial" panose="020B0604020202020204" pitchFamily="34" charset="0"/>
              </a:rPr>
              <a:t>Tuition</a:t>
            </a:r>
            <a:r>
              <a:rPr sz="1200" b="1" spc="-20" dirty="0">
                <a:latin typeface="Arial" panose="020B0604020202020204" pitchFamily="34" charset="0"/>
                <a:cs typeface="Arial" panose="020B0604020202020204" pitchFamily="34" charset="0"/>
              </a:rPr>
              <a:t> </a:t>
            </a:r>
            <a:r>
              <a:rPr sz="1200" b="1" spc="5" dirty="0">
                <a:latin typeface="Arial" panose="020B0604020202020204" pitchFamily="34" charset="0"/>
                <a:cs typeface="Arial" panose="020B0604020202020204" pitchFamily="34" charset="0"/>
              </a:rPr>
              <a:t>and</a:t>
            </a:r>
            <a:r>
              <a:rPr sz="1200" b="1" dirty="0">
                <a:latin typeface="Arial" panose="020B0604020202020204" pitchFamily="34" charset="0"/>
                <a:cs typeface="Arial" panose="020B0604020202020204" pitchFamily="34" charset="0"/>
              </a:rPr>
              <a:t> Education</a:t>
            </a:r>
            <a:r>
              <a:rPr sz="1200" b="1" spc="-25" dirty="0">
                <a:latin typeface="Arial" panose="020B0604020202020204" pitchFamily="34" charset="0"/>
                <a:cs typeface="Arial" panose="020B0604020202020204" pitchFamily="34" charset="0"/>
              </a:rPr>
              <a:t> </a:t>
            </a:r>
            <a:r>
              <a:rPr sz="1200" b="1" dirty="0">
                <a:latin typeface="Arial" panose="020B0604020202020204" pitchFamily="34" charset="0"/>
                <a:cs typeface="Arial" panose="020B0604020202020204" pitchFamily="34" charset="0"/>
              </a:rPr>
              <a:t>Benefits</a:t>
            </a:r>
            <a:r>
              <a:rPr sz="1200" b="1" spc="-35" dirty="0">
                <a:latin typeface="Arial" panose="020B0604020202020204" pitchFamily="34" charset="0"/>
                <a:cs typeface="Arial" panose="020B0604020202020204" pitchFamily="34" charset="0"/>
              </a:rPr>
              <a:t> </a:t>
            </a:r>
            <a:r>
              <a:rPr sz="1200" b="1" spc="20" dirty="0">
                <a:latin typeface="Arial" panose="020B0604020202020204" pitchFamily="34" charset="0"/>
                <a:cs typeface="Arial" panose="020B0604020202020204" pitchFamily="34" charset="0"/>
              </a:rPr>
              <a:t>for</a:t>
            </a:r>
            <a:r>
              <a:rPr sz="1200" b="1" dirty="0">
                <a:latin typeface="Arial" panose="020B0604020202020204" pitchFamily="34" charset="0"/>
                <a:cs typeface="Arial" panose="020B0604020202020204" pitchFamily="34" charset="0"/>
              </a:rPr>
              <a:t> </a:t>
            </a:r>
            <a:r>
              <a:rPr sz="1200" b="1" spc="5" dirty="0">
                <a:latin typeface="Arial" panose="020B0604020202020204" pitchFamily="34" charset="0"/>
                <a:cs typeface="Arial" panose="020B0604020202020204" pitchFamily="34" charset="0"/>
              </a:rPr>
              <a:t>Yourself</a:t>
            </a:r>
            <a:endParaRPr sz="1200" dirty="0">
              <a:latin typeface="Arial" panose="020B0604020202020204" pitchFamily="34" charset="0"/>
              <a:cs typeface="Arial" panose="020B0604020202020204" pitchFamily="34" charset="0"/>
            </a:endParaRPr>
          </a:p>
          <a:p>
            <a:pPr marL="12065">
              <a:lnSpc>
                <a:spcPct val="100000"/>
              </a:lnSpc>
              <a:spcBef>
                <a:spcPts val="660"/>
              </a:spcBef>
              <a:buClr>
                <a:srgbClr val="000000"/>
              </a:buClr>
              <a:tabLst>
                <a:tab pos="264795" algn="l"/>
              </a:tabLst>
            </a:pPr>
            <a:r>
              <a:rPr sz="1200" spc="-5" dirty="0">
                <a:latin typeface="Arial" panose="020B0604020202020204" pitchFamily="34" charset="0"/>
                <a:cs typeface="Arial" panose="020B0604020202020204" pitchFamily="34" charset="0"/>
              </a:rPr>
              <a:t>Employee</a:t>
            </a:r>
            <a:r>
              <a:rPr sz="1200" spc="10" dirty="0">
                <a:latin typeface="Arial" panose="020B0604020202020204" pitchFamily="34" charset="0"/>
                <a:cs typeface="Arial" panose="020B0604020202020204" pitchFamily="34" charset="0"/>
              </a:rPr>
              <a:t> </a:t>
            </a:r>
            <a:r>
              <a:rPr sz="1200" spc="-20" dirty="0">
                <a:latin typeface="Arial" panose="020B0604020202020204" pitchFamily="34" charset="0"/>
                <a:cs typeface="Arial" panose="020B0604020202020204" pitchFamily="34" charset="0"/>
              </a:rPr>
              <a:t>Tuition</a:t>
            </a:r>
            <a:r>
              <a:rPr sz="1200" spc="-25" dirty="0">
                <a:latin typeface="Arial" panose="020B0604020202020204" pitchFamily="34" charset="0"/>
                <a:cs typeface="Arial" panose="020B0604020202020204" pitchFamily="34" charset="0"/>
              </a:rPr>
              <a:t> </a:t>
            </a:r>
            <a:r>
              <a:rPr sz="1200" spc="-10" dirty="0">
                <a:latin typeface="Arial" panose="020B0604020202020204" pitchFamily="34" charset="0"/>
                <a:cs typeface="Arial" panose="020B0604020202020204" pitchFamily="34" charset="0"/>
              </a:rPr>
              <a:t>Reimbursement</a:t>
            </a:r>
            <a:r>
              <a:rPr sz="1200" spc="-30" dirty="0">
                <a:latin typeface="Arial" panose="020B0604020202020204" pitchFamily="34" charset="0"/>
                <a:cs typeface="Arial" panose="020B0604020202020204" pitchFamily="34" charset="0"/>
              </a:rPr>
              <a:t> </a:t>
            </a:r>
            <a:r>
              <a:rPr sz="1200" spc="10" dirty="0">
                <a:latin typeface="Arial" panose="020B0604020202020204" pitchFamily="34" charset="0"/>
                <a:cs typeface="Arial" panose="020B0604020202020204" pitchFamily="34" charset="0"/>
              </a:rPr>
              <a:t>Program</a:t>
            </a:r>
            <a:r>
              <a:rPr sz="1200" spc="20" dirty="0">
                <a:latin typeface="Arial" panose="020B0604020202020204" pitchFamily="34" charset="0"/>
                <a:cs typeface="Arial" panose="020B0604020202020204" pitchFamily="34" charset="0"/>
              </a:rPr>
              <a:t> </a:t>
            </a:r>
            <a:endParaRPr lang="en-US" sz="1200" spc="20" dirty="0">
              <a:latin typeface="Arial" panose="020B0604020202020204" pitchFamily="34" charset="0"/>
              <a:cs typeface="Arial" panose="020B0604020202020204" pitchFamily="34" charset="0"/>
            </a:endParaRPr>
          </a:p>
          <a:p>
            <a:pPr marL="12065">
              <a:lnSpc>
                <a:spcPct val="100000"/>
              </a:lnSpc>
              <a:spcBef>
                <a:spcPts val="660"/>
              </a:spcBef>
              <a:buClr>
                <a:srgbClr val="000000"/>
              </a:buClr>
              <a:tabLst>
                <a:tab pos="264795" algn="l"/>
              </a:tabLst>
            </a:pPr>
            <a:r>
              <a:rPr lang="en-US" sz="1200" spc="20" dirty="0">
                <a:latin typeface="Arial" panose="020B0604020202020204" pitchFamily="34" charset="0"/>
                <a:cs typeface="Arial" panose="020B0604020202020204" pitchFamily="34" charset="0"/>
              </a:rPr>
              <a:t>Career</a:t>
            </a:r>
            <a:r>
              <a:rPr lang="en-US" sz="1200" spc="-3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Life</a:t>
            </a:r>
            <a:r>
              <a:rPr lang="en-US" sz="1200" spc="-20" dirty="0">
                <a:latin typeface="Arial" panose="020B0604020202020204" pitchFamily="34" charset="0"/>
                <a:cs typeface="Arial" panose="020B0604020202020204" pitchFamily="34" charset="0"/>
              </a:rPr>
              <a:t> </a:t>
            </a:r>
            <a:r>
              <a:rPr lang="en-US" sz="1200" spc="-5" dirty="0">
                <a:latin typeface="Arial" panose="020B0604020202020204" pitchFamily="34" charset="0"/>
                <a:cs typeface="Arial" panose="020B0604020202020204" pitchFamily="34" charset="0"/>
              </a:rPr>
              <a:t>Benefit</a:t>
            </a:r>
            <a:r>
              <a:rPr lang="en-US" sz="1200" spc="-25" dirty="0">
                <a:latin typeface="Arial" panose="020B0604020202020204" pitchFamily="34" charset="0"/>
                <a:cs typeface="Arial" panose="020B0604020202020204" pitchFamily="34" charset="0"/>
              </a:rPr>
              <a:t> </a:t>
            </a:r>
          </a:p>
          <a:p>
            <a:pPr marL="12065">
              <a:lnSpc>
                <a:spcPct val="100000"/>
              </a:lnSpc>
              <a:spcBef>
                <a:spcPts val="660"/>
              </a:spcBef>
              <a:buClr>
                <a:srgbClr val="000000"/>
              </a:buClr>
              <a:tabLst>
                <a:tab pos="264795" algn="l"/>
              </a:tabLst>
            </a:pPr>
            <a:r>
              <a:rPr lang="en-US" sz="1200" spc="-10" dirty="0" err="1">
                <a:latin typeface="Arial" panose="020B0604020202020204" pitchFamily="34" charset="0"/>
                <a:cs typeface="Arial" panose="020B0604020202020204" pitchFamily="34" charset="0"/>
              </a:rPr>
              <a:t>eCornell</a:t>
            </a:r>
            <a:endParaRPr lang="en-US" sz="1200" spc="-10" dirty="0">
              <a:latin typeface="Arial" panose="020B0604020202020204" pitchFamily="34" charset="0"/>
              <a:cs typeface="Arial" panose="020B0604020202020204" pitchFamily="34" charset="0"/>
            </a:endParaRPr>
          </a:p>
          <a:p>
            <a:pPr marL="12065">
              <a:lnSpc>
                <a:spcPct val="100000"/>
              </a:lnSpc>
              <a:spcBef>
                <a:spcPts val="660"/>
              </a:spcBef>
              <a:buClr>
                <a:srgbClr val="000000"/>
              </a:buClr>
              <a:tabLst>
                <a:tab pos="264795" algn="l"/>
              </a:tabLst>
            </a:pPr>
            <a:endParaRPr lang="en-US" sz="1200" b="1" spc="-15" dirty="0">
              <a:latin typeface="Arial" panose="020B0604020202020204" pitchFamily="34" charset="0"/>
              <a:cs typeface="Arial" panose="020B0604020202020204" pitchFamily="34" charset="0"/>
            </a:endParaRPr>
          </a:p>
          <a:p>
            <a:pPr marL="12700">
              <a:lnSpc>
                <a:spcPct val="100000"/>
              </a:lnSpc>
              <a:spcBef>
                <a:spcPts val="660"/>
              </a:spcBef>
            </a:pPr>
            <a:r>
              <a:rPr sz="1200" b="1" spc="-15" dirty="0">
                <a:latin typeface="Arial" panose="020B0604020202020204" pitchFamily="34" charset="0"/>
                <a:cs typeface="Arial" panose="020B0604020202020204" pitchFamily="34" charset="0"/>
              </a:rPr>
              <a:t>Tuition</a:t>
            </a:r>
            <a:r>
              <a:rPr sz="1200" b="1" spc="-20" dirty="0">
                <a:latin typeface="Arial" panose="020B0604020202020204" pitchFamily="34" charset="0"/>
                <a:cs typeface="Arial" panose="020B0604020202020204" pitchFamily="34" charset="0"/>
              </a:rPr>
              <a:t> </a:t>
            </a:r>
            <a:r>
              <a:rPr sz="1200" b="1" spc="5" dirty="0">
                <a:latin typeface="Arial" panose="020B0604020202020204" pitchFamily="34" charset="0"/>
                <a:cs typeface="Arial" panose="020B0604020202020204" pitchFamily="34" charset="0"/>
              </a:rPr>
              <a:t>and</a:t>
            </a:r>
            <a:r>
              <a:rPr sz="1200" b="1" dirty="0">
                <a:latin typeface="Arial" panose="020B0604020202020204" pitchFamily="34" charset="0"/>
                <a:cs typeface="Arial" panose="020B0604020202020204" pitchFamily="34" charset="0"/>
              </a:rPr>
              <a:t> Education</a:t>
            </a:r>
            <a:r>
              <a:rPr sz="1200" b="1" spc="-25" dirty="0">
                <a:latin typeface="Arial" panose="020B0604020202020204" pitchFamily="34" charset="0"/>
                <a:cs typeface="Arial" panose="020B0604020202020204" pitchFamily="34" charset="0"/>
              </a:rPr>
              <a:t> </a:t>
            </a:r>
            <a:r>
              <a:rPr sz="1200" b="1" dirty="0">
                <a:latin typeface="Arial" panose="020B0604020202020204" pitchFamily="34" charset="0"/>
                <a:cs typeface="Arial" panose="020B0604020202020204" pitchFamily="34" charset="0"/>
              </a:rPr>
              <a:t>Benefits</a:t>
            </a:r>
            <a:r>
              <a:rPr sz="1200" b="1" spc="-35" dirty="0">
                <a:latin typeface="Arial" panose="020B0604020202020204" pitchFamily="34" charset="0"/>
                <a:cs typeface="Arial" panose="020B0604020202020204" pitchFamily="34" charset="0"/>
              </a:rPr>
              <a:t> </a:t>
            </a:r>
            <a:r>
              <a:rPr sz="1200" b="1" spc="20" dirty="0">
                <a:latin typeface="Arial" panose="020B0604020202020204" pitchFamily="34" charset="0"/>
                <a:cs typeface="Arial" panose="020B0604020202020204" pitchFamily="34" charset="0"/>
              </a:rPr>
              <a:t>for</a:t>
            </a:r>
            <a:r>
              <a:rPr sz="1200" b="1" dirty="0">
                <a:latin typeface="Arial" panose="020B0604020202020204" pitchFamily="34" charset="0"/>
                <a:cs typeface="Arial" panose="020B0604020202020204" pitchFamily="34" charset="0"/>
              </a:rPr>
              <a:t> </a:t>
            </a:r>
            <a:r>
              <a:rPr sz="1200" b="1" spc="5" dirty="0">
                <a:latin typeface="Arial" panose="020B0604020202020204" pitchFamily="34" charset="0"/>
                <a:cs typeface="Arial" panose="020B0604020202020204" pitchFamily="34" charset="0"/>
              </a:rPr>
              <a:t>Your</a:t>
            </a:r>
            <a:r>
              <a:rPr sz="1200" b="1" spc="-20" dirty="0">
                <a:latin typeface="Arial" panose="020B0604020202020204" pitchFamily="34" charset="0"/>
                <a:cs typeface="Arial" panose="020B0604020202020204" pitchFamily="34" charset="0"/>
              </a:rPr>
              <a:t> </a:t>
            </a:r>
            <a:r>
              <a:rPr sz="1200" b="1" spc="-10" dirty="0">
                <a:latin typeface="Arial" panose="020B0604020202020204" pitchFamily="34" charset="0"/>
                <a:cs typeface="Arial" panose="020B0604020202020204" pitchFamily="34" charset="0"/>
              </a:rPr>
              <a:t>Children</a:t>
            </a:r>
            <a:endParaRPr sz="1200" dirty="0">
              <a:latin typeface="Arial" panose="020B0604020202020204" pitchFamily="34" charset="0"/>
              <a:cs typeface="Arial" panose="020B0604020202020204" pitchFamily="34" charset="0"/>
            </a:endParaRPr>
          </a:p>
          <a:p>
            <a:pPr marL="12065">
              <a:lnSpc>
                <a:spcPct val="100000"/>
              </a:lnSpc>
              <a:spcBef>
                <a:spcPts val="660"/>
              </a:spcBef>
              <a:buClr>
                <a:srgbClr val="000000"/>
              </a:buClr>
              <a:tabLst>
                <a:tab pos="260350" algn="l"/>
              </a:tabLst>
            </a:pPr>
            <a:r>
              <a:rPr sz="1200" dirty="0">
                <a:latin typeface="Arial" panose="020B0604020202020204" pitchFamily="34" charset="0"/>
                <a:cs typeface="Arial" panose="020B0604020202020204" pitchFamily="34" charset="0"/>
              </a:rPr>
              <a:t>Children’s</a:t>
            </a:r>
            <a:r>
              <a:rPr sz="1200" spc="-25" dirty="0">
                <a:latin typeface="Arial" panose="020B0604020202020204" pitchFamily="34" charset="0"/>
                <a:cs typeface="Arial" panose="020B0604020202020204" pitchFamily="34" charset="0"/>
              </a:rPr>
              <a:t> </a:t>
            </a:r>
            <a:r>
              <a:rPr sz="1200" spc="-20" dirty="0">
                <a:latin typeface="Arial" panose="020B0604020202020204" pitchFamily="34" charset="0"/>
                <a:cs typeface="Arial" panose="020B0604020202020204" pitchFamily="34" charset="0"/>
              </a:rPr>
              <a:t>Tuition</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Scholarship</a:t>
            </a:r>
            <a:r>
              <a:rPr sz="1200" spc="-25" dirty="0">
                <a:latin typeface="Arial" panose="020B0604020202020204" pitchFamily="34" charset="0"/>
                <a:cs typeface="Arial" panose="020B0604020202020204" pitchFamily="34" charset="0"/>
              </a:rPr>
              <a:t> </a:t>
            </a:r>
            <a:r>
              <a:rPr sz="1200" spc="-20" dirty="0">
                <a:latin typeface="Arial" panose="020B0604020202020204" pitchFamily="34" charset="0"/>
                <a:cs typeface="Arial" panose="020B0604020202020204" pitchFamily="34" charset="0"/>
              </a:rPr>
              <a:t>Plan</a:t>
            </a:r>
            <a:r>
              <a:rPr sz="1200" spc="1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(p.</a:t>
            </a:r>
            <a:r>
              <a:rPr sz="1200" spc="15" dirty="0">
                <a:latin typeface="Arial" panose="020B0604020202020204" pitchFamily="34" charset="0"/>
                <a:cs typeface="Arial" panose="020B0604020202020204" pitchFamily="34" charset="0"/>
              </a:rPr>
              <a:t> 37)</a:t>
            </a:r>
            <a:endParaRPr sz="1200" dirty="0">
              <a:latin typeface="Arial" panose="020B0604020202020204" pitchFamily="34" charset="0"/>
              <a:cs typeface="Arial" panose="020B0604020202020204"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092037" y="295127"/>
            <a:ext cx="2031364" cy="452120"/>
          </a:xfrm>
          <a:prstGeom prst="rect">
            <a:avLst/>
          </a:prstGeom>
        </p:spPr>
        <p:txBody>
          <a:bodyPr vert="horz" wrap="square" lIns="0" tIns="12065" rIns="0" bIns="0" rtlCol="0">
            <a:spAutoFit/>
          </a:bodyPr>
          <a:lstStyle/>
          <a:p>
            <a:pPr marL="12700">
              <a:lnSpc>
                <a:spcPct val="100000"/>
              </a:lnSpc>
              <a:spcBef>
                <a:spcPts val="95"/>
              </a:spcBef>
            </a:pPr>
            <a:r>
              <a:rPr spc="20" dirty="0"/>
              <a:t>O</a:t>
            </a:r>
            <a:r>
              <a:rPr spc="-50" dirty="0"/>
              <a:t>rie</a:t>
            </a:r>
            <a:r>
              <a:rPr spc="-40" dirty="0"/>
              <a:t>n</a:t>
            </a:r>
            <a:r>
              <a:rPr spc="-25" dirty="0"/>
              <a:t>t</a:t>
            </a:r>
            <a:r>
              <a:rPr spc="70" dirty="0"/>
              <a:t>a</a:t>
            </a:r>
            <a:r>
              <a:rPr spc="55" dirty="0"/>
              <a:t>t</a:t>
            </a:r>
            <a:r>
              <a:rPr spc="-50" dirty="0"/>
              <a:t>i</a:t>
            </a:r>
            <a:r>
              <a:rPr spc="-85" dirty="0"/>
              <a:t>o</a:t>
            </a:r>
            <a:r>
              <a:rPr spc="-100" dirty="0"/>
              <a:t>n</a:t>
            </a:r>
          </a:p>
        </p:txBody>
      </p:sp>
      <p:sp>
        <p:nvSpPr>
          <p:cNvPr id="3" name="object 3"/>
          <p:cNvSpPr txBox="1"/>
          <p:nvPr/>
        </p:nvSpPr>
        <p:spPr>
          <a:xfrm>
            <a:off x="152400" y="1600200"/>
            <a:ext cx="11716385" cy="3333220"/>
          </a:xfrm>
          <a:prstGeom prst="rect">
            <a:avLst/>
          </a:prstGeom>
        </p:spPr>
        <p:txBody>
          <a:bodyPr vert="horz" wrap="square" lIns="0" tIns="12700" rIns="0" bIns="0" rtlCol="0">
            <a:spAutoFit/>
          </a:bodyPr>
          <a:lstStyle/>
          <a:p>
            <a:pPr marL="3857625" marR="3517900" algn="ctr">
              <a:lnSpc>
                <a:spcPct val="100000"/>
              </a:lnSpc>
              <a:spcBef>
                <a:spcPts val="100"/>
              </a:spcBef>
            </a:pPr>
            <a:r>
              <a:rPr sz="2400" b="1" dirty="0">
                <a:solidFill>
                  <a:srgbClr val="DF611B"/>
                </a:solidFill>
                <a:latin typeface="Tahoma"/>
                <a:cs typeface="Tahoma"/>
              </a:rPr>
              <a:t>Maternity </a:t>
            </a:r>
            <a:r>
              <a:rPr sz="2400" b="1" spc="30" dirty="0">
                <a:solidFill>
                  <a:srgbClr val="DF611B"/>
                </a:solidFill>
                <a:latin typeface="Tahoma"/>
                <a:cs typeface="Tahoma"/>
              </a:rPr>
              <a:t>&amp; </a:t>
            </a:r>
            <a:r>
              <a:rPr sz="2400" b="1" spc="-5" dirty="0">
                <a:solidFill>
                  <a:srgbClr val="DF611B"/>
                </a:solidFill>
                <a:latin typeface="Tahoma"/>
                <a:cs typeface="Tahoma"/>
              </a:rPr>
              <a:t>Paternity </a:t>
            </a:r>
            <a:r>
              <a:rPr sz="2400" b="1" spc="30" dirty="0">
                <a:solidFill>
                  <a:srgbClr val="DF611B"/>
                </a:solidFill>
                <a:latin typeface="Tahoma"/>
                <a:cs typeface="Tahoma"/>
              </a:rPr>
              <a:t>Leave</a:t>
            </a:r>
            <a:endParaRPr lang="en-US" sz="2400" b="1" spc="30" dirty="0">
              <a:solidFill>
                <a:srgbClr val="DF611B"/>
              </a:solidFill>
              <a:latin typeface="Tahoma"/>
              <a:cs typeface="Tahoma"/>
            </a:endParaRPr>
          </a:p>
          <a:p>
            <a:pPr marL="3857625" marR="3517900" algn="ctr">
              <a:lnSpc>
                <a:spcPct val="100000"/>
              </a:lnSpc>
              <a:spcBef>
                <a:spcPts val="100"/>
              </a:spcBef>
            </a:pPr>
            <a:r>
              <a:rPr sz="2400" b="1" spc="30" dirty="0">
                <a:solidFill>
                  <a:srgbClr val="DF611B"/>
                </a:solidFill>
                <a:latin typeface="Tahoma"/>
                <a:cs typeface="Tahoma"/>
              </a:rPr>
              <a:t> </a:t>
            </a:r>
            <a:r>
              <a:rPr sz="2400" b="1" spc="-690" dirty="0">
                <a:solidFill>
                  <a:srgbClr val="DF611B"/>
                </a:solidFill>
                <a:latin typeface="Tahoma"/>
                <a:cs typeface="Tahoma"/>
              </a:rPr>
              <a:t> </a:t>
            </a:r>
            <a:endParaRPr lang="en-US" sz="1800" dirty="0">
              <a:latin typeface="Tahoma"/>
              <a:cs typeface="Tahoma"/>
            </a:endParaRPr>
          </a:p>
          <a:p>
            <a:pPr marL="58419" marR="129539">
              <a:lnSpc>
                <a:spcPct val="101699"/>
              </a:lnSpc>
            </a:pPr>
            <a:r>
              <a:rPr lang="en-US" sz="1800" spc="50" dirty="0">
                <a:solidFill>
                  <a:srgbClr val="221F1F"/>
                </a:solidFill>
                <a:latin typeface="Arial"/>
                <a:cs typeface="Arial"/>
              </a:rPr>
              <a:t>The</a:t>
            </a:r>
            <a:r>
              <a:rPr lang="en-US" sz="1800" spc="15" dirty="0">
                <a:solidFill>
                  <a:srgbClr val="221F1F"/>
                </a:solidFill>
                <a:latin typeface="Arial"/>
                <a:cs typeface="Arial"/>
              </a:rPr>
              <a:t> </a:t>
            </a:r>
            <a:r>
              <a:rPr lang="en-US" sz="1800" spc="135" dirty="0">
                <a:solidFill>
                  <a:srgbClr val="221F1F"/>
                </a:solidFill>
                <a:latin typeface="Arial"/>
                <a:cs typeface="Arial"/>
              </a:rPr>
              <a:t>m</a:t>
            </a:r>
            <a:r>
              <a:rPr lang="en-US" sz="1800" spc="135" dirty="0">
                <a:latin typeface="Arial"/>
                <a:cs typeface="Arial"/>
              </a:rPr>
              <a:t>other</a:t>
            </a:r>
            <a:r>
              <a:rPr lang="en-US" sz="1800" spc="15" dirty="0">
                <a:latin typeface="Arial"/>
                <a:cs typeface="Arial"/>
              </a:rPr>
              <a:t> </a:t>
            </a:r>
            <a:r>
              <a:rPr lang="en-US" sz="1800" spc="30" dirty="0">
                <a:latin typeface="Arial"/>
                <a:cs typeface="Arial"/>
              </a:rPr>
              <a:t>is</a:t>
            </a:r>
            <a:r>
              <a:rPr lang="en-US" sz="1800" spc="5" dirty="0">
                <a:latin typeface="Arial"/>
                <a:cs typeface="Arial"/>
              </a:rPr>
              <a:t> </a:t>
            </a:r>
            <a:r>
              <a:rPr lang="en-US" sz="1800" spc="90" dirty="0">
                <a:latin typeface="Arial"/>
                <a:cs typeface="Arial"/>
              </a:rPr>
              <a:t>entitled</a:t>
            </a:r>
            <a:r>
              <a:rPr lang="en-US" sz="1800" spc="40" dirty="0">
                <a:latin typeface="Arial"/>
                <a:cs typeface="Arial"/>
              </a:rPr>
              <a:t> </a:t>
            </a:r>
            <a:r>
              <a:rPr lang="en-US" sz="1800" spc="160" dirty="0">
                <a:latin typeface="Arial"/>
                <a:cs typeface="Arial"/>
              </a:rPr>
              <a:t>to</a:t>
            </a:r>
            <a:r>
              <a:rPr lang="en-US" sz="1800" spc="10" dirty="0">
                <a:latin typeface="Arial"/>
                <a:cs typeface="Arial"/>
              </a:rPr>
              <a:t> </a:t>
            </a:r>
            <a:r>
              <a:rPr lang="en-US" sz="1800" spc="125" dirty="0">
                <a:latin typeface="Arial"/>
                <a:cs typeface="Arial"/>
              </a:rPr>
              <a:t>8</a:t>
            </a:r>
            <a:r>
              <a:rPr lang="en-US" sz="1800" spc="15" dirty="0">
                <a:latin typeface="Arial"/>
                <a:cs typeface="Arial"/>
              </a:rPr>
              <a:t> </a:t>
            </a:r>
            <a:r>
              <a:rPr lang="en-US" sz="1800" spc="80" dirty="0">
                <a:latin typeface="Arial"/>
                <a:cs typeface="Arial"/>
              </a:rPr>
              <a:t>weeks</a:t>
            </a:r>
            <a:r>
              <a:rPr lang="en-US" sz="1800" spc="20" dirty="0">
                <a:latin typeface="Arial"/>
                <a:cs typeface="Arial"/>
              </a:rPr>
              <a:t> </a:t>
            </a:r>
            <a:r>
              <a:rPr lang="en-US" sz="1800" spc="75" dirty="0">
                <a:latin typeface="Arial"/>
                <a:cs typeface="Arial"/>
              </a:rPr>
              <a:t>following</a:t>
            </a:r>
            <a:r>
              <a:rPr lang="en-US" sz="1800" spc="-10" dirty="0">
                <a:latin typeface="Arial"/>
                <a:cs typeface="Arial"/>
              </a:rPr>
              <a:t> </a:t>
            </a:r>
            <a:r>
              <a:rPr lang="en-US" sz="1800" spc="110" dirty="0">
                <a:latin typeface="Arial"/>
                <a:cs typeface="Arial"/>
              </a:rPr>
              <a:t>birth</a:t>
            </a:r>
            <a:r>
              <a:rPr lang="en-US" sz="1800" spc="35" dirty="0">
                <a:latin typeface="Arial"/>
                <a:cs typeface="Arial"/>
              </a:rPr>
              <a:t> </a:t>
            </a:r>
            <a:r>
              <a:rPr lang="en-US" sz="1800" spc="175" dirty="0">
                <a:latin typeface="Arial"/>
                <a:cs typeface="Arial"/>
              </a:rPr>
              <a:t>&amp;</a:t>
            </a:r>
            <a:r>
              <a:rPr lang="en-US" sz="1800" spc="10" dirty="0">
                <a:latin typeface="Arial"/>
                <a:cs typeface="Arial"/>
              </a:rPr>
              <a:t> </a:t>
            </a:r>
            <a:r>
              <a:rPr lang="en-US" sz="1800" spc="125" dirty="0">
                <a:latin typeface="Arial"/>
                <a:cs typeface="Arial"/>
              </a:rPr>
              <a:t>8</a:t>
            </a:r>
            <a:r>
              <a:rPr lang="en-US" sz="1800" spc="5" dirty="0">
                <a:latin typeface="Arial"/>
                <a:cs typeface="Arial"/>
              </a:rPr>
              <a:t> </a:t>
            </a:r>
            <a:r>
              <a:rPr lang="en-US" sz="1800" spc="80" dirty="0">
                <a:latin typeface="Arial"/>
                <a:cs typeface="Arial"/>
              </a:rPr>
              <a:t>additional</a:t>
            </a:r>
            <a:r>
              <a:rPr lang="en-US" sz="1800" spc="25" dirty="0">
                <a:latin typeface="Arial"/>
                <a:cs typeface="Arial"/>
              </a:rPr>
              <a:t> </a:t>
            </a:r>
            <a:r>
              <a:rPr lang="en-US" sz="1800" spc="80" dirty="0">
                <a:latin typeface="Arial"/>
                <a:cs typeface="Arial"/>
              </a:rPr>
              <a:t>weeks</a:t>
            </a:r>
            <a:r>
              <a:rPr lang="en-US" sz="1800" spc="25" dirty="0">
                <a:latin typeface="Arial"/>
                <a:cs typeface="Arial"/>
              </a:rPr>
              <a:t> </a:t>
            </a:r>
            <a:r>
              <a:rPr lang="en-US" sz="1800" spc="160" dirty="0">
                <a:latin typeface="Arial"/>
                <a:cs typeface="Arial"/>
              </a:rPr>
              <a:t>to</a:t>
            </a:r>
            <a:r>
              <a:rPr lang="en-US" sz="1800" spc="25" dirty="0">
                <a:latin typeface="Arial"/>
                <a:cs typeface="Arial"/>
              </a:rPr>
              <a:t> </a:t>
            </a:r>
            <a:r>
              <a:rPr lang="en-US" sz="1800" spc="90" dirty="0">
                <a:latin typeface="Arial"/>
                <a:cs typeface="Arial"/>
              </a:rPr>
              <a:t>be</a:t>
            </a:r>
            <a:r>
              <a:rPr lang="en-US" sz="1800" spc="25" dirty="0">
                <a:latin typeface="Arial"/>
                <a:cs typeface="Arial"/>
              </a:rPr>
              <a:t> </a:t>
            </a:r>
            <a:r>
              <a:rPr lang="en-US" sz="1800" spc="80" dirty="0">
                <a:latin typeface="Arial"/>
                <a:cs typeface="Arial"/>
              </a:rPr>
              <a:t>used</a:t>
            </a:r>
            <a:r>
              <a:rPr lang="en-US" sz="1800" spc="25" dirty="0">
                <a:latin typeface="Arial"/>
                <a:cs typeface="Arial"/>
              </a:rPr>
              <a:t> </a:t>
            </a:r>
            <a:r>
              <a:rPr lang="en-US" sz="1800" spc="80" dirty="0">
                <a:latin typeface="Arial"/>
                <a:cs typeface="Arial"/>
              </a:rPr>
              <a:t>during</a:t>
            </a:r>
            <a:r>
              <a:rPr lang="en-US" sz="1800" spc="50" dirty="0">
                <a:latin typeface="Arial"/>
                <a:cs typeface="Arial"/>
              </a:rPr>
              <a:t> </a:t>
            </a:r>
            <a:r>
              <a:rPr lang="en-US" sz="1800" spc="114" dirty="0">
                <a:latin typeface="Arial"/>
                <a:cs typeface="Arial"/>
              </a:rPr>
              <a:t>the</a:t>
            </a:r>
            <a:r>
              <a:rPr lang="en-US" sz="1800" spc="15" dirty="0">
                <a:latin typeface="Arial"/>
                <a:cs typeface="Arial"/>
              </a:rPr>
              <a:t> </a:t>
            </a:r>
            <a:r>
              <a:rPr lang="en-US" sz="1800" spc="125" dirty="0">
                <a:latin typeface="Arial"/>
                <a:cs typeface="Arial"/>
              </a:rPr>
              <a:t>first</a:t>
            </a:r>
            <a:r>
              <a:rPr lang="en-US" sz="1800" spc="15" dirty="0">
                <a:latin typeface="Arial"/>
                <a:cs typeface="Arial"/>
              </a:rPr>
              <a:t> </a:t>
            </a:r>
            <a:r>
              <a:rPr lang="en-US" sz="1800" spc="110" dirty="0">
                <a:latin typeface="Arial"/>
                <a:cs typeface="Arial"/>
              </a:rPr>
              <a:t>year</a:t>
            </a:r>
            <a:r>
              <a:rPr lang="en-US" sz="1800" spc="15" dirty="0">
                <a:latin typeface="Arial"/>
                <a:cs typeface="Arial"/>
              </a:rPr>
              <a:t> </a:t>
            </a:r>
            <a:r>
              <a:rPr lang="en-US" sz="1800" spc="160" dirty="0">
                <a:latin typeface="Arial"/>
                <a:cs typeface="Arial"/>
              </a:rPr>
              <a:t>at </a:t>
            </a:r>
            <a:r>
              <a:rPr lang="en-US" sz="1800" spc="-484" dirty="0">
                <a:latin typeface="Arial"/>
                <a:cs typeface="Arial"/>
              </a:rPr>
              <a:t> </a:t>
            </a:r>
            <a:r>
              <a:rPr lang="en-US" sz="1800" spc="-114" dirty="0">
                <a:latin typeface="Arial"/>
                <a:cs typeface="Arial"/>
              </a:rPr>
              <a:t>100%</a:t>
            </a:r>
            <a:r>
              <a:rPr lang="en-US" sz="1800" spc="5" dirty="0">
                <a:latin typeface="Arial"/>
                <a:cs typeface="Arial"/>
              </a:rPr>
              <a:t> </a:t>
            </a:r>
            <a:r>
              <a:rPr lang="en-US" sz="1800" spc="90" dirty="0">
                <a:latin typeface="Arial"/>
                <a:cs typeface="Arial"/>
              </a:rPr>
              <a:t>salary.</a:t>
            </a:r>
            <a:endParaRPr lang="en-US" sz="1800" dirty="0">
              <a:latin typeface="Arial"/>
              <a:cs typeface="Arial"/>
            </a:endParaRPr>
          </a:p>
          <a:p>
            <a:pPr>
              <a:lnSpc>
                <a:spcPct val="100000"/>
              </a:lnSpc>
            </a:pPr>
            <a:endParaRPr sz="1950" dirty="0">
              <a:latin typeface="Arial"/>
              <a:cs typeface="Arial"/>
            </a:endParaRPr>
          </a:p>
          <a:p>
            <a:pPr marL="58419">
              <a:lnSpc>
                <a:spcPct val="100000"/>
              </a:lnSpc>
              <a:spcBef>
                <a:spcPts val="5"/>
              </a:spcBef>
            </a:pPr>
            <a:r>
              <a:rPr sz="1800" spc="50" dirty="0">
                <a:latin typeface="Arial"/>
                <a:cs typeface="Arial"/>
              </a:rPr>
              <a:t>The</a:t>
            </a:r>
            <a:r>
              <a:rPr sz="1800" spc="10" dirty="0">
                <a:latin typeface="Arial"/>
                <a:cs typeface="Arial"/>
              </a:rPr>
              <a:t> </a:t>
            </a:r>
            <a:r>
              <a:rPr sz="1800" spc="130" dirty="0">
                <a:solidFill>
                  <a:srgbClr val="221F1F"/>
                </a:solidFill>
                <a:latin typeface="Arial"/>
                <a:cs typeface="Arial"/>
              </a:rPr>
              <a:t>father</a:t>
            </a:r>
            <a:r>
              <a:rPr sz="1800" spc="10" dirty="0">
                <a:solidFill>
                  <a:srgbClr val="221F1F"/>
                </a:solidFill>
                <a:latin typeface="Arial"/>
                <a:cs typeface="Arial"/>
              </a:rPr>
              <a:t> </a:t>
            </a:r>
            <a:r>
              <a:rPr sz="1800" spc="30" dirty="0">
                <a:solidFill>
                  <a:srgbClr val="221F1F"/>
                </a:solidFill>
                <a:latin typeface="Arial"/>
                <a:cs typeface="Arial"/>
              </a:rPr>
              <a:t>is</a:t>
            </a:r>
            <a:r>
              <a:rPr sz="1800" spc="20" dirty="0">
                <a:solidFill>
                  <a:srgbClr val="221F1F"/>
                </a:solidFill>
                <a:latin typeface="Arial"/>
                <a:cs typeface="Arial"/>
              </a:rPr>
              <a:t> </a:t>
            </a:r>
            <a:r>
              <a:rPr sz="1800" spc="90" dirty="0">
                <a:solidFill>
                  <a:srgbClr val="221F1F"/>
                </a:solidFill>
                <a:latin typeface="Arial"/>
                <a:cs typeface="Arial"/>
              </a:rPr>
              <a:t>entitled</a:t>
            </a:r>
            <a:r>
              <a:rPr sz="1800" spc="20" dirty="0">
                <a:solidFill>
                  <a:srgbClr val="221F1F"/>
                </a:solidFill>
                <a:latin typeface="Arial"/>
                <a:cs typeface="Arial"/>
              </a:rPr>
              <a:t> </a:t>
            </a:r>
            <a:r>
              <a:rPr sz="1800" spc="160" dirty="0">
                <a:solidFill>
                  <a:srgbClr val="221F1F"/>
                </a:solidFill>
                <a:latin typeface="Arial"/>
                <a:cs typeface="Arial"/>
              </a:rPr>
              <a:t>to</a:t>
            </a:r>
            <a:r>
              <a:rPr sz="1800" spc="25" dirty="0">
                <a:solidFill>
                  <a:srgbClr val="221F1F"/>
                </a:solidFill>
                <a:latin typeface="Arial"/>
                <a:cs typeface="Arial"/>
              </a:rPr>
              <a:t> </a:t>
            </a:r>
            <a:r>
              <a:rPr sz="1800" spc="125" dirty="0">
                <a:latin typeface="Arial"/>
                <a:cs typeface="Arial"/>
              </a:rPr>
              <a:t>8</a:t>
            </a:r>
            <a:r>
              <a:rPr sz="1800" spc="-5" dirty="0">
                <a:latin typeface="Arial"/>
                <a:cs typeface="Arial"/>
              </a:rPr>
              <a:t> </a:t>
            </a:r>
            <a:r>
              <a:rPr sz="1800" spc="80" dirty="0">
                <a:latin typeface="Arial"/>
                <a:cs typeface="Arial"/>
              </a:rPr>
              <a:t>weeks</a:t>
            </a:r>
            <a:r>
              <a:rPr sz="1800" spc="30" dirty="0">
                <a:latin typeface="Arial"/>
                <a:cs typeface="Arial"/>
              </a:rPr>
              <a:t> </a:t>
            </a:r>
            <a:r>
              <a:rPr sz="1800" spc="160" dirty="0">
                <a:latin typeface="Arial"/>
                <a:cs typeface="Arial"/>
              </a:rPr>
              <a:t>to</a:t>
            </a:r>
            <a:r>
              <a:rPr sz="1800" spc="5" dirty="0">
                <a:latin typeface="Arial"/>
                <a:cs typeface="Arial"/>
              </a:rPr>
              <a:t> </a:t>
            </a:r>
            <a:r>
              <a:rPr sz="1800" spc="90" dirty="0">
                <a:latin typeface="Arial"/>
                <a:cs typeface="Arial"/>
              </a:rPr>
              <a:t>be</a:t>
            </a:r>
            <a:r>
              <a:rPr sz="1800" spc="20" dirty="0">
                <a:latin typeface="Arial"/>
                <a:cs typeface="Arial"/>
              </a:rPr>
              <a:t> </a:t>
            </a:r>
            <a:r>
              <a:rPr sz="1800" spc="80" dirty="0">
                <a:latin typeface="Arial"/>
                <a:cs typeface="Arial"/>
              </a:rPr>
              <a:t>used</a:t>
            </a:r>
            <a:r>
              <a:rPr sz="1800" spc="40" dirty="0">
                <a:latin typeface="Arial"/>
                <a:cs typeface="Arial"/>
              </a:rPr>
              <a:t> </a:t>
            </a:r>
            <a:r>
              <a:rPr sz="1800" spc="80" dirty="0">
                <a:latin typeface="Arial"/>
                <a:cs typeface="Arial"/>
              </a:rPr>
              <a:t>during</a:t>
            </a:r>
            <a:r>
              <a:rPr sz="1800" spc="35" dirty="0">
                <a:latin typeface="Arial"/>
                <a:cs typeface="Arial"/>
              </a:rPr>
              <a:t> </a:t>
            </a:r>
            <a:r>
              <a:rPr sz="1800" spc="114" dirty="0">
                <a:latin typeface="Arial"/>
                <a:cs typeface="Arial"/>
              </a:rPr>
              <a:t>the</a:t>
            </a:r>
            <a:r>
              <a:rPr sz="1800" spc="25" dirty="0">
                <a:latin typeface="Arial"/>
                <a:cs typeface="Arial"/>
              </a:rPr>
              <a:t> </a:t>
            </a:r>
            <a:r>
              <a:rPr sz="1800" spc="125" dirty="0">
                <a:latin typeface="Arial"/>
                <a:cs typeface="Arial"/>
              </a:rPr>
              <a:t>first</a:t>
            </a:r>
            <a:r>
              <a:rPr sz="1800" spc="10" dirty="0">
                <a:latin typeface="Arial"/>
                <a:cs typeface="Arial"/>
              </a:rPr>
              <a:t> </a:t>
            </a:r>
            <a:r>
              <a:rPr sz="1800" spc="110" dirty="0">
                <a:latin typeface="Arial"/>
                <a:cs typeface="Arial"/>
              </a:rPr>
              <a:t>year</a:t>
            </a:r>
            <a:r>
              <a:rPr sz="1800" spc="15" dirty="0">
                <a:latin typeface="Arial"/>
                <a:cs typeface="Arial"/>
              </a:rPr>
              <a:t> </a:t>
            </a:r>
            <a:r>
              <a:rPr sz="1800" spc="160" dirty="0">
                <a:latin typeface="Arial"/>
                <a:cs typeface="Arial"/>
              </a:rPr>
              <a:t>at</a:t>
            </a:r>
            <a:r>
              <a:rPr sz="1800" spc="10" dirty="0">
                <a:latin typeface="Arial"/>
                <a:cs typeface="Arial"/>
              </a:rPr>
              <a:t> </a:t>
            </a:r>
            <a:r>
              <a:rPr sz="1800" spc="-114" dirty="0">
                <a:latin typeface="Arial"/>
                <a:cs typeface="Arial"/>
              </a:rPr>
              <a:t>100%</a:t>
            </a:r>
            <a:r>
              <a:rPr sz="1800" spc="-5" dirty="0">
                <a:latin typeface="Arial"/>
                <a:cs typeface="Arial"/>
              </a:rPr>
              <a:t> </a:t>
            </a:r>
            <a:r>
              <a:rPr sz="1800" spc="90" dirty="0">
                <a:latin typeface="Arial"/>
                <a:cs typeface="Arial"/>
              </a:rPr>
              <a:t>salary</a:t>
            </a:r>
            <a:r>
              <a:rPr lang="en-US" sz="1800" spc="90" dirty="0">
                <a:latin typeface="Arial"/>
                <a:cs typeface="Arial"/>
              </a:rPr>
              <a:t>.</a:t>
            </a:r>
            <a:endParaRPr sz="1800" dirty="0">
              <a:latin typeface="Arial"/>
              <a:cs typeface="Arial"/>
            </a:endParaRPr>
          </a:p>
          <a:p>
            <a:pPr>
              <a:lnSpc>
                <a:spcPct val="100000"/>
              </a:lnSpc>
              <a:spcBef>
                <a:spcPts val="25"/>
              </a:spcBef>
            </a:pPr>
            <a:endParaRPr sz="1900" dirty="0">
              <a:latin typeface="Arial"/>
              <a:cs typeface="Arial"/>
            </a:endParaRPr>
          </a:p>
          <a:p>
            <a:pPr marL="57785" marR="800100" indent="-635">
              <a:lnSpc>
                <a:spcPct val="101600"/>
              </a:lnSpc>
            </a:pPr>
            <a:r>
              <a:rPr sz="1800" spc="50" dirty="0">
                <a:solidFill>
                  <a:srgbClr val="221F1F"/>
                </a:solidFill>
                <a:latin typeface="Arial"/>
                <a:cs typeface="Arial"/>
              </a:rPr>
              <a:t>Please</a:t>
            </a:r>
            <a:r>
              <a:rPr sz="1800" dirty="0">
                <a:solidFill>
                  <a:srgbClr val="221F1F"/>
                </a:solidFill>
                <a:latin typeface="Arial"/>
                <a:cs typeface="Arial"/>
              </a:rPr>
              <a:t> </a:t>
            </a:r>
            <a:r>
              <a:rPr sz="1800" spc="60" dirty="0">
                <a:solidFill>
                  <a:srgbClr val="221F1F"/>
                </a:solidFill>
                <a:latin typeface="Arial"/>
                <a:cs typeface="Arial"/>
              </a:rPr>
              <a:t>see</a:t>
            </a:r>
            <a:r>
              <a:rPr sz="1800" spc="20" dirty="0">
                <a:solidFill>
                  <a:srgbClr val="221F1F"/>
                </a:solidFill>
                <a:latin typeface="Arial"/>
                <a:cs typeface="Arial"/>
              </a:rPr>
              <a:t> </a:t>
            </a:r>
            <a:r>
              <a:rPr sz="1800" spc="95" dirty="0">
                <a:solidFill>
                  <a:srgbClr val="221F1F"/>
                </a:solidFill>
                <a:latin typeface="Arial"/>
                <a:cs typeface="Arial"/>
              </a:rPr>
              <a:t>page</a:t>
            </a:r>
            <a:r>
              <a:rPr sz="1800" spc="35" dirty="0">
                <a:solidFill>
                  <a:srgbClr val="221F1F"/>
                </a:solidFill>
                <a:latin typeface="Arial"/>
                <a:cs typeface="Arial"/>
              </a:rPr>
              <a:t> </a:t>
            </a:r>
            <a:r>
              <a:rPr sz="1800" spc="70" dirty="0">
                <a:solidFill>
                  <a:srgbClr val="221F1F"/>
                </a:solidFill>
                <a:latin typeface="Arial"/>
                <a:cs typeface="Arial"/>
              </a:rPr>
              <a:t>Section</a:t>
            </a:r>
            <a:r>
              <a:rPr sz="1800" spc="10" dirty="0">
                <a:solidFill>
                  <a:srgbClr val="221F1F"/>
                </a:solidFill>
                <a:latin typeface="Arial"/>
                <a:cs typeface="Arial"/>
              </a:rPr>
              <a:t> </a:t>
            </a:r>
            <a:r>
              <a:rPr sz="1800" dirty="0">
                <a:solidFill>
                  <a:srgbClr val="221F1F"/>
                </a:solidFill>
                <a:latin typeface="Arial"/>
                <a:cs typeface="Arial"/>
              </a:rPr>
              <a:t>7</a:t>
            </a:r>
            <a:r>
              <a:rPr sz="1800" spc="5" dirty="0">
                <a:solidFill>
                  <a:srgbClr val="221F1F"/>
                </a:solidFill>
                <a:latin typeface="Arial"/>
                <a:cs typeface="Arial"/>
              </a:rPr>
              <a:t> </a:t>
            </a:r>
            <a:r>
              <a:rPr sz="1800" spc="210" dirty="0">
                <a:solidFill>
                  <a:srgbClr val="221F1F"/>
                </a:solidFill>
                <a:latin typeface="Arial"/>
                <a:cs typeface="Arial"/>
              </a:rPr>
              <a:t>-</a:t>
            </a:r>
            <a:r>
              <a:rPr sz="1800" spc="5" dirty="0">
                <a:solidFill>
                  <a:srgbClr val="221F1F"/>
                </a:solidFill>
                <a:latin typeface="Arial"/>
                <a:cs typeface="Arial"/>
              </a:rPr>
              <a:t> </a:t>
            </a:r>
            <a:r>
              <a:rPr sz="1800" spc="80" dirty="0">
                <a:solidFill>
                  <a:srgbClr val="221F1F"/>
                </a:solidFill>
                <a:latin typeface="Arial"/>
                <a:cs typeface="Arial"/>
              </a:rPr>
              <a:t>Leaves</a:t>
            </a:r>
            <a:r>
              <a:rPr sz="1800" spc="25" dirty="0">
                <a:solidFill>
                  <a:srgbClr val="221F1F"/>
                </a:solidFill>
                <a:latin typeface="Arial"/>
                <a:cs typeface="Arial"/>
              </a:rPr>
              <a:t> </a:t>
            </a:r>
            <a:r>
              <a:rPr sz="1800" spc="175" dirty="0">
                <a:solidFill>
                  <a:srgbClr val="221F1F"/>
                </a:solidFill>
                <a:latin typeface="Arial"/>
                <a:cs typeface="Arial"/>
              </a:rPr>
              <a:t>&amp;</a:t>
            </a:r>
            <a:r>
              <a:rPr sz="1800" spc="20" dirty="0">
                <a:solidFill>
                  <a:srgbClr val="221F1F"/>
                </a:solidFill>
                <a:latin typeface="Arial"/>
                <a:cs typeface="Arial"/>
              </a:rPr>
              <a:t> </a:t>
            </a:r>
            <a:r>
              <a:rPr sz="1800" spc="90" dirty="0">
                <a:solidFill>
                  <a:srgbClr val="221F1F"/>
                </a:solidFill>
                <a:latin typeface="Arial"/>
                <a:cs typeface="Arial"/>
              </a:rPr>
              <a:t>Termination</a:t>
            </a:r>
            <a:r>
              <a:rPr sz="1800" spc="-5" dirty="0">
                <a:solidFill>
                  <a:srgbClr val="221F1F"/>
                </a:solidFill>
                <a:latin typeface="Arial"/>
                <a:cs typeface="Arial"/>
              </a:rPr>
              <a:t> </a:t>
            </a:r>
            <a:r>
              <a:rPr sz="1800" spc="155" dirty="0">
                <a:solidFill>
                  <a:srgbClr val="221F1F"/>
                </a:solidFill>
                <a:latin typeface="Arial"/>
                <a:cs typeface="Arial"/>
              </a:rPr>
              <a:t>of</a:t>
            </a:r>
            <a:r>
              <a:rPr sz="1800" spc="15" dirty="0">
                <a:solidFill>
                  <a:srgbClr val="221F1F"/>
                </a:solidFill>
                <a:latin typeface="Arial"/>
                <a:cs typeface="Arial"/>
              </a:rPr>
              <a:t> </a:t>
            </a:r>
            <a:r>
              <a:rPr sz="1800" spc="120" dirty="0">
                <a:solidFill>
                  <a:srgbClr val="221F1F"/>
                </a:solidFill>
                <a:latin typeface="Arial"/>
                <a:cs typeface="Arial"/>
              </a:rPr>
              <a:t>Appointment</a:t>
            </a:r>
            <a:r>
              <a:rPr sz="1800" spc="50" dirty="0">
                <a:solidFill>
                  <a:srgbClr val="221F1F"/>
                </a:solidFill>
                <a:latin typeface="Arial"/>
                <a:cs typeface="Arial"/>
              </a:rPr>
              <a:t> </a:t>
            </a:r>
            <a:r>
              <a:rPr sz="1800" spc="30" dirty="0">
                <a:solidFill>
                  <a:srgbClr val="221F1F"/>
                </a:solidFill>
                <a:latin typeface="Arial"/>
                <a:cs typeface="Arial"/>
              </a:rPr>
              <a:t>in</a:t>
            </a:r>
            <a:r>
              <a:rPr sz="1800" spc="10" dirty="0">
                <a:solidFill>
                  <a:srgbClr val="221F1F"/>
                </a:solidFill>
                <a:latin typeface="Arial"/>
                <a:cs typeface="Arial"/>
              </a:rPr>
              <a:t> </a:t>
            </a:r>
            <a:r>
              <a:rPr sz="1800" spc="114" dirty="0">
                <a:solidFill>
                  <a:srgbClr val="221F1F"/>
                </a:solidFill>
                <a:latin typeface="Arial"/>
                <a:cs typeface="Arial"/>
              </a:rPr>
              <a:t>the</a:t>
            </a:r>
            <a:r>
              <a:rPr sz="1800" spc="5" dirty="0">
                <a:solidFill>
                  <a:srgbClr val="221F1F"/>
                </a:solidFill>
                <a:latin typeface="Arial"/>
                <a:cs typeface="Arial"/>
              </a:rPr>
              <a:t> </a:t>
            </a:r>
            <a:r>
              <a:rPr sz="1800" u="sng" spc="105" dirty="0">
                <a:solidFill>
                  <a:srgbClr val="0562C1"/>
                </a:solidFill>
                <a:uFill>
                  <a:solidFill>
                    <a:srgbClr val="0562C1"/>
                  </a:solidFill>
                </a:uFill>
                <a:latin typeface="Arial"/>
                <a:cs typeface="Arial"/>
                <a:hlinkClick r:id="rId2"/>
              </a:rPr>
              <a:t>Academic</a:t>
            </a:r>
            <a:r>
              <a:rPr sz="1800" u="sng" spc="20" dirty="0">
                <a:solidFill>
                  <a:srgbClr val="0562C1"/>
                </a:solidFill>
                <a:uFill>
                  <a:solidFill>
                    <a:srgbClr val="0562C1"/>
                  </a:solidFill>
                </a:uFill>
                <a:latin typeface="Arial"/>
                <a:cs typeface="Arial"/>
                <a:hlinkClick r:id="rId2"/>
              </a:rPr>
              <a:t> </a:t>
            </a:r>
            <a:r>
              <a:rPr sz="1800" u="sng" spc="85" dirty="0">
                <a:solidFill>
                  <a:srgbClr val="0562C1"/>
                </a:solidFill>
                <a:uFill>
                  <a:solidFill>
                    <a:srgbClr val="0562C1"/>
                  </a:solidFill>
                </a:uFill>
                <a:latin typeface="Arial"/>
                <a:cs typeface="Arial"/>
                <a:hlinkClick r:id="rId2"/>
              </a:rPr>
              <a:t>Handbook</a:t>
            </a:r>
            <a:r>
              <a:rPr sz="1800" u="sng" spc="20" dirty="0">
                <a:solidFill>
                  <a:srgbClr val="0562C1"/>
                </a:solidFill>
                <a:uFill>
                  <a:solidFill>
                    <a:srgbClr val="0562C1"/>
                  </a:solidFill>
                </a:uFill>
                <a:latin typeface="Arial"/>
                <a:cs typeface="Arial"/>
                <a:hlinkClick r:id="rId2"/>
              </a:rPr>
              <a:t> </a:t>
            </a:r>
            <a:r>
              <a:rPr sz="1800" spc="150" dirty="0">
                <a:solidFill>
                  <a:srgbClr val="221F1F"/>
                </a:solidFill>
                <a:latin typeface="Arial"/>
                <a:cs typeface="Arial"/>
              </a:rPr>
              <a:t>for </a:t>
            </a:r>
            <a:r>
              <a:rPr sz="1800" spc="-484" dirty="0">
                <a:solidFill>
                  <a:srgbClr val="221F1F"/>
                </a:solidFill>
                <a:latin typeface="Arial"/>
                <a:cs typeface="Arial"/>
              </a:rPr>
              <a:t> </a:t>
            </a:r>
            <a:r>
              <a:rPr sz="1800" spc="80" dirty="0">
                <a:solidFill>
                  <a:srgbClr val="221F1F"/>
                </a:solidFill>
                <a:latin typeface="Arial"/>
                <a:cs typeface="Arial"/>
              </a:rPr>
              <a:t>additional</a:t>
            </a:r>
            <a:r>
              <a:rPr sz="1800" dirty="0">
                <a:solidFill>
                  <a:srgbClr val="221F1F"/>
                </a:solidFill>
                <a:latin typeface="Arial"/>
                <a:cs typeface="Arial"/>
              </a:rPr>
              <a:t> </a:t>
            </a:r>
            <a:r>
              <a:rPr sz="1800" spc="90" dirty="0">
                <a:solidFill>
                  <a:srgbClr val="221F1F"/>
                </a:solidFill>
                <a:latin typeface="Arial"/>
                <a:cs typeface="Arial"/>
              </a:rPr>
              <a:t>information.</a:t>
            </a:r>
            <a:endParaRPr sz="1800" dirty="0">
              <a:latin typeface="Arial"/>
              <a:cs typeface="Arial"/>
            </a:endParaRPr>
          </a:p>
          <a:p>
            <a:pPr>
              <a:lnSpc>
                <a:spcPct val="100000"/>
              </a:lnSpc>
              <a:spcBef>
                <a:spcPts val="10"/>
              </a:spcBef>
            </a:pPr>
            <a:endParaRPr sz="1900" dirty="0">
              <a:latin typeface="Arial"/>
              <a:cs typeface="Arial"/>
            </a:endParaRPr>
          </a:p>
          <a:p>
            <a:pPr marL="28575">
              <a:lnSpc>
                <a:spcPct val="100000"/>
              </a:lnSpc>
              <a:spcBef>
                <a:spcPts val="5"/>
              </a:spcBef>
            </a:pPr>
            <a:endParaRPr sz="1800" dirty="0">
              <a:latin typeface="Arial"/>
              <a:cs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092037" y="295127"/>
            <a:ext cx="2031364" cy="452120"/>
          </a:xfrm>
          <a:prstGeom prst="rect">
            <a:avLst/>
          </a:prstGeom>
        </p:spPr>
        <p:txBody>
          <a:bodyPr vert="horz" wrap="square" lIns="0" tIns="12065" rIns="0" bIns="0" rtlCol="0">
            <a:spAutoFit/>
          </a:bodyPr>
          <a:lstStyle/>
          <a:p>
            <a:pPr marL="12700">
              <a:lnSpc>
                <a:spcPct val="100000"/>
              </a:lnSpc>
              <a:spcBef>
                <a:spcPts val="95"/>
              </a:spcBef>
            </a:pPr>
            <a:r>
              <a:rPr spc="20" dirty="0"/>
              <a:t>O</a:t>
            </a:r>
            <a:r>
              <a:rPr spc="-50" dirty="0"/>
              <a:t>rie</a:t>
            </a:r>
            <a:r>
              <a:rPr spc="-40" dirty="0"/>
              <a:t>n</a:t>
            </a:r>
            <a:r>
              <a:rPr spc="-25" dirty="0"/>
              <a:t>t</a:t>
            </a:r>
            <a:r>
              <a:rPr spc="70" dirty="0"/>
              <a:t>a</a:t>
            </a:r>
            <a:r>
              <a:rPr spc="55" dirty="0"/>
              <a:t>t</a:t>
            </a:r>
            <a:r>
              <a:rPr spc="-50" dirty="0"/>
              <a:t>i</a:t>
            </a:r>
            <a:r>
              <a:rPr spc="-85" dirty="0"/>
              <a:t>o</a:t>
            </a:r>
            <a:r>
              <a:rPr spc="-100" dirty="0"/>
              <a:t>n</a:t>
            </a:r>
          </a:p>
        </p:txBody>
      </p:sp>
      <p:sp>
        <p:nvSpPr>
          <p:cNvPr id="3" name="object 3"/>
          <p:cNvSpPr txBox="1"/>
          <p:nvPr/>
        </p:nvSpPr>
        <p:spPr>
          <a:xfrm>
            <a:off x="83911" y="939779"/>
            <a:ext cx="11716385" cy="5014193"/>
          </a:xfrm>
          <a:prstGeom prst="rect">
            <a:avLst/>
          </a:prstGeom>
        </p:spPr>
        <p:txBody>
          <a:bodyPr vert="horz" wrap="square" lIns="0" tIns="12700" rIns="0" bIns="0" rtlCol="0">
            <a:spAutoFit/>
          </a:bodyPr>
          <a:lstStyle/>
          <a:p>
            <a:pPr marL="3857625" marR="3517900" algn="ctr">
              <a:lnSpc>
                <a:spcPct val="100000"/>
              </a:lnSpc>
              <a:spcBef>
                <a:spcPts val="100"/>
              </a:spcBef>
            </a:pPr>
            <a:r>
              <a:rPr lang="en-US" sz="2400" b="1" dirty="0">
                <a:solidFill>
                  <a:srgbClr val="DF611B"/>
                </a:solidFill>
                <a:latin typeface="Tahoma"/>
                <a:cs typeface="Tahoma"/>
              </a:rPr>
              <a:t>Vacation Benefits</a:t>
            </a:r>
            <a:endParaRPr sz="2400" dirty="0">
              <a:latin typeface="Tahoma"/>
              <a:cs typeface="Tahoma"/>
            </a:endParaRPr>
          </a:p>
          <a:p>
            <a:pPr marL="12700">
              <a:lnSpc>
                <a:spcPts val="1000"/>
              </a:lnSpc>
              <a:spcBef>
                <a:spcPts val="450"/>
              </a:spcBef>
            </a:pPr>
            <a:r>
              <a:rPr lang="en-US" sz="1800" dirty="0">
                <a:latin typeface="Tahoma"/>
                <a:cs typeface="Tahoma"/>
              </a:rPr>
              <a:t> </a:t>
            </a:r>
          </a:p>
          <a:p>
            <a:pPr algn="l"/>
            <a:r>
              <a:rPr lang="en-US" b="0" i="0" dirty="0">
                <a:solidFill>
                  <a:srgbClr val="000000"/>
                </a:solidFill>
                <a:effectLst/>
                <a:latin typeface="Arial" panose="020B0604020202020204" pitchFamily="34" charset="0"/>
                <a:cs typeface="Arial" panose="020B0604020202020204" pitchFamily="34" charset="0"/>
              </a:rPr>
              <a:t>Full-time salaried postdoctoral trainees receive twenty (20) vacation days per year. Details are found </a:t>
            </a:r>
            <a:r>
              <a:rPr lang="en-US" b="0" i="0" dirty="0">
                <a:solidFill>
                  <a:srgbClr val="000000"/>
                </a:solidFill>
                <a:effectLst/>
                <a:latin typeface="Arial" panose="020B0604020202020204" pitchFamily="34" charset="0"/>
                <a:cs typeface="Arial" panose="020B0604020202020204" pitchFamily="34" charset="0"/>
                <a:hlinkClick r:id="rId2"/>
              </a:rPr>
              <a:t>here</a:t>
            </a:r>
            <a:r>
              <a:rPr lang="en-US" b="0" i="0" dirty="0">
                <a:solidFill>
                  <a:srgbClr val="000000"/>
                </a:solidFill>
                <a:effectLst/>
                <a:latin typeface="Arial" panose="020B0604020202020204" pitchFamily="34" charset="0"/>
                <a:cs typeface="Arial" panose="020B0604020202020204" pitchFamily="34" charset="0"/>
              </a:rPr>
              <a:t>. </a:t>
            </a:r>
          </a:p>
          <a:p>
            <a:pPr algn="l"/>
            <a:endParaRPr lang="en-US" b="0" i="0" dirty="0">
              <a:solidFill>
                <a:srgbClr val="000000"/>
              </a:solidFill>
              <a:effectLst/>
              <a:latin typeface="Arial" panose="020B0604020202020204" pitchFamily="34" charset="0"/>
              <a:cs typeface="Arial" panose="020B0604020202020204" pitchFamily="34" charset="0"/>
            </a:endParaRPr>
          </a:p>
          <a:p>
            <a:pPr algn="l"/>
            <a:r>
              <a:rPr lang="en-US" b="0" i="0" dirty="0">
                <a:solidFill>
                  <a:srgbClr val="000000"/>
                </a:solidFill>
                <a:effectLst/>
                <a:latin typeface="Arial" panose="020B0604020202020204" pitchFamily="34" charset="0"/>
                <a:cs typeface="Arial" panose="020B0604020202020204" pitchFamily="34" charset="0"/>
              </a:rPr>
              <a:t>The Vacation policy for postdocs is as follows:</a:t>
            </a:r>
          </a:p>
          <a:p>
            <a:pPr marL="742950" lvl="1" indent="-285750">
              <a:lnSpc>
                <a:spcPct val="150000"/>
              </a:lnSpc>
              <a:buFont typeface="Arial" panose="020B0604020202020204" pitchFamily="34" charset="0"/>
              <a:buChar char="•"/>
            </a:pPr>
            <a:r>
              <a:rPr lang="en-US" b="0" i="0" dirty="0">
                <a:solidFill>
                  <a:srgbClr val="000000"/>
                </a:solidFill>
                <a:effectLst/>
                <a:latin typeface="Arial" panose="020B0604020202020204" pitchFamily="34" charset="0"/>
                <a:cs typeface="Arial" panose="020B0604020202020204" pitchFamily="34" charset="0"/>
              </a:rPr>
              <a:t>The responsibility of maintaining records of vacation rests with the academic department.</a:t>
            </a:r>
          </a:p>
          <a:p>
            <a:pPr marL="742950" lvl="1" indent="-285750">
              <a:lnSpc>
                <a:spcPts val="400"/>
              </a:lnSpc>
              <a:buFont typeface="Arial" panose="020B0604020202020204" pitchFamily="34" charset="0"/>
              <a:buChar char="•"/>
            </a:pPr>
            <a:endParaRPr lang="en-US" b="0" i="0" dirty="0">
              <a:solidFill>
                <a:srgbClr val="000000"/>
              </a:solidFill>
              <a:effectLst/>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b="0" i="0" dirty="0">
                <a:solidFill>
                  <a:srgbClr val="000000"/>
                </a:solidFill>
                <a:effectLst/>
                <a:latin typeface="Arial" panose="020B0604020202020204" pitchFamily="34" charset="0"/>
                <a:cs typeface="Arial" panose="020B0604020202020204" pitchFamily="34" charset="0"/>
              </a:rPr>
              <a:t>After one month of work, vacation may be taken as earned, subject to the approval of the department 	chair and division/subdepartment head.</a:t>
            </a:r>
            <a:r>
              <a:rPr lang="en-US" sz="1000" b="0" i="0" dirty="0">
                <a:solidFill>
                  <a:srgbClr val="000000"/>
                </a:solidFill>
                <a:effectLst/>
                <a:latin typeface="Arial" panose="020B0604020202020204" pitchFamily="34" charset="0"/>
                <a:cs typeface="Arial" panose="020B0604020202020204" pitchFamily="34" charset="0"/>
              </a:rPr>
              <a:t> </a:t>
            </a:r>
          </a:p>
          <a:p>
            <a:pPr marL="742950" lvl="1" indent="-285750">
              <a:buFont typeface="Arial" panose="020B0604020202020204" pitchFamily="34" charset="0"/>
              <a:buChar char="•"/>
            </a:pPr>
            <a:endParaRPr lang="en-US" sz="1000" b="0" i="0" dirty="0">
              <a:solidFill>
                <a:srgbClr val="000000"/>
              </a:solidFill>
              <a:effectLst/>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b="0" i="0" dirty="0">
                <a:solidFill>
                  <a:srgbClr val="000000"/>
                </a:solidFill>
                <a:effectLst/>
                <a:latin typeface="Arial" panose="020B0604020202020204" pitchFamily="34" charset="0"/>
                <a:cs typeface="Arial" panose="020B0604020202020204" pitchFamily="34" charset="0"/>
              </a:rPr>
              <a:t>Ten (10) working days of accrued vacation may be carried over to the next year.</a:t>
            </a:r>
          </a:p>
          <a:p>
            <a:pPr marL="742950" lvl="1" indent="-285750">
              <a:buFont typeface="Arial" panose="020B0604020202020204" pitchFamily="34" charset="0"/>
              <a:buChar char="•"/>
            </a:pPr>
            <a:endParaRPr lang="en-US" sz="800" b="0" i="0" dirty="0">
              <a:solidFill>
                <a:srgbClr val="000000"/>
              </a:solidFill>
              <a:effectLst/>
              <a:latin typeface="Arial" panose="020B0604020202020204" pitchFamily="34" charset="0"/>
              <a:cs typeface="Arial" panose="020B0604020202020204" pitchFamily="34" charset="0"/>
            </a:endParaRPr>
          </a:p>
          <a:p>
            <a:pPr marL="742950" lvl="1" indent="-285750" algn="l">
              <a:lnSpc>
                <a:spcPts val="2900"/>
              </a:lnSpc>
              <a:buFont typeface="Arial" panose="020B0604020202020204" pitchFamily="34" charset="0"/>
              <a:buChar char="•"/>
            </a:pPr>
            <a:r>
              <a:rPr lang="en-US" b="0" i="0" dirty="0">
                <a:solidFill>
                  <a:srgbClr val="000000"/>
                </a:solidFill>
                <a:effectLst/>
                <a:latin typeface="Arial" panose="020B0604020202020204" pitchFamily="34" charset="0"/>
                <a:cs typeface="Arial" panose="020B0604020202020204" pitchFamily="34" charset="0"/>
              </a:rPr>
              <a:t>Vacation accrued during the July-June period may be taken through August 31.</a:t>
            </a:r>
          </a:p>
          <a:p>
            <a:pPr marL="742950" lvl="1" indent="-285750" algn="l">
              <a:lnSpc>
                <a:spcPts val="400"/>
              </a:lnSpc>
              <a:buFont typeface="Arial" panose="020B0604020202020204" pitchFamily="34" charset="0"/>
              <a:buChar char="•"/>
            </a:pPr>
            <a:endParaRPr lang="en-US" sz="800" b="0" i="0" dirty="0">
              <a:solidFill>
                <a:srgbClr val="000000"/>
              </a:solidFill>
              <a:effectLst/>
              <a:latin typeface="Arial" panose="020B0604020202020204" pitchFamily="34" charset="0"/>
              <a:cs typeface="Arial" panose="020B0604020202020204" pitchFamily="34" charset="0"/>
            </a:endParaRPr>
          </a:p>
          <a:p>
            <a:pPr marL="742950" lvl="1" indent="-285750" algn="l">
              <a:lnSpc>
                <a:spcPts val="2300"/>
              </a:lnSpc>
              <a:buFont typeface="Arial" panose="020B0604020202020204" pitchFamily="34" charset="0"/>
              <a:buChar char="•"/>
            </a:pPr>
            <a:r>
              <a:rPr lang="en-US" b="0" i="0" dirty="0">
                <a:solidFill>
                  <a:srgbClr val="000000"/>
                </a:solidFill>
                <a:effectLst/>
                <a:latin typeface="Arial" panose="020B0604020202020204" pitchFamily="34" charset="0"/>
                <a:cs typeface="Arial" panose="020B0604020202020204" pitchFamily="34" charset="0"/>
              </a:rPr>
              <a:t>Any carry over beyond August 31 of more than ten (10) days from the earlier July-June period must be 	approved in advance by the department chair.</a:t>
            </a:r>
          </a:p>
          <a:p>
            <a:pPr marL="742950" lvl="1" indent="-285750" algn="l">
              <a:lnSpc>
                <a:spcPts val="400"/>
              </a:lnSpc>
              <a:buFont typeface="Arial" panose="020B0604020202020204" pitchFamily="34" charset="0"/>
              <a:buChar char="•"/>
            </a:pPr>
            <a:endParaRPr lang="en-US" b="0" i="0" dirty="0">
              <a:solidFill>
                <a:srgbClr val="000000"/>
              </a:solidFill>
              <a:effectLst/>
              <a:latin typeface="Arial" panose="020B0604020202020204" pitchFamily="34" charset="0"/>
              <a:cs typeface="Arial" panose="020B0604020202020204" pitchFamily="34" charset="0"/>
            </a:endParaRPr>
          </a:p>
          <a:p>
            <a:pPr marL="742950" lvl="1" indent="-285750" algn="l">
              <a:lnSpc>
                <a:spcPts val="2900"/>
              </a:lnSpc>
              <a:buFont typeface="Arial" panose="020B0604020202020204" pitchFamily="34" charset="0"/>
              <a:buChar char="•"/>
            </a:pPr>
            <a:r>
              <a:rPr lang="en-US" b="0" i="0" dirty="0">
                <a:solidFill>
                  <a:srgbClr val="000000"/>
                </a:solidFill>
                <a:effectLst/>
                <a:latin typeface="Arial" panose="020B0604020202020204" pitchFamily="34" charset="0"/>
                <a:cs typeface="Arial" panose="020B0604020202020204" pitchFamily="34" charset="0"/>
              </a:rPr>
              <a:t>Prior approval of the chair is necessary for further carry over, to a maximum of thirty (30) days.</a:t>
            </a:r>
          </a:p>
          <a:p>
            <a:pPr marL="742950" lvl="1" indent="-285750" algn="l">
              <a:lnSpc>
                <a:spcPts val="400"/>
              </a:lnSpc>
              <a:buFont typeface="Arial" panose="020B0604020202020204" pitchFamily="34" charset="0"/>
              <a:buChar char="•"/>
            </a:pPr>
            <a:endParaRPr lang="en-US" b="0" i="0" dirty="0">
              <a:solidFill>
                <a:srgbClr val="000000"/>
              </a:solidFill>
              <a:effectLst/>
              <a:latin typeface="Arial" panose="020B0604020202020204" pitchFamily="34" charset="0"/>
              <a:cs typeface="Arial" panose="020B0604020202020204" pitchFamily="34" charset="0"/>
            </a:endParaRPr>
          </a:p>
          <a:p>
            <a:pPr marL="742950" lvl="1" indent="-285750" algn="l">
              <a:lnSpc>
                <a:spcPts val="2200"/>
              </a:lnSpc>
              <a:buFont typeface="Arial" panose="020B0604020202020204" pitchFamily="34" charset="0"/>
              <a:buChar char="•"/>
            </a:pPr>
            <a:r>
              <a:rPr lang="en-US" b="0" i="0" dirty="0">
                <a:solidFill>
                  <a:srgbClr val="000000"/>
                </a:solidFill>
                <a:effectLst/>
                <a:latin typeface="Arial" panose="020B0604020202020204" pitchFamily="34" charset="0"/>
                <a:cs typeface="Arial" panose="020B0604020202020204" pitchFamily="34" charset="0"/>
              </a:rPr>
              <a:t>Vacation cannot extend salary payments beyond the term of appointment. Thus, any accrued vacation time should be taken before the effective date of the end of the appointment.</a:t>
            </a:r>
            <a:endParaRPr sz="1850" dirty="0">
              <a:latin typeface="Arial"/>
              <a:cs typeface="Arial"/>
            </a:endParaRPr>
          </a:p>
        </p:txBody>
      </p:sp>
    </p:spTree>
    <p:extLst>
      <p:ext uri="{BB962C8B-B14F-4D97-AF65-F5344CB8AC3E}">
        <p14:creationId xmlns:p14="http://schemas.microsoft.com/office/powerpoint/2010/main" val="42080576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47404" y="1146403"/>
            <a:ext cx="11118215" cy="4633595"/>
          </a:xfrm>
          <a:prstGeom prst="rect">
            <a:avLst/>
          </a:prstGeom>
        </p:spPr>
        <p:txBody>
          <a:bodyPr vert="horz" wrap="square" lIns="0" tIns="12700" rIns="0" bIns="0" rtlCol="0">
            <a:spAutoFit/>
          </a:bodyPr>
          <a:lstStyle/>
          <a:p>
            <a:pPr marR="66675" algn="ctr">
              <a:lnSpc>
                <a:spcPct val="100000"/>
              </a:lnSpc>
              <a:spcBef>
                <a:spcPts val="100"/>
              </a:spcBef>
            </a:pPr>
            <a:r>
              <a:rPr sz="2400" b="1" spc="-50" dirty="0">
                <a:solidFill>
                  <a:srgbClr val="CF451F"/>
                </a:solidFill>
                <a:latin typeface="Tahoma"/>
                <a:cs typeface="Tahoma"/>
              </a:rPr>
              <a:t>Information</a:t>
            </a:r>
            <a:r>
              <a:rPr sz="2400" b="1" spc="5" dirty="0">
                <a:solidFill>
                  <a:srgbClr val="CF451F"/>
                </a:solidFill>
                <a:latin typeface="Tahoma"/>
                <a:cs typeface="Tahoma"/>
              </a:rPr>
              <a:t> </a:t>
            </a:r>
            <a:r>
              <a:rPr sz="2400" b="1" spc="-10" dirty="0">
                <a:solidFill>
                  <a:srgbClr val="CF451F"/>
                </a:solidFill>
                <a:latin typeface="Tahoma"/>
                <a:cs typeface="Tahoma"/>
              </a:rPr>
              <a:t>Technologies</a:t>
            </a:r>
            <a:r>
              <a:rPr sz="2400" b="1" spc="20" dirty="0">
                <a:solidFill>
                  <a:srgbClr val="CF451F"/>
                </a:solidFill>
                <a:latin typeface="Tahoma"/>
                <a:cs typeface="Tahoma"/>
              </a:rPr>
              <a:t> </a:t>
            </a:r>
            <a:r>
              <a:rPr sz="2400" b="1" spc="30" dirty="0">
                <a:solidFill>
                  <a:srgbClr val="CF451F"/>
                </a:solidFill>
                <a:latin typeface="Tahoma"/>
                <a:cs typeface="Tahoma"/>
              </a:rPr>
              <a:t>&amp;</a:t>
            </a:r>
            <a:r>
              <a:rPr sz="2400" b="1" spc="10" dirty="0">
                <a:solidFill>
                  <a:srgbClr val="CF451F"/>
                </a:solidFill>
                <a:latin typeface="Tahoma"/>
                <a:cs typeface="Tahoma"/>
              </a:rPr>
              <a:t> </a:t>
            </a:r>
            <a:r>
              <a:rPr sz="2400" b="1" spc="25" dirty="0">
                <a:solidFill>
                  <a:srgbClr val="CF451F"/>
                </a:solidFill>
                <a:latin typeface="Tahoma"/>
                <a:cs typeface="Tahoma"/>
              </a:rPr>
              <a:t>Services</a:t>
            </a:r>
            <a:r>
              <a:rPr sz="2400" b="1" spc="20" dirty="0">
                <a:solidFill>
                  <a:srgbClr val="CF451F"/>
                </a:solidFill>
                <a:latin typeface="Tahoma"/>
                <a:cs typeface="Tahoma"/>
              </a:rPr>
              <a:t> </a:t>
            </a:r>
            <a:r>
              <a:rPr sz="2400" b="1" spc="-165" dirty="0">
                <a:solidFill>
                  <a:srgbClr val="CF451F"/>
                </a:solidFill>
                <a:latin typeface="Tahoma"/>
                <a:cs typeface="Tahoma"/>
              </a:rPr>
              <a:t>(ITS)</a:t>
            </a:r>
            <a:endParaRPr sz="2400">
              <a:latin typeface="Tahoma"/>
              <a:cs typeface="Tahoma"/>
            </a:endParaRPr>
          </a:p>
          <a:p>
            <a:pPr marL="297180" indent="-285115">
              <a:lnSpc>
                <a:spcPct val="100000"/>
              </a:lnSpc>
              <a:spcBef>
                <a:spcPts val="2200"/>
              </a:spcBef>
              <a:buChar char="•"/>
              <a:tabLst>
                <a:tab pos="297180" algn="l"/>
                <a:tab pos="297815" algn="l"/>
              </a:tabLst>
            </a:pPr>
            <a:r>
              <a:rPr sz="2000" spc="114" dirty="0">
                <a:latin typeface="Arial"/>
                <a:cs typeface="Arial"/>
              </a:rPr>
              <a:t>Works</a:t>
            </a:r>
            <a:r>
              <a:rPr sz="2000" spc="-10" dirty="0">
                <a:latin typeface="Arial"/>
                <a:cs typeface="Arial"/>
              </a:rPr>
              <a:t> </a:t>
            </a:r>
            <a:r>
              <a:rPr sz="2000" spc="100" dirty="0">
                <a:latin typeface="Arial"/>
                <a:cs typeface="Arial"/>
              </a:rPr>
              <a:t>on</a:t>
            </a:r>
            <a:r>
              <a:rPr sz="2000" spc="5" dirty="0">
                <a:latin typeface="Arial"/>
                <a:cs typeface="Arial"/>
              </a:rPr>
              <a:t> </a:t>
            </a:r>
            <a:r>
              <a:rPr sz="2000" spc="150" dirty="0">
                <a:latin typeface="Arial"/>
                <a:cs typeface="Arial"/>
              </a:rPr>
              <a:t>computer</a:t>
            </a:r>
            <a:r>
              <a:rPr sz="2000" spc="-20" dirty="0">
                <a:latin typeface="Arial"/>
                <a:cs typeface="Arial"/>
              </a:rPr>
              <a:t> </a:t>
            </a:r>
            <a:r>
              <a:rPr sz="2000" spc="120" dirty="0">
                <a:latin typeface="Arial"/>
                <a:cs typeface="Arial"/>
              </a:rPr>
              <a:t>hardware</a:t>
            </a:r>
            <a:r>
              <a:rPr sz="2000" spc="-5" dirty="0">
                <a:latin typeface="Arial"/>
                <a:cs typeface="Arial"/>
              </a:rPr>
              <a:t> </a:t>
            </a:r>
            <a:r>
              <a:rPr sz="2000" spc="195" dirty="0">
                <a:latin typeface="Arial"/>
                <a:cs typeface="Arial"/>
              </a:rPr>
              <a:t>&amp;</a:t>
            </a:r>
            <a:r>
              <a:rPr sz="2000" dirty="0">
                <a:latin typeface="Arial"/>
                <a:cs typeface="Arial"/>
              </a:rPr>
              <a:t> </a:t>
            </a:r>
            <a:r>
              <a:rPr sz="2000" spc="140" dirty="0">
                <a:latin typeface="Arial"/>
                <a:cs typeface="Arial"/>
              </a:rPr>
              <a:t>software</a:t>
            </a:r>
            <a:r>
              <a:rPr sz="2000" spc="-20" dirty="0">
                <a:latin typeface="Arial"/>
                <a:cs typeface="Arial"/>
              </a:rPr>
              <a:t> </a:t>
            </a:r>
            <a:r>
              <a:rPr sz="2000" spc="60" dirty="0">
                <a:latin typeface="Arial"/>
                <a:cs typeface="Arial"/>
              </a:rPr>
              <a:t>issues</a:t>
            </a:r>
            <a:endParaRPr sz="2000">
              <a:latin typeface="Arial"/>
              <a:cs typeface="Arial"/>
            </a:endParaRPr>
          </a:p>
          <a:p>
            <a:pPr marL="297180" indent="-285115">
              <a:lnSpc>
                <a:spcPct val="100000"/>
              </a:lnSpc>
              <a:spcBef>
                <a:spcPts val="1200"/>
              </a:spcBef>
              <a:buChar char="•"/>
              <a:tabLst>
                <a:tab pos="297180" algn="l"/>
                <a:tab pos="297815" algn="l"/>
              </a:tabLst>
            </a:pPr>
            <a:r>
              <a:rPr sz="2000" spc="90" dirty="0">
                <a:latin typeface="Arial"/>
                <a:cs typeface="Arial"/>
              </a:rPr>
              <a:t>Provides</a:t>
            </a:r>
            <a:r>
              <a:rPr sz="2000" spc="-15" dirty="0">
                <a:latin typeface="Arial"/>
                <a:cs typeface="Arial"/>
              </a:rPr>
              <a:t> </a:t>
            </a:r>
            <a:r>
              <a:rPr sz="2000" spc="95" dirty="0">
                <a:latin typeface="Arial"/>
                <a:cs typeface="Arial"/>
              </a:rPr>
              <a:t>training</a:t>
            </a:r>
            <a:r>
              <a:rPr sz="2000" spc="-10" dirty="0">
                <a:latin typeface="Arial"/>
                <a:cs typeface="Arial"/>
              </a:rPr>
              <a:t> </a:t>
            </a:r>
            <a:r>
              <a:rPr sz="2000" spc="114" dirty="0">
                <a:latin typeface="Arial"/>
                <a:cs typeface="Arial"/>
              </a:rPr>
              <a:t>and</a:t>
            </a:r>
            <a:r>
              <a:rPr sz="2000" spc="-10" dirty="0">
                <a:latin typeface="Arial"/>
                <a:cs typeface="Arial"/>
              </a:rPr>
              <a:t> </a:t>
            </a:r>
            <a:r>
              <a:rPr sz="2000" spc="130" dirty="0">
                <a:latin typeface="Arial"/>
                <a:cs typeface="Arial"/>
              </a:rPr>
              <a:t>tech</a:t>
            </a:r>
            <a:r>
              <a:rPr sz="2000" spc="-5" dirty="0">
                <a:latin typeface="Arial"/>
                <a:cs typeface="Arial"/>
              </a:rPr>
              <a:t> </a:t>
            </a:r>
            <a:r>
              <a:rPr sz="2000" spc="140" dirty="0">
                <a:latin typeface="Arial"/>
                <a:cs typeface="Arial"/>
              </a:rPr>
              <a:t>support</a:t>
            </a:r>
            <a:endParaRPr sz="2000">
              <a:latin typeface="Arial"/>
              <a:cs typeface="Arial"/>
            </a:endParaRPr>
          </a:p>
          <a:p>
            <a:pPr marL="297180" indent="-285115">
              <a:lnSpc>
                <a:spcPct val="100000"/>
              </a:lnSpc>
              <a:spcBef>
                <a:spcPts val="1200"/>
              </a:spcBef>
              <a:buChar char="•"/>
              <a:tabLst>
                <a:tab pos="297180" algn="l"/>
                <a:tab pos="297815" algn="l"/>
              </a:tabLst>
            </a:pPr>
            <a:r>
              <a:rPr sz="2000" spc="80" dirty="0">
                <a:latin typeface="Arial"/>
                <a:cs typeface="Arial"/>
              </a:rPr>
              <a:t>Tags</a:t>
            </a:r>
            <a:r>
              <a:rPr sz="2000" dirty="0">
                <a:latin typeface="Arial"/>
                <a:cs typeface="Arial"/>
              </a:rPr>
              <a:t> </a:t>
            </a:r>
            <a:r>
              <a:rPr sz="2000" spc="90" dirty="0">
                <a:latin typeface="Arial"/>
                <a:cs typeface="Arial"/>
              </a:rPr>
              <a:t>devices</a:t>
            </a:r>
            <a:r>
              <a:rPr sz="2000" spc="-15" dirty="0">
                <a:latin typeface="Arial"/>
                <a:cs typeface="Arial"/>
              </a:rPr>
              <a:t> </a:t>
            </a:r>
            <a:r>
              <a:rPr sz="2000" spc="110" dirty="0">
                <a:latin typeface="Arial"/>
                <a:cs typeface="Arial"/>
              </a:rPr>
              <a:t>(computers,</a:t>
            </a:r>
            <a:r>
              <a:rPr sz="2000" spc="-5" dirty="0">
                <a:latin typeface="Arial"/>
                <a:cs typeface="Arial"/>
              </a:rPr>
              <a:t> </a:t>
            </a:r>
            <a:r>
              <a:rPr sz="2000" spc="40" dirty="0">
                <a:latin typeface="Arial"/>
                <a:cs typeface="Arial"/>
              </a:rPr>
              <a:t>cell</a:t>
            </a:r>
            <a:r>
              <a:rPr sz="2000" dirty="0">
                <a:latin typeface="Arial"/>
                <a:cs typeface="Arial"/>
              </a:rPr>
              <a:t> </a:t>
            </a:r>
            <a:r>
              <a:rPr sz="2000" spc="80" dirty="0">
                <a:latin typeface="Arial"/>
                <a:cs typeface="Arial"/>
              </a:rPr>
              <a:t>phones)</a:t>
            </a:r>
            <a:endParaRPr sz="2000">
              <a:latin typeface="Arial"/>
              <a:cs typeface="Arial"/>
            </a:endParaRPr>
          </a:p>
          <a:p>
            <a:pPr marL="297180" indent="-285115">
              <a:lnSpc>
                <a:spcPct val="100000"/>
              </a:lnSpc>
              <a:spcBef>
                <a:spcPts val="2400"/>
              </a:spcBef>
              <a:buChar char="•"/>
              <a:tabLst>
                <a:tab pos="297180" algn="l"/>
                <a:tab pos="297815" algn="l"/>
              </a:tabLst>
            </a:pPr>
            <a:r>
              <a:rPr sz="2000" spc="75" dirty="0">
                <a:latin typeface="Arial"/>
                <a:cs typeface="Arial"/>
              </a:rPr>
              <a:t>For</a:t>
            </a:r>
            <a:r>
              <a:rPr sz="2000" spc="-10" dirty="0">
                <a:latin typeface="Arial"/>
                <a:cs typeface="Arial"/>
              </a:rPr>
              <a:t> </a:t>
            </a:r>
            <a:r>
              <a:rPr sz="2000" spc="55" dirty="0">
                <a:latin typeface="Arial"/>
                <a:cs typeface="Arial"/>
              </a:rPr>
              <a:t>online</a:t>
            </a:r>
            <a:r>
              <a:rPr sz="2000" spc="-30" dirty="0">
                <a:latin typeface="Arial"/>
                <a:cs typeface="Arial"/>
              </a:rPr>
              <a:t> </a:t>
            </a:r>
            <a:r>
              <a:rPr sz="2000" spc="70" dirty="0">
                <a:latin typeface="Arial"/>
                <a:cs typeface="Arial"/>
              </a:rPr>
              <a:t>help</a:t>
            </a:r>
            <a:r>
              <a:rPr sz="2000" spc="5" dirty="0">
                <a:latin typeface="Arial"/>
                <a:cs typeface="Arial"/>
              </a:rPr>
              <a:t> </a:t>
            </a:r>
            <a:r>
              <a:rPr sz="2000" spc="150" dirty="0">
                <a:latin typeface="Arial"/>
                <a:cs typeface="Arial"/>
              </a:rPr>
              <a:t>contact</a:t>
            </a:r>
            <a:r>
              <a:rPr sz="2000" spc="-30" dirty="0">
                <a:solidFill>
                  <a:srgbClr val="0562C1"/>
                </a:solidFill>
                <a:latin typeface="Arial"/>
                <a:cs typeface="Arial"/>
              </a:rPr>
              <a:t> </a:t>
            </a:r>
            <a:r>
              <a:rPr sz="2000" u="sng" spc="-45" dirty="0">
                <a:solidFill>
                  <a:srgbClr val="0562C1"/>
                </a:solidFill>
                <a:uFill>
                  <a:solidFill>
                    <a:srgbClr val="0562C1"/>
                  </a:solidFill>
                </a:uFill>
                <a:latin typeface="Arial"/>
                <a:cs typeface="Arial"/>
                <a:hlinkClick r:id="rId2"/>
              </a:rPr>
              <a:t>ITS</a:t>
            </a:r>
            <a:endParaRPr sz="2000">
              <a:latin typeface="Arial"/>
              <a:cs typeface="Arial"/>
            </a:endParaRPr>
          </a:p>
          <a:p>
            <a:pPr marL="297180" indent="-285115">
              <a:lnSpc>
                <a:spcPct val="100000"/>
              </a:lnSpc>
              <a:spcBef>
                <a:spcPts val="2400"/>
              </a:spcBef>
              <a:buChar char="•"/>
              <a:tabLst>
                <a:tab pos="297180" algn="l"/>
                <a:tab pos="297815" algn="l"/>
              </a:tabLst>
            </a:pPr>
            <a:r>
              <a:rPr sz="2000" spc="80" dirty="0">
                <a:latin typeface="Arial"/>
                <a:cs typeface="Arial"/>
              </a:rPr>
              <a:t>For</a:t>
            </a:r>
            <a:r>
              <a:rPr sz="2000" spc="5" dirty="0">
                <a:latin typeface="Arial"/>
                <a:cs typeface="Arial"/>
              </a:rPr>
              <a:t> </a:t>
            </a:r>
            <a:r>
              <a:rPr sz="2000" spc="30" dirty="0">
                <a:latin typeface="Arial"/>
                <a:cs typeface="Arial"/>
              </a:rPr>
              <a:t>in</a:t>
            </a:r>
            <a:r>
              <a:rPr sz="2000" spc="5" dirty="0">
                <a:latin typeface="Arial"/>
                <a:cs typeface="Arial"/>
              </a:rPr>
              <a:t> </a:t>
            </a:r>
            <a:r>
              <a:rPr sz="2000" spc="105" dirty="0">
                <a:latin typeface="Arial"/>
                <a:cs typeface="Arial"/>
              </a:rPr>
              <a:t>person</a:t>
            </a:r>
            <a:r>
              <a:rPr sz="2000" spc="-5" dirty="0">
                <a:latin typeface="Arial"/>
                <a:cs typeface="Arial"/>
              </a:rPr>
              <a:t> </a:t>
            </a:r>
            <a:r>
              <a:rPr sz="2000" spc="40" dirty="0">
                <a:latin typeface="Arial"/>
                <a:cs typeface="Arial"/>
              </a:rPr>
              <a:t>help,</a:t>
            </a:r>
            <a:r>
              <a:rPr sz="2000" spc="30" dirty="0">
                <a:latin typeface="Arial"/>
                <a:cs typeface="Arial"/>
              </a:rPr>
              <a:t> </a:t>
            </a:r>
            <a:r>
              <a:rPr sz="2000" spc="-45" dirty="0">
                <a:latin typeface="Arial"/>
                <a:cs typeface="Arial"/>
              </a:rPr>
              <a:t>ITS</a:t>
            </a:r>
            <a:r>
              <a:rPr sz="2000" dirty="0">
                <a:latin typeface="Arial"/>
                <a:cs typeface="Arial"/>
              </a:rPr>
              <a:t> </a:t>
            </a:r>
            <a:r>
              <a:rPr sz="2000" spc="120" dirty="0">
                <a:latin typeface="Arial"/>
                <a:cs typeface="Arial"/>
              </a:rPr>
              <a:t>operates</a:t>
            </a:r>
            <a:r>
              <a:rPr sz="2000" dirty="0">
                <a:latin typeface="Arial"/>
                <a:cs typeface="Arial"/>
              </a:rPr>
              <a:t> </a:t>
            </a:r>
            <a:r>
              <a:rPr sz="2000" spc="130" dirty="0">
                <a:latin typeface="Arial"/>
                <a:cs typeface="Arial"/>
              </a:rPr>
              <a:t>the</a:t>
            </a:r>
            <a:r>
              <a:rPr sz="2000" spc="5" dirty="0">
                <a:latin typeface="Arial"/>
                <a:cs typeface="Arial"/>
              </a:rPr>
              <a:t> </a:t>
            </a:r>
            <a:r>
              <a:rPr sz="2000" spc="140" dirty="0">
                <a:latin typeface="Arial"/>
                <a:cs typeface="Arial"/>
              </a:rPr>
              <a:t>Smart</a:t>
            </a:r>
            <a:r>
              <a:rPr sz="2000" spc="10" dirty="0">
                <a:latin typeface="Arial"/>
                <a:cs typeface="Arial"/>
              </a:rPr>
              <a:t> </a:t>
            </a:r>
            <a:r>
              <a:rPr sz="2000" spc="55" dirty="0">
                <a:latin typeface="Arial"/>
                <a:cs typeface="Arial"/>
              </a:rPr>
              <a:t>Desk</a:t>
            </a:r>
            <a:r>
              <a:rPr sz="2000" dirty="0">
                <a:latin typeface="Arial"/>
                <a:cs typeface="Arial"/>
              </a:rPr>
              <a:t> </a:t>
            </a:r>
            <a:r>
              <a:rPr sz="2000" spc="120" dirty="0">
                <a:latin typeface="Arial"/>
                <a:cs typeface="Arial"/>
              </a:rPr>
              <a:t>situated</a:t>
            </a:r>
            <a:r>
              <a:rPr sz="2000" spc="-15" dirty="0">
                <a:latin typeface="Arial"/>
                <a:cs typeface="Arial"/>
              </a:rPr>
              <a:t> </a:t>
            </a:r>
            <a:r>
              <a:rPr sz="2000" spc="30" dirty="0">
                <a:latin typeface="Arial"/>
                <a:cs typeface="Arial"/>
              </a:rPr>
              <a:t>in</a:t>
            </a:r>
            <a:r>
              <a:rPr sz="2000" spc="15" dirty="0">
                <a:latin typeface="Arial"/>
                <a:cs typeface="Arial"/>
              </a:rPr>
              <a:t> </a:t>
            </a:r>
            <a:r>
              <a:rPr sz="2000" spc="130" dirty="0">
                <a:latin typeface="Arial"/>
                <a:cs typeface="Arial"/>
              </a:rPr>
              <a:t>the</a:t>
            </a:r>
            <a:r>
              <a:rPr sz="2000" dirty="0">
                <a:latin typeface="Arial"/>
                <a:cs typeface="Arial"/>
              </a:rPr>
              <a:t> </a:t>
            </a:r>
            <a:r>
              <a:rPr sz="2000" spc="100" dirty="0">
                <a:latin typeface="Arial"/>
                <a:cs typeface="Arial"/>
              </a:rPr>
              <a:t>library</a:t>
            </a:r>
            <a:r>
              <a:rPr sz="2000" spc="5" dirty="0">
                <a:latin typeface="Arial"/>
                <a:cs typeface="Arial"/>
              </a:rPr>
              <a:t> </a:t>
            </a:r>
            <a:r>
              <a:rPr sz="2000" spc="100" dirty="0">
                <a:latin typeface="Arial"/>
                <a:cs typeface="Arial"/>
              </a:rPr>
              <a:t>on</a:t>
            </a:r>
            <a:r>
              <a:rPr sz="2000" spc="5" dirty="0">
                <a:latin typeface="Arial"/>
                <a:cs typeface="Arial"/>
              </a:rPr>
              <a:t> </a:t>
            </a:r>
            <a:r>
              <a:rPr sz="2000" dirty="0">
                <a:latin typeface="Arial"/>
                <a:cs typeface="Arial"/>
              </a:rPr>
              <a:t>1300</a:t>
            </a:r>
            <a:r>
              <a:rPr sz="2000" spc="30" dirty="0">
                <a:latin typeface="Arial"/>
                <a:cs typeface="Arial"/>
              </a:rPr>
              <a:t> </a:t>
            </a:r>
            <a:r>
              <a:rPr sz="2000" spc="95" dirty="0">
                <a:latin typeface="Arial"/>
                <a:cs typeface="Arial"/>
              </a:rPr>
              <a:t>York</a:t>
            </a:r>
            <a:r>
              <a:rPr sz="2000" spc="-5" dirty="0">
                <a:latin typeface="Arial"/>
                <a:cs typeface="Arial"/>
              </a:rPr>
              <a:t> </a:t>
            </a:r>
            <a:r>
              <a:rPr sz="2000" spc="114" dirty="0">
                <a:latin typeface="Arial"/>
                <a:cs typeface="Arial"/>
              </a:rPr>
              <a:t>Ave</a:t>
            </a:r>
            <a:endParaRPr sz="2000">
              <a:latin typeface="Arial"/>
              <a:cs typeface="Arial"/>
            </a:endParaRPr>
          </a:p>
          <a:p>
            <a:pPr marL="754380" lvl="1" indent="-285750">
              <a:lnSpc>
                <a:spcPct val="100000"/>
              </a:lnSpc>
              <a:spcBef>
                <a:spcPts val="2400"/>
              </a:spcBef>
              <a:buChar char="•"/>
              <a:tabLst>
                <a:tab pos="754380" algn="l"/>
                <a:tab pos="755015" algn="l"/>
              </a:tabLst>
            </a:pPr>
            <a:r>
              <a:rPr sz="2000" spc="100" dirty="0">
                <a:latin typeface="Arial"/>
                <a:cs typeface="Arial"/>
              </a:rPr>
              <a:t>Monday</a:t>
            </a:r>
            <a:r>
              <a:rPr sz="2000" spc="-15" dirty="0">
                <a:latin typeface="Arial"/>
                <a:cs typeface="Arial"/>
              </a:rPr>
              <a:t> </a:t>
            </a:r>
            <a:r>
              <a:rPr sz="2000" spc="140" dirty="0">
                <a:latin typeface="Arial"/>
                <a:cs typeface="Arial"/>
              </a:rPr>
              <a:t>–</a:t>
            </a:r>
            <a:r>
              <a:rPr sz="2000" spc="-10" dirty="0">
                <a:latin typeface="Arial"/>
                <a:cs typeface="Arial"/>
              </a:rPr>
              <a:t> </a:t>
            </a:r>
            <a:r>
              <a:rPr sz="2000" spc="50" dirty="0">
                <a:latin typeface="Arial"/>
                <a:cs typeface="Arial"/>
              </a:rPr>
              <a:t>Friday:</a:t>
            </a:r>
            <a:r>
              <a:rPr sz="2000" spc="5" dirty="0">
                <a:latin typeface="Arial"/>
                <a:cs typeface="Arial"/>
              </a:rPr>
              <a:t> </a:t>
            </a:r>
            <a:r>
              <a:rPr sz="2000" spc="170" dirty="0">
                <a:latin typeface="Arial"/>
                <a:cs typeface="Arial"/>
              </a:rPr>
              <a:t>9</a:t>
            </a:r>
            <a:r>
              <a:rPr sz="2000" spc="-10" dirty="0">
                <a:latin typeface="Arial"/>
                <a:cs typeface="Arial"/>
              </a:rPr>
              <a:t> </a:t>
            </a:r>
            <a:r>
              <a:rPr sz="2000" spc="185" dirty="0">
                <a:latin typeface="Arial"/>
                <a:cs typeface="Arial"/>
              </a:rPr>
              <a:t>am</a:t>
            </a:r>
            <a:r>
              <a:rPr sz="2000" spc="5" dirty="0">
                <a:latin typeface="Arial"/>
                <a:cs typeface="Arial"/>
              </a:rPr>
              <a:t> </a:t>
            </a:r>
            <a:r>
              <a:rPr sz="2000" spc="140" dirty="0">
                <a:latin typeface="Arial"/>
                <a:cs typeface="Arial"/>
              </a:rPr>
              <a:t>–</a:t>
            </a:r>
            <a:r>
              <a:rPr sz="2000" spc="-5" dirty="0">
                <a:latin typeface="Arial"/>
                <a:cs typeface="Arial"/>
              </a:rPr>
              <a:t> </a:t>
            </a:r>
            <a:r>
              <a:rPr sz="2000" spc="170" dirty="0">
                <a:latin typeface="Arial"/>
                <a:cs typeface="Arial"/>
              </a:rPr>
              <a:t>6</a:t>
            </a:r>
            <a:r>
              <a:rPr sz="2000" spc="-10" dirty="0">
                <a:latin typeface="Arial"/>
                <a:cs typeface="Arial"/>
              </a:rPr>
              <a:t> </a:t>
            </a:r>
            <a:r>
              <a:rPr sz="2000" spc="200" dirty="0">
                <a:latin typeface="Arial"/>
                <a:cs typeface="Arial"/>
              </a:rPr>
              <a:t>pm</a:t>
            </a:r>
            <a:endParaRPr sz="2000">
              <a:latin typeface="Arial"/>
              <a:cs typeface="Arial"/>
            </a:endParaRPr>
          </a:p>
          <a:p>
            <a:pPr marL="754380" lvl="1" indent="-285750">
              <a:lnSpc>
                <a:spcPct val="100000"/>
              </a:lnSpc>
              <a:spcBef>
                <a:spcPts val="1200"/>
              </a:spcBef>
              <a:buChar char="•"/>
              <a:tabLst>
                <a:tab pos="754380" algn="l"/>
                <a:tab pos="755015" algn="l"/>
              </a:tabLst>
            </a:pPr>
            <a:r>
              <a:rPr sz="2000" spc="90" dirty="0">
                <a:latin typeface="Arial"/>
                <a:cs typeface="Arial"/>
              </a:rPr>
              <a:t>Saturday:</a:t>
            </a:r>
            <a:r>
              <a:rPr sz="2000" spc="-20" dirty="0">
                <a:latin typeface="Arial"/>
                <a:cs typeface="Arial"/>
              </a:rPr>
              <a:t> </a:t>
            </a:r>
            <a:r>
              <a:rPr sz="2000" spc="-120" dirty="0">
                <a:latin typeface="Arial"/>
                <a:cs typeface="Arial"/>
              </a:rPr>
              <a:t>10</a:t>
            </a:r>
            <a:r>
              <a:rPr sz="2000" spc="10" dirty="0">
                <a:latin typeface="Arial"/>
                <a:cs typeface="Arial"/>
              </a:rPr>
              <a:t> </a:t>
            </a:r>
            <a:r>
              <a:rPr sz="2000" spc="185" dirty="0">
                <a:latin typeface="Arial"/>
                <a:cs typeface="Arial"/>
              </a:rPr>
              <a:t>am</a:t>
            </a:r>
            <a:r>
              <a:rPr sz="2000" spc="-10" dirty="0">
                <a:latin typeface="Arial"/>
                <a:cs typeface="Arial"/>
              </a:rPr>
              <a:t> </a:t>
            </a:r>
            <a:r>
              <a:rPr sz="2000" spc="140" dirty="0">
                <a:latin typeface="Arial"/>
                <a:cs typeface="Arial"/>
              </a:rPr>
              <a:t>–</a:t>
            </a:r>
            <a:r>
              <a:rPr sz="2000" spc="-15" dirty="0">
                <a:latin typeface="Arial"/>
                <a:cs typeface="Arial"/>
              </a:rPr>
              <a:t> </a:t>
            </a:r>
            <a:r>
              <a:rPr sz="2000" spc="170" dirty="0">
                <a:latin typeface="Arial"/>
                <a:cs typeface="Arial"/>
              </a:rPr>
              <a:t>6</a:t>
            </a:r>
            <a:r>
              <a:rPr sz="2000" spc="-15" dirty="0">
                <a:latin typeface="Arial"/>
                <a:cs typeface="Arial"/>
              </a:rPr>
              <a:t> </a:t>
            </a:r>
            <a:r>
              <a:rPr sz="2000" spc="200" dirty="0">
                <a:latin typeface="Arial"/>
                <a:cs typeface="Arial"/>
              </a:rPr>
              <a:t>pm</a:t>
            </a:r>
            <a:endParaRPr sz="2000">
              <a:latin typeface="Arial"/>
              <a:cs typeface="Arial"/>
            </a:endParaRPr>
          </a:p>
          <a:p>
            <a:pPr marL="754380" lvl="1" indent="-285750">
              <a:lnSpc>
                <a:spcPct val="100000"/>
              </a:lnSpc>
              <a:spcBef>
                <a:spcPts val="1200"/>
              </a:spcBef>
              <a:buChar char="•"/>
              <a:tabLst>
                <a:tab pos="754380" algn="l"/>
                <a:tab pos="755015" algn="l"/>
              </a:tabLst>
            </a:pPr>
            <a:r>
              <a:rPr sz="2000" spc="15" dirty="0">
                <a:latin typeface="Arial"/>
                <a:cs typeface="Arial"/>
              </a:rPr>
              <a:t>Su</a:t>
            </a:r>
            <a:r>
              <a:rPr sz="2000" spc="85" dirty="0">
                <a:latin typeface="Arial"/>
                <a:cs typeface="Arial"/>
              </a:rPr>
              <a:t>n</a:t>
            </a:r>
            <a:r>
              <a:rPr sz="2000" spc="140" dirty="0">
                <a:latin typeface="Arial"/>
                <a:cs typeface="Arial"/>
              </a:rPr>
              <a:t>da</a:t>
            </a:r>
            <a:r>
              <a:rPr sz="2000" spc="120" dirty="0">
                <a:latin typeface="Arial"/>
                <a:cs typeface="Arial"/>
              </a:rPr>
              <a:t>y</a:t>
            </a:r>
            <a:r>
              <a:rPr sz="2000" spc="-135" dirty="0">
                <a:latin typeface="Arial"/>
                <a:cs typeface="Arial"/>
              </a:rPr>
              <a:t>:</a:t>
            </a:r>
            <a:r>
              <a:rPr sz="2000" spc="-10" dirty="0">
                <a:latin typeface="Arial"/>
                <a:cs typeface="Arial"/>
              </a:rPr>
              <a:t> </a:t>
            </a:r>
            <a:r>
              <a:rPr sz="2000" spc="-409" dirty="0">
                <a:latin typeface="Arial"/>
                <a:cs typeface="Arial"/>
              </a:rPr>
              <a:t>1</a:t>
            </a:r>
            <a:r>
              <a:rPr sz="2000" spc="70" dirty="0">
                <a:latin typeface="Arial"/>
                <a:cs typeface="Arial"/>
              </a:rPr>
              <a:t>2</a:t>
            </a:r>
            <a:r>
              <a:rPr sz="2000" dirty="0">
                <a:latin typeface="Arial"/>
                <a:cs typeface="Arial"/>
              </a:rPr>
              <a:t> </a:t>
            </a:r>
            <a:r>
              <a:rPr sz="2000" spc="200" dirty="0">
                <a:latin typeface="Arial"/>
                <a:cs typeface="Arial"/>
              </a:rPr>
              <a:t>pm</a:t>
            </a:r>
            <a:r>
              <a:rPr sz="2000" dirty="0">
                <a:latin typeface="Arial"/>
                <a:cs typeface="Arial"/>
              </a:rPr>
              <a:t> </a:t>
            </a:r>
            <a:r>
              <a:rPr sz="2000" spc="140" dirty="0">
                <a:latin typeface="Arial"/>
                <a:cs typeface="Arial"/>
              </a:rPr>
              <a:t>–</a:t>
            </a:r>
            <a:r>
              <a:rPr sz="2000" spc="-5" dirty="0">
                <a:latin typeface="Arial"/>
                <a:cs typeface="Arial"/>
              </a:rPr>
              <a:t> </a:t>
            </a:r>
            <a:r>
              <a:rPr sz="2000" spc="170" dirty="0">
                <a:latin typeface="Arial"/>
                <a:cs typeface="Arial"/>
              </a:rPr>
              <a:t>6</a:t>
            </a:r>
            <a:r>
              <a:rPr sz="2000" spc="-5" dirty="0">
                <a:latin typeface="Arial"/>
                <a:cs typeface="Arial"/>
              </a:rPr>
              <a:t> </a:t>
            </a:r>
            <a:r>
              <a:rPr sz="2000" spc="200" dirty="0">
                <a:latin typeface="Arial"/>
                <a:cs typeface="Arial"/>
              </a:rPr>
              <a:t>pm</a:t>
            </a:r>
            <a:endParaRPr sz="2000">
              <a:latin typeface="Arial"/>
              <a:cs typeface="Arial"/>
            </a:endParaRPr>
          </a:p>
        </p:txBody>
      </p:sp>
      <p:sp>
        <p:nvSpPr>
          <p:cNvPr id="3" name="object 3"/>
          <p:cNvSpPr txBox="1">
            <a:spLocks noGrp="1"/>
          </p:cNvSpPr>
          <p:nvPr>
            <p:ph type="title"/>
          </p:nvPr>
        </p:nvSpPr>
        <p:spPr>
          <a:xfrm>
            <a:off x="5079650" y="443318"/>
            <a:ext cx="2031364" cy="452120"/>
          </a:xfrm>
          <a:prstGeom prst="rect">
            <a:avLst/>
          </a:prstGeom>
        </p:spPr>
        <p:txBody>
          <a:bodyPr vert="horz" wrap="square" lIns="0" tIns="12065" rIns="0" bIns="0" rtlCol="0">
            <a:spAutoFit/>
          </a:bodyPr>
          <a:lstStyle/>
          <a:p>
            <a:pPr marL="12700">
              <a:lnSpc>
                <a:spcPct val="100000"/>
              </a:lnSpc>
              <a:spcBef>
                <a:spcPts val="95"/>
              </a:spcBef>
            </a:pPr>
            <a:r>
              <a:rPr spc="20" dirty="0"/>
              <a:t>O</a:t>
            </a:r>
            <a:r>
              <a:rPr spc="-50" dirty="0"/>
              <a:t>rie</a:t>
            </a:r>
            <a:r>
              <a:rPr spc="-40" dirty="0"/>
              <a:t>n</a:t>
            </a:r>
            <a:r>
              <a:rPr spc="-25" dirty="0"/>
              <a:t>t</a:t>
            </a:r>
            <a:r>
              <a:rPr spc="70" dirty="0"/>
              <a:t>a</a:t>
            </a:r>
            <a:r>
              <a:rPr spc="55" dirty="0"/>
              <a:t>t</a:t>
            </a:r>
            <a:r>
              <a:rPr spc="-50" dirty="0"/>
              <a:t>i</a:t>
            </a:r>
            <a:r>
              <a:rPr spc="-85" dirty="0"/>
              <a:t>o</a:t>
            </a:r>
            <a:r>
              <a:rPr spc="-100" dirty="0"/>
              <a:t>n</a:t>
            </a:r>
          </a:p>
        </p:txBody>
      </p:sp>
      <p:pic>
        <p:nvPicPr>
          <p:cNvPr id="4" name="object 4"/>
          <p:cNvPicPr/>
          <p:nvPr/>
        </p:nvPicPr>
        <p:blipFill>
          <a:blip r:embed="rId3" cstate="print"/>
          <a:stretch>
            <a:fillRect/>
          </a:stretch>
        </p:blipFill>
        <p:spPr>
          <a:xfrm>
            <a:off x="7581900" y="1816607"/>
            <a:ext cx="2310533" cy="1263192"/>
          </a:xfrm>
          <a:prstGeom prst="rect">
            <a:avLst/>
          </a:prstGeom>
        </p:spPr>
      </p:pic>
      <p:pic>
        <p:nvPicPr>
          <p:cNvPr id="5" name="object 5"/>
          <p:cNvPicPr/>
          <p:nvPr/>
        </p:nvPicPr>
        <p:blipFill>
          <a:blip r:embed="rId4" cstate="print"/>
          <a:stretch>
            <a:fillRect/>
          </a:stretch>
        </p:blipFill>
        <p:spPr>
          <a:xfrm>
            <a:off x="9982200" y="6269735"/>
            <a:ext cx="2066543" cy="423671"/>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12218" y="1344762"/>
            <a:ext cx="9834245" cy="3566795"/>
          </a:xfrm>
          <a:prstGeom prst="rect">
            <a:avLst/>
          </a:prstGeom>
        </p:spPr>
        <p:txBody>
          <a:bodyPr vert="horz" wrap="square" lIns="0" tIns="12700" rIns="0" bIns="0" rtlCol="0">
            <a:spAutoFit/>
          </a:bodyPr>
          <a:lstStyle/>
          <a:p>
            <a:pPr marL="468630" algn="ctr">
              <a:lnSpc>
                <a:spcPct val="100000"/>
              </a:lnSpc>
              <a:spcBef>
                <a:spcPts val="100"/>
              </a:spcBef>
            </a:pPr>
            <a:r>
              <a:rPr sz="2400" b="1" spc="-50" dirty="0">
                <a:solidFill>
                  <a:srgbClr val="CF451F"/>
                </a:solidFill>
                <a:latin typeface="Tahoma"/>
                <a:cs typeface="Tahoma"/>
              </a:rPr>
              <a:t>Information</a:t>
            </a:r>
            <a:r>
              <a:rPr sz="2400" b="1" spc="5" dirty="0">
                <a:solidFill>
                  <a:srgbClr val="CF451F"/>
                </a:solidFill>
                <a:latin typeface="Tahoma"/>
                <a:cs typeface="Tahoma"/>
              </a:rPr>
              <a:t> </a:t>
            </a:r>
            <a:r>
              <a:rPr sz="2400" b="1" spc="-10" dirty="0">
                <a:solidFill>
                  <a:srgbClr val="CF451F"/>
                </a:solidFill>
                <a:latin typeface="Tahoma"/>
                <a:cs typeface="Tahoma"/>
              </a:rPr>
              <a:t>Technologies</a:t>
            </a:r>
            <a:r>
              <a:rPr sz="2400" b="1" spc="20" dirty="0">
                <a:solidFill>
                  <a:srgbClr val="CF451F"/>
                </a:solidFill>
                <a:latin typeface="Tahoma"/>
                <a:cs typeface="Tahoma"/>
              </a:rPr>
              <a:t> </a:t>
            </a:r>
            <a:r>
              <a:rPr sz="2400" b="1" spc="30" dirty="0">
                <a:solidFill>
                  <a:srgbClr val="CF451F"/>
                </a:solidFill>
                <a:latin typeface="Tahoma"/>
                <a:cs typeface="Tahoma"/>
              </a:rPr>
              <a:t>&amp;</a:t>
            </a:r>
            <a:r>
              <a:rPr sz="2400" b="1" spc="10" dirty="0">
                <a:solidFill>
                  <a:srgbClr val="CF451F"/>
                </a:solidFill>
                <a:latin typeface="Tahoma"/>
                <a:cs typeface="Tahoma"/>
              </a:rPr>
              <a:t> </a:t>
            </a:r>
            <a:r>
              <a:rPr sz="2400" b="1" spc="25" dirty="0">
                <a:solidFill>
                  <a:srgbClr val="CF451F"/>
                </a:solidFill>
                <a:latin typeface="Tahoma"/>
                <a:cs typeface="Tahoma"/>
              </a:rPr>
              <a:t>Services</a:t>
            </a:r>
            <a:r>
              <a:rPr sz="2400" b="1" spc="20" dirty="0">
                <a:solidFill>
                  <a:srgbClr val="CF451F"/>
                </a:solidFill>
                <a:latin typeface="Tahoma"/>
                <a:cs typeface="Tahoma"/>
              </a:rPr>
              <a:t> </a:t>
            </a:r>
            <a:r>
              <a:rPr sz="2400" b="1" spc="-165" dirty="0">
                <a:solidFill>
                  <a:srgbClr val="CF451F"/>
                </a:solidFill>
                <a:latin typeface="Tahoma"/>
                <a:cs typeface="Tahoma"/>
              </a:rPr>
              <a:t>(ITS)</a:t>
            </a:r>
            <a:endParaRPr sz="2400">
              <a:latin typeface="Tahoma"/>
              <a:cs typeface="Tahoma"/>
            </a:endParaRPr>
          </a:p>
          <a:p>
            <a:pPr marL="468630" algn="ctr">
              <a:lnSpc>
                <a:spcPct val="100000"/>
              </a:lnSpc>
              <a:spcBef>
                <a:spcPts val="2440"/>
              </a:spcBef>
            </a:pPr>
            <a:r>
              <a:rPr sz="2000" b="1" spc="5" dirty="0">
                <a:latin typeface="Tahoma"/>
                <a:cs typeface="Tahoma"/>
              </a:rPr>
              <a:t>Your </a:t>
            </a:r>
            <a:r>
              <a:rPr sz="2000" b="1" spc="45" dirty="0">
                <a:latin typeface="Tahoma"/>
                <a:cs typeface="Tahoma"/>
              </a:rPr>
              <a:t>Campus</a:t>
            </a:r>
            <a:r>
              <a:rPr sz="2000" b="1" dirty="0">
                <a:latin typeface="Tahoma"/>
                <a:cs typeface="Tahoma"/>
              </a:rPr>
              <a:t> </a:t>
            </a:r>
            <a:r>
              <a:rPr sz="2000" b="1" spc="-10" dirty="0">
                <a:latin typeface="Tahoma"/>
                <a:cs typeface="Tahoma"/>
              </a:rPr>
              <a:t>Wide</a:t>
            </a:r>
            <a:r>
              <a:rPr sz="2000" b="1" dirty="0">
                <a:latin typeface="Tahoma"/>
                <a:cs typeface="Tahoma"/>
              </a:rPr>
              <a:t> </a:t>
            </a:r>
            <a:r>
              <a:rPr sz="2000" b="1" spc="-40" dirty="0">
                <a:latin typeface="Tahoma"/>
                <a:cs typeface="Tahoma"/>
              </a:rPr>
              <a:t>Identification</a:t>
            </a:r>
            <a:r>
              <a:rPr sz="2000" b="1" spc="-15" dirty="0">
                <a:latin typeface="Tahoma"/>
                <a:cs typeface="Tahoma"/>
              </a:rPr>
              <a:t> </a:t>
            </a:r>
            <a:r>
              <a:rPr sz="2000" b="1" spc="-105" dirty="0">
                <a:latin typeface="Tahoma"/>
                <a:cs typeface="Tahoma"/>
              </a:rPr>
              <a:t>(CWID</a:t>
            </a:r>
            <a:r>
              <a:rPr sz="2000" b="1" spc="15" dirty="0">
                <a:latin typeface="Tahoma"/>
                <a:cs typeface="Tahoma"/>
              </a:rPr>
              <a:t> </a:t>
            </a:r>
            <a:r>
              <a:rPr sz="2000" b="1" spc="-5" dirty="0">
                <a:latin typeface="Tahoma"/>
                <a:cs typeface="Tahoma"/>
              </a:rPr>
              <a:t>“see-weed”)</a:t>
            </a:r>
            <a:endParaRPr sz="2000">
              <a:latin typeface="Tahoma"/>
              <a:cs typeface="Tahoma"/>
            </a:endParaRPr>
          </a:p>
          <a:p>
            <a:pPr>
              <a:lnSpc>
                <a:spcPct val="100000"/>
              </a:lnSpc>
              <a:spcBef>
                <a:spcPts val="40"/>
              </a:spcBef>
            </a:pPr>
            <a:endParaRPr sz="2750">
              <a:latin typeface="Tahoma"/>
              <a:cs typeface="Tahoma"/>
            </a:endParaRPr>
          </a:p>
          <a:p>
            <a:pPr marL="299085" marR="5080" indent="-287020">
              <a:lnSpc>
                <a:spcPct val="100000"/>
              </a:lnSpc>
              <a:buChar char="•"/>
              <a:tabLst>
                <a:tab pos="299085" algn="l"/>
                <a:tab pos="299720" algn="l"/>
              </a:tabLst>
            </a:pPr>
            <a:r>
              <a:rPr sz="2000" spc="95" dirty="0">
                <a:latin typeface="Arial"/>
                <a:cs typeface="Arial"/>
              </a:rPr>
              <a:t>Your</a:t>
            </a:r>
            <a:r>
              <a:rPr sz="2000" spc="-20" dirty="0">
                <a:latin typeface="Arial"/>
                <a:cs typeface="Arial"/>
              </a:rPr>
              <a:t> </a:t>
            </a:r>
            <a:r>
              <a:rPr sz="2000" spc="5" dirty="0">
                <a:latin typeface="Arial"/>
                <a:cs typeface="Arial"/>
              </a:rPr>
              <a:t>CWID</a:t>
            </a:r>
            <a:r>
              <a:rPr sz="2000" spc="-5" dirty="0">
                <a:latin typeface="Arial"/>
                <a:cs typeface="Arial"/>
              </a:rPr>
              <a:t> </a:t>
            </a:r>
            <a:r>
              <a:rPr sz="2000" spc="30" dirty="0">
                <a:latin typeface="Arial"/>
                <a:cs typeface="Arial"/>
              </a:rPr>
              <a:t>is</a:t>
            </a:r>
            <a:r>
              <a:rPr sz="2000" spc="10" dirty="0">
                <a:latin typeface="Arial"/>
                <a:cs typeface="Arial"/>
              </a:rPr>
              <a:t> </a:t>
            </a:r>
            <a:r>
              <a:rPr sz="2000" spc="130" dirty="0">
                <a:latin typeface="Arial"/>
                <a:cs typeface="Arial"/>
              </a:rPr>
              <a:t>your</a:t>
            </a:r>
            <a:r>
              <a:rPr sz="2000" spc="-15" dirty="0">
                <a:latin typeface="Arial"/>
                <a:cs typeface="Arial"/>
              </a:rPr>
              <a:t> </a:t>
            </a:r>
            <a:r>
              <a:rPr sz="2000" spc="135" dirty="0">
                <a:latin typeface="Arial"/>
                <a:cs typeface="Arial"/>
              </a:rPr>
              <a:t>permanent</a:t>
            </a:r>
            <a:r>
              <a:rPr sz="2000" spc="-15" dirty="0">
                <a:latin typeface="Arial"/>
                <a:cs typeface="Arial"/>
              </a:rPr>
              <a:t> </a:t>
            </a:r>
            <a:r>
              <a:rPr sz="2000" spc="-60" dirty="0">
                <a:latin typeface="Arial"/>
                <a:cs typeface="Arial"/>
              </a:rPr>
              <a:t>ID</a:t>
            </a:r>
            <a:r>
              <a:rPr sz="2000" spc="-5" dirty="0">
                <a:latin typeface="Arial"/>
                <a:cs typeface="Arial"/>
              </a:rPr>
              <a:t> </a:t>
            </a:r>
            <a:r>
              <a:rPr sz="2000" spc="140" dirty="0">
                <a:latin typeface="Arial"/>
                <a:cs typeface="Arial"/>
              </a:rPr>
              <a:t>–</a:t>
            </a:r>
            <a:r>
              <a:rPr sz="2000" spc="-5" dirty="0">
                <a:latin typeface="Arial"/>
                <a:cs typeface="Arial"/>
              </a:rPr>
              <a:t> </a:t>
            </a:r>
            <a:r>
              <a:rPr sz="2000" spc="120" dirty="0">
                <a:latin typeface="Arial"/>
                <a:cs typeface="Arial"/>
              </a:rPr>
              <a:t>three</a:t>
            </a:r>
            <a:r>
              <a:rPr sz="2000" spc="-5" dirty="0">
                <a:latin typeface="Arial"/>
                <a:cs typeface="Arial"/>
              </a:rPr>
              <a:t> </a:t>
            </a:r>
            <a:r>
              <a:rPr sz="2000" spc="120" dirty="0">
                <a:latin typeface="Arial"/>
                <a:cs typeface="Arial"/>
              </a:rPr>
              <a:t>letters</a:t>
            </a:r>
            <a:r>
              <a:rPr sz="2000" spc="-5" dirty="0">
                <a:latin typeface="Arial"/>
                <a:cs typeface="Arial"/>
              </a:rPr>
              <a:t> </a:t>
            </a:r>
            <a:r>
              <a:rPr sz="2000" spc="95" dirty="0">
                <a:latin typeface="Arial"/>
                <a:cs typeface="Arial"/>
              </a:rPr>
              <a:t>followed</a:t>
            </a:r>
            <a:r>
              <a:rPr sz="2000" spc="10" dirty="0">
                <a:latin typeface="Arial"/>
                <a:cs typeface="Arial"/>
              </a:rPr>
              <a:t> </a:t>
            </a:r>
            <a:r>
              <a:rPr sz="2000" spc="145" dirty="0">
                <a:latin typeface="Arial"/>
                <a:cs typeface="Arial"/>
              </a:rPr>
              <a:t>by</a:t>
            </a:r>
            <a:r>
              <a:rPr sz="2000" spc="5" dirty="0">
                <a:latin typeface="Arial"/>
                <a:cs typeface="Arial"/>
              </a:rPr>
              <a:t> </a:t>
            </a:r>
            <a:r>
              <a:rPr sz="2000" spc="145" dirty="0">
                <a:latin typeface="Arial"/>
                <a:cs typeface="Arial"/>
              </a:rPr>
              <a:t>four</a:t>
            </a:r>
            <a:r>
              <a:rPr sz="2000" spc="-15" dirty="0">
                <a:latin typeface="Arial"/>
                <a:cs typeface="Arial"/>
              </a:rPr>
              <a:t> </a:t>
            </a:r>
            <a:r>
              <a:rPr sz="2000" spc="120" dirty="0">
                <a:latin typeface="Arial"/>
                <a:cs typeface="Arial"/>
              </a:rPr>
              <a:t>numbers</a:t>
            </a:r>
            <a:r>
              <a:rPr sz="2000" spc="-15" dirty="0">
                <a:latin typeface="Arial"/>
                <a:cs typeface="Arial"/>
              </a:rPr>
              <a:t> </a:t>
            </a:r>
            <a:r>
              <a:rPr sz="2000" spc="-25" dirty="0">
                <a:latin typeface="Arial"/>
                <a:cs typeface="Arial"/>
              </a:rPr>
              <a:t>e.g. </a:t>
            </a:r>
            <a:r>
              <a:rPr sz="2000" spc="-545" dirty="0">
                <a:latin typeface="Arial"/>
                <a:cs typeface="Arial"/>
              </a:rPr>
              <a:t> </a:t>
            </a:r>
            <a:r>
              <a:rPr sz="2000" spc="45" dirty="0">
                <a:latin typeface="Arial"/>
                <a:cs typeface="Arial"/>
              </a:rPr>
              <a:t>‘abc1234’</a:t>
            </a:r>
            <a:endParaRPr sz="2000">
              <a:latin typeface="Arial"/>
              <a:cs typeface="Arial"/>
            </a:endParaRPr>
          </a:p>
          <a:p>
            <a:pPr marL="299085" marR="288925" indent="-287020">
              <a:lnSpc>
                <a:spcPct val="100000"/>
              </a:lnSpc>
              <a:spcBef>
                <a:spcPts val="2400"/>
              </a:spcBef>
              <a:buChar char="•"/>
              <a:tabLst>
                <a:tab pos="299085" algn="l"/>
                <a:tab pos="299720" algn="l"/>
              </a:tabLst>
            </a:pPr>
            <a:r>
              <a:rPr sz="2000" spc="95" dirty="0">
                <a:latin typeface="Arial"/>
                <a:cs typeface="Arial"/>
              </a:rPr>
              <a:t>Your</a:t>
            </a:r>
            <a:r>
              <a:rPr sz="2000" spc="-20" dirty="0">
                <a:latin typeface="Arial"/>
                <a:cs typeface="Arial"/>
              </a:rPr>
              <a:t> </a:t>
            </a:r>
            <a:r>
              <a:rPr sz="2000" spc="5" dirty="0">
                <a:latin typeface="Arial"/>
                <a:cs typeface="Arial"/>
              </a:rPr>
              <a:t>CWID</a:t>
            </a:r>
            <a:r>
              <a:rPr sz="2000" spc="-5" dirty="0">
                <a:latin typeface="Arial"/>
                <a:cs typeface="Arial"/>
              </a:rPr>
              <a:t> </a:t>
            </a:r>
            <a:r>
              <a:rPr sz="2000" spc="30" dirty="0">
                <a:latin typeface="Arial"/>
                <a:cs typeface="Arial"/>
              </a:rPr>
              <a:t>is</a:t>
            </a:r>
            <a:r>
              <a:rPr sz="2000" spc="5" dirty="0">
                <a:latin typeface="Arial"/>
                <a:cs typeface="Arial"/>
              </a:rPr>
              <a:t> </a:t>
            </a:r>
            <a:r>
              <a:rPr sz="2000" spc="130" dirty="0">
                <a:latin typeface="Arial"/>
                <a:cs typeface="Arial"/>
              </a:rPr>
              <a:t>created</a:t>
            </a:r>
            <a:r>
              <a:rPr sz="2000" dirty="0">
                <a:latin typeface="Arial"/>
                <a:cs typeface="Arial"/>
              </a:rPr>
              <a:t> </a:t>
            </a:r>
            <a:r>
              <a:rPr sz="2000" spc="95" dirty="0">
                <a:latin typeface="Arial"/>
                <a:cs typeface="Arial"/>
              </a:rPr>
              <a:t>during</a:t>
            </a:r>
            <a:r>
              <a:rPr sz="2000" spc="-15" dirty="0">
                <a:latin typeface="Arial"/>
                <a:cs typeface="Arial"/>
              </a:rPr>
              <a:t> </a:t>
            </a:r>
            <a:r>
              <a:rPr sz="2000" spc="130" dirty="0">
                <a:latin typeface="Arial"/>
                <a:cs typeface="Arial"/>
              </a:rPr>
              <a:t>your</a:t>
            </a:r>
            <a:r>
              <a:rPr sz="2000" spc="-5" dirty="0">
                <a:latin typeface="Arial"/>
                <a:cs typeface="Arial"/>
              </a:rPr>
              <a:t> </a:t>
            </a:r>
            <a:r>
              <a:rPr sz="2000" spc="95" dirty="0">
                <a:latin typeface="Arial"/>
                <a:cs typeface="Arial"/>
              </a:rPr>
              <a:t>Onboarding</a:t>
            </a:r>
            <a:r>
              <a:rPr sz="2000" dirty="0">
                <a:latin typeface="Arial"/>
                <a:cs typeface="Arial"/>
              </a:rPr>
              <a:t> </a:t>
            </a:r>
            <a:r>
              <a:rPr sz="2000" spc="110" dirty="0">
                <a:latin typeface="Arial"/>
                <a:cs typeface="Arial"/>
              </a:rPr>
              <a:t>process</a:t>
            </a:r>
            <a:r>
              <a:rPr sz="2000" spc="-10" dirty="0">
                <a:latin typeface="Arial"/>
                <a:cs typeface="Arial"/>
              </a:rPr>
              <a:t> </a:t>
            </a:r>
            <a:r>
              <a:rPr sz="2000" spc="114" dirty="0">
                <a:latin typeface="Arial"/>
                <a:cs typeface="Arial"/>
              </a:rPr>
              <a:t>and</a:t>
            </a:r>
            <a:r>
              <a:rPr sz="2000" dirty="0">
                <a:latin typeface="Arial"/>
                <a:cs typeface="Arial"/>
              </a:rPr>
              <a:t> </a:t>
            </a:r>
            <a:r>
              <a:rPr sz="2000" spc="85" dirty="0">
                <a:latin typeface="Arial"/>
                <a:cs typeface="Arial"/>
              </a:rPr>
              <a:t>emailed</a:t>
            </a:r>
            <a:r>
              <a:rPr sz="2000" spc="20" dirty="0">
                <a:latin typeface="Arial"/>
                <a:cs typeface="Arial"/>
              </a:rPr>
              <a:t> </a:t>
            </a:r>
            <a:r>
              <a:rPr sz="2000" spc="180" dirty="0">
                <a:latin typeface="Arial"/>
                <a:cs typeface="Arial"/>
              </a:rPr>
              <a:t>to</a:t>
            </a:r>
            <a:r>
              <a:rPr sz="2000" spc="10" dirty="0">
                <a:latin typeface="Arial"/>
                <a:cs typeface="Arial"/>
              </a:rPr>
              <a:t> </a:t>
            </a:r>
            <a:r>
              <a:rPr sz="2000" spc="130" dirty="0">
                <a:latin typeface="Arial"/>
                <a:cs typeface="Arial"/>
              </a:rPr>
              <a:t>your </a:t>
            </a:r>
            <a:r>
              <a:rPr sz="2000" spc="-540" dirty="0">
                <a:latin typeface="Arial"/>
                <a:cs typeface="Arial"/>
              </a:rPr>
              <a:t> </a:t>
            </a:r>
            <a:r>
              <a:rPr sz="2000" spc="135" dirty="0">
                <a:latin typeface="Arial"/>
                <a:cs typeface="Arial"/>
              </a:rPr>
              <a:t>Department</a:t>
            </a:r>
            <a:r>
              <a:rPr sz="2000" spc="-20" dirty="0">
                <a:latin typeface="Arial"/>
                <a:cs typeface="Arial"/>
              </a:rPr>
              <a:t> </a:t>
            </a:r>
            <a:r>
              <a:rPr sz="2000" spc="125" dirty="0">
                <a:latin typeface="Arial"/>
                <a:cs typeface="Arial"/>
              </a:rPr>
              <a:t>Administrator</a:t>
            </a:r>
            <a:r>
              <a:rPr sz="2000" spc="-5" dirty="0">
                <a:latin typeface="Arial"/>
                <a:cs typeface="Arial"/>
              </a:rPr>
              <a:t> </a:t>
            </a:r>
            <a:r>
              <a:rPr sz="2000" spc="25" dirty="0">
                <a:latin typeface="Arial"/>
                <a:cs typeface="Arial"/>
              </a:rPr>
              <a:t>(DA)</a:t>
            </a:r>
            <a:r>
              <a:rPr sz="2000" spc="5" dirty="0">
                <a:latin typeface="Arial"/>
                <a:cs typeface="Arial"/>
              </a:rPr>
              <a:t> </a:t>
            </a:r>
            <a:r>
              <a:rPr sz="2000" spc="140" dirty="0">
                <a:latin typeface="Arial"/>
                <a:cs typeface="Arial"/>
              </a:rPr>
              <a:t>or</a:t>
            </a:r>
            <a:r>
              <a:rPr sz="2000" spc="5" dirty="0">
                <a:latin typeface="Arial"/>
                <a:cs typeface="Arial"/>
              </a:rPr>
              <a:t> </a:t>
            </a:r>
            <a:r>
              <a:rPr sz="2000" spc="90" dirty="0">
                <a:latin typeface="Arial"/>
                <a:cs typeface="Arial"/>
              </a:rPr>
              <a:t>Manager</a:t>
            </a:r>
            <a:r>
              <a:rPr sz="2000" spc="-15" dirty="0">
                <a:latin typeface="Arial"/>
                <a:cs typeface="Arial"/>
              </a:rPr>
              <a:t> </a:t>
            </a:r>
            <a:r>
              <a:rPr sz="2000" spc="180" dirty="0">
                <a:latin typeface="Arial"/>
                <a:cs typeface="Arial"/>
              </a:rPr>
              <a:t>to</a:t>
            </a:r>
            <a:r>
              <a:rPr sz="2000" spc="10" dirty="0">
                <a:latin typeface="Arial"/>
                <a:cs typeface="Arial"/>
              </a:rPr>
              <a:t> </a:t>
            </a:r>
            <a:r>
              <a:rPr sz="2000" spc="130" dirty="0">
                <a:latin typeface="Arial"/>
                <a:cs typeface="Arial"/>
              </a:rPr>
              <a:t>set</a:t>
            </a:r>
            <a:r>
              <a:rPr sz="2000" spc="-10" dirty="0">
                <a:latin typeface="Arial"/>
                <a:cs typeface="Arial"/>
              </a:rPr>
              <a:t> </a:t>
            </a:r>
            <a:r>
              <a:rPr sz="2000" spc="114" dirty="0">
                <a:latin typeface="Arial"/>
                <a:cs typeface="Arial"/>
              </a:rPr>
              <a:t>up</a:t>
            </a:r>
            <a:r>
              <a:rPr sz="2000" spc="-5" dirty="0">
                <a:latin typeface="Arial"/>
                <a:cs typeface="Arial"/>
              </a:rPr>
              <a:t> </a:t>
            </a:r>
            <a:r>
              <a:rPr sz="2000" spc="130" dirty="0">
                <a:latin typeface="Arial"/>
                <a:cs typeface="Arial"/>
              </a:rPr>
              <a:t>your</a:t>
            </a:r>
            <a:r>
              <a:rPr sz="2000" spc="-15" dirty="0">
                <a:latin typeface="Arial"/>
                <a:cs typeface="Arial"/>
              </a:rPr>
              <a:t> </a:t>
            </a:r>
            <a:r>
              <a:rPr sz="2000" spc="145" dirty="0">
                <a:latin typeface="Arial"/>
                <a:cs typeface="Arial"/>
              </a:rPr>
              <a:t>system</a:t>
            </a:r>
            <a:r>
              <a:rPr sz="2000" spc="-10" dirty="0">
                <a:latin typeface="Arial"/>
                <a:cs typeface="Arial"/>
              </a:rPr>
              <a:t> </a:t>
            </a:r>
            <a:r>
              <a:rPr sz="2000" spc="95" dirty="0">
                <a:latin typeface="Arial"/>
                <a:cs typeface="Arial"/>
              </a:rPr>
              <a:t>access</a:t>
            </a:r>
            <a:endParaRPr sz="2000">
              <a:latin typeface="Arial"/>
              <a:cs typeface="Arial"/>
            </a:endParaRPr>
          </a:p>
          <a:p>
            <a:pPr marL="299085" indent="-287020">
              <a:lnSpc>
                <a:spcPct val="100000"/>
              </a:lnSpc>
              <a:spcBef>
                <a:spcPts val="2400"/>
              </a:spcBef>
              <a:buChar char="•"/>
              <a:tabLst>
                <a:tab pos="299085" algn="l"/>
                <a:tab pos="299720" algn="l"/>
              </a:tabLst>
            </a:pPr>
            <a:r>
              <a:rPr sz="2000" spc="130" dirty="0">
                <a:latin typeface="Arial"/>
                <a:cs typeface="Arial"/>
              </a:rPr>
              <a:t>Activate</a:t>
            </a:r>
            <a:r>
              <a:rPr sz="2000" spc="-20" dirty="0">
                <a:latin typeface="Arial"/>
                <a:cs typeface="Arial"/>
              </a:rPr>
              <a:t> </a:t>
            </a:r>
            <a:r>
              <a:rPr sz="2000" spc="130" dirty="0">
                <a:latin typeface="Arial"/>
                <a:cs typeface="Arial"/>
              </a:rPr>
              <a:t>your</a:t>
            </a:r>
            <a:r>
              <a:rPr sz="2000" spc="-20" dirty="0">
                <a:latin typeface="Arial"/>
                <a:cs typeface="Arial"/>
              </a:rPr>
              <a:t> </a:t>
            </a:r>
            <a:r>
              <a:rPr sz="2000" dirty="0">
                <a:latin typeface="Arial"/>
                <a:cs typeface="Arial"/>
              </a:rPr>
              <a:t>CWID</a:t>
            </a:r>
            <a:r>
              <a:rPr sz="2000" spc="-25" dirty="0">
                <a:latin typeface="Arial"/>
                <a:cs typeface="Arial"/>
              </a:rPr>
              <a:t> </a:t>
            </a:r>
            <a:r>
              <a:rPr sz="2000" spc="175" dirty="0">
                <a:latin typeface="Arial"/>
                <a:cs typeface="Arial"/>
              </a:rPr>
              <a:t>at</a:t>
            </a:r>
            <a:r>
              <a:rPr sz="2000" spc="-5" dirty="0">
                <a:solidFill>
                  <a:srgbClr val="0562C1"/>
                </a:solidFill>
                <a:latin typeface="Arial"/>
                <a:cs typeface="Arial"/>
              </a:rPr>
              <a:t> </a:t>
            </a:r>
            <a:r>
              <a:rPr sz="2000" u="sng" spc="120" dirty="0">
                <a:solidFill>
                  <a:srgbClr val="0562C1"/>
                </a:solidFill>
                <a:uFill>
                  <a:solidFill>
                    <a:srgbClr val="0562C1"/>
                  </a:solidFill>
                </a:uFill>
                <a:latin typeface="Arial"/>
                <a:cs typeface="Arial"/>
                <a:hlinkClick r:id="rId2"/>
              </a:rPr>
              <a:t>MyAccount</a:t>
            </a:r>
            <a:endParaRPr sz="2000">
              <a:latin typeface="Arial"/>
              <a:cs typeface="Arial"/>
            </a:endParaRPr>
          </a:p>
        </p:txBody>
      </p:sp>
      <p:sp>
        <p:nvSpPr>
          <p:cNvPr id="3" name="object 3"/>
          <p:cNvSpPr txBox="1">
            <a:spLocks noGrp="1"/>
          </p:cNvSpPr>
          <p:nvPr>
            <p:ph type="title"/>
          </p:nvPr>
        </p:nvSpPr>
        <p:spPr>
          <a:xfrm>
            <a:off x="5079650" y="443318"/>
            <a:ext cx="2031364" cy="452120"/>
          </a:xfrm>
          <a:prstGeom prst="rect">
            <a:avLst/>
          </a:prstGeom>
        </p:spPr>
        <p:txBody>
          <a:bodyPr vert="horz" wrap="square" lIns="0" tIns="12065" rIns="0" bIns="0" rtlCol="0">
            <a:spAutoFit/>
          </a:bodyPr>
          <a:lstStyle/>
          <a:p>
            <a:pPr marL="12700">
              <a:lnSpc>
                <a:spcPct val="100000"/>
              </a:lnSpc>
              <a:spcBef>
                <a:spcPts val="95"/>
              </a:spcBef>
            </a:pPr>
            <a:r>
              <a:rPr spc="20" dirty="0"/>
              <a:t>O</a:t>
            </a:r>
            <a:r>
              <a:rPr spc="-50" dirty="0"/>
              <a:t>rie</a:t>
            </a:r>
            <a:r>
              <a:rPr spc="-40" dirty="0"/>
              <a:t>n</a:t>
            </a:r>
            <a:r>
              <a:rPr spc="-25" dirty="0"/>
              <a:t>t</a:t>
            </a:r>
            <a:r>
              <a:rPr spc="70" dirty="0"/>
              <a:t>a</a:t>
            </a:r>
            <a:r>
              <a:rPr spc="55" dirty="0"/>
              <a:t>t</a:t>
            </a:r>
            <a:r>
              <a:rPr spc="-50" dirty="0"/>
              <a:t>i</a:t>
            </a:r>
            <a:r>
              <a:rPr spc="-85" dirty="0"/>
              <a:t>o</a:t>
            </a:r>
            <a:r>
              <a:rPr spc="-100" dirty="0"/>
              <a:t>n</a:t>
            </a:r>
          </a:p>
        </p:txBody>
      </p:sp>
      <p:pic>
        <p:nvPicPr>
          <p:cNvPr id="4" name="object 4"/>
          <p:cNvPicPr/>
          <p:nvPr/>
        </p:nvPicPr>
        <p:blipFill>
          <a:blip r:embed="rId3" cstate="print"/>
          <a:stretch>
            <a:fillRect/>
          </a:stretch>
        </p:blipFill>
        <p:spPr>
          <a:xfrm>
            <a:off x="9982200" y="6269735"/>
            <a:ext cx="2066543" cy="423671"/>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25759" y="1184239"/>
            <a:ext cx="9170035" cy="4438015"/>
          </a:xfrm>
          <a:prstGeom prst="rect">
            <a:avLst/>
          </a:prstGeom>
        </p:spPr>
        <p:txBody>
          <a:bodyPr vert="horz" wrap="square" lIns="0" tIns="12700" rIns="0" bIns="0" rtlCol="0">
            <a:spAutoFit/>
          </a:bodyPr>
          <a:lstStyle/>
          <a:p>
            <a:pPr marL="2167255">
              <a:lnSpc>
                <a:spcPct val="100000"/>
              </a:lnSpc>
              <a:spcBef>
                <a:spcPts val="100"/>
              </a:spcBef>
            </a:pPr>
            <a:r>
              <a:rPr sz="2400" b="1" spc="-50" dirty="0">
                <a:solidFill>
                  <a:srgbClr val="CF451F"/>
                </a:solidFill>
                <a:latin typeface="Tahoma"/>
                <a:cs typeface="Tahoma"/>
              </a:rPr>
              <a:t>Information</a:t>
            </a:r>
            <a:r>
              <a:rPr sz="2400" b="1" spc="5" dirty="0">
                <a:solidFill>
                  <a:srgbClr val="CF451F"/>
                </a:solidFill>
                <a:latin typeface="Tahoma"/>
                <a:cs typeface="Tahoma"/>
              </a:rPr>
              <a:t> </a:t>
            </a:r>
            <a:r>
              <a:rPr sz="2400" b="1" spc="-10" dirty="0">
                <a:solidFill>
                  <a:srgbClr val="CF451F"/>
                </a:solidFill>
                <a:latin typeface="Tahoma"/>
                <a:cs typeface="Tahoma"/>
              </a:rPr>
              <a:t>Technologies</a:t>
            </a:r>
            <a:r>
              <a:rPr sz="2400" b="1" spc="20" dirty="0">
                <a:solidFill>
                  <a:srgbClr val="CF451F"/>
                </a:solidFill>
                <a:latin typeface="Tahoma"/>
                <a:cs typeface="Tahoma"/>
              </a:rPr>
              <a:t> </a:t>
            </a:r>
            <a:r>
              <a:rPr sz="2400" b="1" spc="30" dirty="0">
                <a:solidFill>
                  <a:srgbClr val="CF451F"/>
                </a:solidFill>
                <a:latin typeface="Tahoma"/>
                <a:cs typeface="Tahoma"/>
              </a:rPr>
              <a:t>&amp;</a:t>
            </a:r>
            <a:r>
              <a:rPr sz="2400" b="1" spc="10" dirty="0">
                <a:solidFill>
                  <a:srgbClr val="CF451F"/>
                </a:solidFill>
                <a:latin typeface="Tahoma"/>
                <a:cs typeface="Tahoma"/>
              </a:rPr>
              <a:t> </a:t>
            </a:r>
            <a:r>
              <a:rPr sz="2400" b="1" spc="25" dirty="0">
                <a:solidFill>
                  <a:srgbClr val="CF451F"/>
                </a:solidFill>
                <a:latin typeface="Tahoma"/>
                <a:cs typeface="Tahoma"/>
              </a:rPr>
              <a:t>Services</a:t>
            </a:r>
            <a:r>
              <a:rPr sz="2400" b="1" spc="20" dirty="0">
                <a:solidFill>
                  <a:srgbClr val="CF451F"/>
                </a:solidFill>
                <a:latin typeface="Tahoma"/>
                <a:cs typeface="Tahoma"/>
              </a:rPr>
              <a:t> </a:t>
            </a:r>
            <a:r>
              <a:rPr sz="2400" b="1" spc="-165" dirty="0">
                <a:solidFill>
                  <a:srgbClr val="CF451F"/>
                </a:solidFill>
                <a:latin typeface="Tahoma"/>
                <a:cs typeface="Tahoma"/>
              </a:rPr>
              <a:t>(ITS)</a:t>
            </a:r>
            <a:endParaRPr sz="2400">
              <a:latin typeface="Tahoma"/>
              <a:cs typeface="Tahoma"/>
            </a:endParaRPr>
          </a:p>
          <a:p>
            <a:pPr marL="469900" indent="-285115">
              <a:lnSpc>
                <a:spcPct val="100000"/>
              </a:lnSpc>
              <a:spcBef>
                <a:spcPts val="2440"/>
              </a:spcBef>
              <a:buFont typeface="Arial"/>
              <a:buChar char="•"/>
              <a:tabLst>
                <a:tab pos="469265" algn="l"/>
                <a:tab pos="469900" algn="l"/>
              </a:tabLst>
            </a:pPr>
            <a:r>
              <a:rPr sz="2000" b="1" spc="-10" dirty="0">
                <a:latin typeface="Tahoma"/>
                <a:cs typeface="Tahoma"/>
              </a:rPr>
              <a:t>E-mail</a:t>
            </a:r>
            <a:endParaRPr sz="2000">
              <a:latin typeface="Tahoma"/>
              <a:cs typeface="Tahoma"/>
            </a:endParaRPr>
          </a:p>
          <a:p>
            <a:pPr marL="927100" lvl="1" indent="-285115">
              <a:lnSpc>
                <a:spcPct val="100000"/>
              </a:lnSpc>
              <a:spcBef>
                <a:spcPts val="525"/>
              </a:spcBef>
              <a:buChar char="•"/>
              <a:tabLst>
                <a:tab pos="926465" algn="l"/>
                <a:tab pos="927100" algn="l"/>
              </a:tabLst>
            </a:pPr>
            <a:r>
              <a:rPr sz="2000" spc="70" dirty="0">
                <a:latin typeface="Arial"/>
                <a:cs typeface="Arial"/>
              </a:rPr>
              <a:t>E-mail</a:t>
            </a:r>
            <a:r>
              <a:rPr sz="2000" dirty="0">
                <a:latin typeface="Arial"/>
                <a:cs typeface="Arial"/>
              </a:rPr>
              <a:t> </a:t>
            </a:r>
            <a:r>
              <a:rPr sz="2000" spc="110" dirty="0">
                <a:latin typeface="Arial"/>
                <a:cs typeface="Arial"/>
              </a:rPr>
              <a:t>address</a:t>
            </a:r>
            <a:r>
              <a:rPr sz="2000" dirty="0">
                <a:latin typeface="Arial"/>
                <a:cs typeface="Arial"/>
              </a:rPr>
              <a:t> </a:t>
            </a:r>
            <a:r>
              <a:rPr sz="2000" spc="30" dirty="0">
                <a:latin typeface="Arial"/>
                <a:cs typeface="Arial"/>
              </a:rPr>
              <a:t>is</a:t>
            </a:r>
            <a:r>
              <a:rPr sz="2000" spc="-15" dirty="0">
                <a:latin typeface="Arial"/>
                <a:cs typeface="Arial"/>
              </a:rPr>
              <a:t> </a:t>
            </a:r>
            <a:r>
              <a:rPr sz="2000" spc="130" dirty="0">
                <a:latin typeface="Arial"/>
                <a:cs typeface="Arial"/>
              </a:rPr>
              <a:t>your</a:t>
            </a:r>
            <a:r>
              <a:rPr sz="2000" spc="-15" dirty="0">
                <a:solidFill>
                  <a:srgbClr val="0562C1"/>
                </a:solidFill>
                <a:latin typeface="Arial"/>
                <a:cs typeface="Arial"/>
              </a:rPr>
              <a:t> </a:t>
            </a:r>
            <a:r>
              <a:rPr sz="2000" u="sng" spc="45" dirty="0">
                <a:solidFill>
                  <a:srgbClr val="0562C1"/>
                </a:solidFill>
                <a:uFill>
                  <a:solidFill>
                    <a:srgbClr val="0562C1"/>
                  </a:solidFill>
                </a:uFill>
                <a:latin typeface="Arial"/>
                <a:cs typeface="Arial"/>
                <a:hlinkClick r:id="rId2"/>
              </a:rPr>
              <a:t>CWID@med.cornell.edu</a:t>
            </a:r>
            <a:endParaRPr sz="2000">
              <a:latin typeface="Arial"/>
              <a:cs typeface="Arial"/>
            </a:endParaRPr>
          </a:p>
          <a:p>
            <a:pPr marL="927100" lvl="1" indent="-285115">
              <a:lnSpc>
                <a:spcPct val="100000"/>
              </a:lnSpc>
              <a:spcBef>
                <a:spcPts val="700"/>
              </a:spcBef>
              <a:buChar char="•"/>
              <a:tabLst>
                <a:tab pos="926465" algn="l"/>
                <a:tab pos="927100" algn="l"/>
              </a:tabLst>
            </a:pPr>
            <a:r>
              <a:rPr sz="2000" spc="50" dirty="0">
                <a:latin typeface="Arial"/>
                <a:cs typeface="Arial"/>
              </a:rPr>
              <a:t>Via</a:t>
            </a:r>
            <a:r>
              <a:rPr sz="2000" spc="-10" dirty="0">
                <a:latin typeface="Arial"/>
                <a:cs typeface="Arial"/>
              </a:rPr>
              <a:t> </a:t>
            </a:r>
            <a:r>
              <a:rPr sz="2000" spc="114" dirty="0">
                <a:latin typeface="Arial"/>
                <a:cs typeface="Arial"/>
              </a:rPr>
              <a:t>Microsoft</a:t>
            </a:r>
            <a:r>
              <a:rPr sz="2000" spc="-20" dirty="0">
                <a:latin typeface="Arial"/>
                <a:cs typeface="Arial"/>
              </a:rPr>
              <a:t> </a:t>
            </a:r>
            <a:r>
              <a:rPr sz="2000" spc="90" dirty="0">
                <a:latin typeface="Arial"/>
                <a:cs typeface="Arial"/>
              </a:rPr>
              <a:t>Outlook</a:t>
            </a:r>
            <a:endParaRPr sz="2000">
              <a:latin typeface="Arial"/>
              <a:cs typeface="Arial"/>
            </a:endParaRPr>
          </a:p>
          <a:p>
            <a:pPr marL="927100" lvl="1" indent="-285115">
              <a:lnSpc>
                <a:spcPct val="100000"/>
              </a:lnSpc>
              <a:spcBef>
                <a:spcPts val="695"/>
              </a:spcBef>
              <a:buChar char="•"/>
              <a:tabLst>
                <a:tab pos="926465" algn="l"/>
                <a:tab pos="927100" algn="l"/>
              </a:tabLst>
            </a:pPr>
            <a:r>
              <a:rPr sz="2000" spc="90" dirty="0">
                <a:latin typeface="Arial"/>
                <a:cs typeface="Arial"/>
              </a:rPr>
              <a:t>Webmail</a:t>
            </a:r>
            <a:r>
              <a:rPr sz="2000" spc="15" dirty="0">
                <a:latin typeface="Arial"/>
                <a:cs typeface="Arial"/>
              </a:rPr>
              <a:t> </a:t>
            </a:r>
            <a:r>
              <a:rPr sz="2000" spc="55" dirty="0">
                <a:latin typeface="Arial"/>
                <a:cs typeface="Arial"/>
              </a:rPr>
              <a:t>online</a:t>
            </a:r>
            <a:r>
              <a:rPr sz="2000" spc="-5" dirty="0">
                <a:latin typeface="Arial"/>
                <a:cs typeface="Arial"/>
              </a:rPr>
              <a:t> </a:t>
            </a:r>
            <a:r>
              <a:rPr sz="2000" spc="105" dirty="0">
                <a:latin typeface="Arial"/>
                <a:cs typeface="Arial"/>
              </a:rPr>
              <a:t>can</a:t>
            </a:r>
            <a:r>
              <a:rPr sz="2000" spc="5" dirty="0">
                <a:latin typeface="Arial"/>
                <a:cs typeface="Arial"/>
              </a:rPr>
              <a:t> </a:t>
            </a:r>
            <a:r>
              <a:rPr sz="2000" spc="105" dirty="0">
                <a:latin typeface="Arial"/>
                <a:cs typeface="Arial"/>
              </a:rPr>
              <a:t>be</a:t>
            </a:r>
            <a:r>
              <a:rPr sz="2000" spc="5" dirty="0">
                <a:latin typeface="Arial"/>
                <a:cs typeface="Arial"/>
              </a:rPr>
              <a:t> </a:t>
            </a:r>
            <a:r>
              <a:rPr sz="2000" spc="100" dirty="0">
                <a:latin typeface="Arial"/>
                <a:cs typeface="Arial"/>
              </a:rPr>
              <a:t>accessed</a:t>
            </a:r>
            <a:r>
              <a:rPr sz="2000" spc="-15" dirty="0">
                <a:latin typeface="Arial"/>
                <a:cs typeface="Arial"/>
              </a:rPr>
              <a:t> </a:t>
            </a:r>
            <a:r>
              <a:rPr sz="2000" spc="125" dirty="0">
                <a:latin typeface="Arial"/>
                <a:cs typeface="Arial"/>
              </a:rPr>
              <a:t>through</a:t>
            </a:r>
            <a:r>
              <a:rPr sz="2000" spc="-5" dirty="0">
                <a:solidFill>
                  <a:srgbClr val="0562C1"/>
                </a:solidFill>
                <a:latin typeface="Arial"/>
                <a:cs typeface="Arial"/>
              </a:rPr>
              <a:t> </a:t>
            </a:r>
            <a:r>
              <a:rPr sz="2000" u="sng" spc="114" dirty="0">
                <a:solidFill>
                  <a:srgbClr val="0562C1"/>
                </a:solidFill>
                <a:uFill>
                  <a:solidFill>
                    <a:srgbClr val="0562C1"/>
                  </a:solidFill>
                </a:uFill>
                <a:latin typeface="Arial"/>
                <a:cs typeface="Arial"/>
                <a:hlinkClick r:id="rId3"/>
              </a:rPr>
              <a:t>Microsoft</a:t>
            </a:r>
            <a:r>
              <a:rPr sz="2000" u="sng" spc="-15" dirty="0">
                <a:solidFill>
                  <a:srgbClr val="0562C1"/>
                </a:solidFill>
                <a:uFill>
                  <a:solidFill>
                    <a:srgbClr val="0562C1"/>
                  </a:solidFill>
                </a:uFill>
                <a:latin typeface="Arial"/>
                <a:cs typeface="Arial"/>
                <a:hlinkClick r:id="rId3"/>
              </a:rPr>
              <a:t> </a:t>
            </a:r>
            <a:r>
              <a:rPr sz="2000" u="sng" spc="100" dirty="0">
                <a:solidFill>
                  <a:srgbClr val="0562C1"/>
                </a:solidFill>
                <a:uFill>
                  <a:solidFill>
                    <a:srgbClr val="0562C1"/>
                  </a:solidFill>
                </a:uFill>
                <a:latin typeface="Arial"/>
                <a:cs typeface="Arial"/>
                <a:hlinkClick r:id="rId3"/>
              </a:rPr>
              <a:t>Office</a:t>
            </a:r>
            <a:r>
              <a:rPr sz="2000" u="sng" spc="5" dirty="0">
                <a:solidFill>
                  <a:srgbClr val="0562C1"/>
                </a:solidFill>
                <a:uFill>
                  <a:solidFill>
                    <a:srgbClr val="0562C1"/>
                  </a:solidFill>
                </a:uFill>
                <a:latin typeface="Arial"/>
                <a:cs typeface="Arial"/>
                <a:hlinkClick r:id="rId3"/>
              </a:rPr>
              <a:t> </a:t>
            </a:r>
            <a:r>
              <a:rPr sz="2000" u="sng" spc="114" dirty="0">
                <a:solidFill>
                  <a:srgbClr val="0562C1"/>
                </a:solidFill>
                <a:uFill>
                  <a:solidFill>
                    <a:srgbClr val="0562C1"/>
                  </a:solidFill>
                </a:uFill>
                <a:latin typeface="Arial"/>
                <a:cs typeface="Arial"/>
                <a:hlinkClick r:id="rId3"/>
              </a:rPr>
              <a:t>365</a:t>
            </a:r>
            <a:endParaRPr sz="2000">
              <a:latin typeface="Arial"/>
              <a:cs typeface="Arial"/>
            </a:endParaRPr>
          </a:p>
          <a:p>
            <a:pPr marL="927100" lvl="1" indent="-285115">
              <a:lnSpc>
                <a:spcPct val="100000"/>
              </a:lnSpc>
              <a:spcBef>
                <a:spcPts val="705"/>
              </a:spcBef>
              <a:buChar char="•"/>
              <a:tabLst>
                <a:tab pos="926465" algn="l"/>
                <a:tab pos="927100" algn="l"/>
              </a:tabLst>
            </a:pPr>
            <a:r>
              <a:rPr sz="2000" spc="25" dirty="0">
                <a:latin typeface="Arial"/>
                <a:cs typeface="Arial"/>
              </a:rPr>
              <a:t>Use</a:t>
            </a:r>
            <a:r>
              <a:rPr sz="2000" spc="-5" dirty="0">
                <a:solidFill>
                  <a:srgbClr val="0562C1"/>
                </a:solidFill>
                <a:latin typeface="Arial"/>
                <a:cs typeface="Arial"/>
              </a:rPr>
              <a:t> </a:t>
            </a:r>
            <a:r>
              <a:rPr sz="2000" u="sng" spc="-5" dirty="0">
                <a:solidFill>
                  <a:srgbClr val="0562C1"/>
                </a:solidFill>
                <a:uFill>
                  <a:solidFill>
                    <a:srgbClr val="0562C1"/>
                  </a:solidFill>
                </a:uFill>
                <a:latin typeface="Arial"/>
                <a:cs typeface="Arial"/>
                <a:hlinkClick r:id="rId4"/>
              </a:rPr>
              <a:t>File</a:t>
            </a:r>
            <a:r>
              <a:rPr sz="2000" u="sng" spc="20" dirty="0">
                <a:solidFill>
                  <a:srgbClr val="0562C1"/>
                </a:solidFill>
                <a:uFill>
                  <a:solidFill>
                    <a:srgbClr val="0562C1"/>
                  </a:solidFill>
                </a:uFill>
                <a:latin typeface="Arial"/>
                <a:cs typeface="Arial"/>
                <a:hlinkClick r:id="rId4"/>
              </a:rPr>
              <a:t> </a:t>
            </a:r>
            <a:r>
              <a:rPr sz="2000" u="sng" spc="110" dirty="0">
                <a:solidFill>
                  <a:srgbClr val="0562C1"/>
                </a:solidFill>
                <a:uFill>
                  <a:solidFill>
                    <a:srgbClr val="0562C1"/>
                  </a:solidFill>
                </a:uFill>
                <a:latin typeface="Arial"/>
                <a:cs typeface="Arial"/>
                <a:hlinkClick r:id="rId4"/>
              </a:rPr>
              <a:t>Transfer</a:t>
            </a:r>
            <a:r>
              <a:rPr sz="2000" u="sng" spc="-30" dirty="0">
                <a:solidFill>
                  <a:srgbClr val="0562C1"/>
                </a:solidFill>
                <a:uFill>
                  <a:solidFill>
                    <a:srgbClr val="0562C1"/>
                  </a:solidFill>
                </a:uFill>
                <a:latin typeface="Arial"/>
                <a:cs typeface="Arial"/>
                <a:hlinkClick r:id="rId4"/>
              </a:rPr>
              <a:t> </a:t>
            </a:r>
            <a:r>
              <a:rPr sz="2000" u="sng" spc="70" dirty="0">
                <a:solidFill>
                  <a:srgbClr val="0562C1"/>
                </a:solidFill>
                <a:uFill>
                  <a:solidFill>
                    <a:srgbClr val="0562C1"/>
                  </a:solidFill>
                </a:uFill>
                <a:latin typeface="Arial"/>
                <a:cs typeface="Arial"/>
                <a:hlinkClick r:id="rId4"/>
              </a:rPr>
              <a:t>Service</a:t>
            </a:r>
            <a:r>
              <a:rPr sz="2000" spc="5" dirty="0">
                <a:solidFill>
                  <a:srgbClr val="0562C1"/>
                </a:solidFill>
                <a:latin typeface="Arial"/>
                <a:cs typeface="Arial"/>
                <a:hlinkClick r:id="rId4"/>
              </a:rPr>
              <a:t> </a:t>
            </a:r>
            <a:r>
              <a:rPr sz="2000" spc="180" dirty="0">
                <a:latin typeface="Arial"/>
                <a:cs typeface="Arial"/>
              </a:rPr>
              <a:t>to</a:t>
            </a:r>
            <a:r>
              <a:rPr sz="2000" spc="15" dirty="0">
                <a:latin typeface="Arial"/>
                <a:cs typeface="Arial"/>
              </a:rPr>
              <a:t> </a:t>
            </a:r>
            <a:r>
              <a:rPr sz="2000" spc="140" dirty="0">
                <a:latin typeface="Arial"/>
                <a:cs typeface="Arial"/>
              </a:rPr>
              <a:t>transfer</a:t>
            </a:r>
            <a:r>
              <a:rPr sz="2000" spc="-30" dirty="0">
                <a:latin typeface="Arial"/>
                <a:cs typeface="Arial"/>
              </a:rPr>
              <a:t> </a:t>
            </a:r>
            <a:r>
              <a:rPr sz="2000" spc="85" dirty="0">
                <a:latin typeface="Arial"/>
                <a:cs typeface="Arial"/>
              </a:rPr>
              <a:t>large</a:t>
            </a:r>
            <a:r>
              <a:rPr sz="2000" spc="5" dirty="0">
                <a:latin typeface="Arial"/>
                <a:cs typeface="Arial"/>
              </a:rPr>
              <a:t> </a:t>
            </a:r>
            <a:r>
              <a:rPr sz="2000" spc="140" dirty="0">
                <a:latin typeface="Arial"/>
                <a:cs typeface="Arial"/>
              </a:rPr>
              <a:t>or</a:t>
            </a:r>
            <a:r>
              <a:rPr sz="2000" spc="5" dirty="0">
                <a:latin typeface="Arial"/>
                <a:cs typeface="Arial"/>
              </a:rPr>
              <a:t> </a:t>
            </a:r>
            <a:r>
              <a:rPr sz="2000" spc="95" dirty="0">
                <a:latin typeface="Arial"/>
                <a:cs typeface="Arial"/>
              </a:rPr>
              <a:t>confidential</a:t>
            </a:r>
            <a:r>
              <a:rPr sz="2000" spc="-5" dirty="0">
                <a:latin typeface="Arial"/>
                <a:cs typeface="Arial"/>
              </a:rPr>
              <a:t> </a:t>
            </a:r>
            <a:r>
              <a:rPr sz="2000" spc="65" dirty="0">
                <a:latin typeface="Arial"/>
                <a:cs typeface="Arial"/>
              </a:rPr>
              <a:t>files</a:t>
            </a:r>
            <a:endParaRPr sz="2000">
              <a:latin typeface="Arial"/>
              <a:cs typeface="Arial"/>
            </a:endParaRPr>
          </a:p>
          <a:p>
            <a:pPr marL="927100" lvl="1" indent="-285115">
              <a:lnSpc>
                <a:spcPct val="100000"/>
              </a:lnSpc>
              <a:spcBef>
                <a:spcPts val="700"/>
              </a:spcBef>
              <a:buChar char="•"/>
              <a:tabLst>
                <a:tab pos="926465" algn="l"/>
                <a:tab pos="927100" algn="l"/>
              </a:tabLst>
            </a:pPr>
            <a:r>
              <a:rPr sz="2000" spc="114" dirty="0">
                <a:latin typeface="Arial"/>
                <a:cs typeface="Arial"/>
              </a:rPr>
              <a:t>Spam</a:t>
            </a:r>
            <a:r>
              <a:rPr sz="2000" spc="15" dirty="0">
                <a:latin typeface="Arial"/>
                <a:cs typeface="Arial"/>
              </a:rPr>
              <a:t> </a:t>
            </a:r>
            <a:r>
              <a:rPr sz="2000" spc="30" dirty="0">
                <a:latin typeface="Arial"/>
                <a:cs typeface="Arial"/>
              </a:rPr>
              <a:t>is</a:t>
            </a:r>
            <a:r>
              <a:rPr sz="2000" spc="10" dirty="0">
                <a:latin typeface="Arial"/>
                <a:cs typeface="Arial"/>
              </a:rPr>
              <a:t> </a:t>
            </a:r>
            <a:r>
              <a:rPr sz="2000" spc="135" dirty="0">
                <a:latin typeface="Arial"/>
                <a:cs typeface="Arial"/>
              </a:rPr>
              <a:t>sorted</a:t>
            </a:r>
            <a:r>
              <a:rPr sz="2000" dirty="0">
                <a:latin typeface="Arial"/>
                <a:cs typeface="Arial"/>
              </a:rPr>
              <a:t> </a:t>
            </a:r>
            <a:r>
              <a:rPr sz="2000" spc="110" dirty="0">
                <a:latin typeface="Arial"/>
                <a:cs typeface="Arial"/>
              </a:rPr>
              <a:t>into</a:t>
            </a:r>
            <a:r>
              <a:rPr sz="2000" dirty="0">
                <a:latin typeface="Arial"/>
                <a:cs typeface="Arial"/>
              </a:rPr>
              <a:t> </a:t>
            </a:r>
            <a:r>
              <a:rPr sz="2000" spc="125" dirty="0">
                <a:latin typeface="Arial"/>
                <a:cs typeface="Arial"/>
              </a:rPr>
              <a:t>appropriate</a:t>
            </a:r>
            <a:r>
              <a:rPr sz="2000" spc="5" dirty="0">
                <a:latin typeface="Arial"/>
                <a:cs typeface="Arial"/>
              </a:rPr>
              <a:t> </a:t>
            </a:r>
            <a:r>
              <a:rPr sz="2000" spc="70" dirty="0">
                <a:latin typeface="Arial"/>
                <a:cs typeface="Arial"/>
              </a:rPr>
              <a:t>location.</a:t>
            </a:r>
            <a:r>
              <a:rPr sz="2000" spc="5" dirty="0">
                <a:latin typeface="Arial"/>
                <a:cs typeface="Arial"/>
              </a:rPr>
              <a:t> </a:t>
            </a:r>
            <a:r>
              <a:rPr sz="2000" spc="75" dirty="0">
                <a:latin typeface="Arial"/>
                <a:cs typeface="Arial"/>
              </a:rPr>
              <a:t>To</a:t>
            </a:r>
            <a:r>
              <a:rPr sz="2000" spc="10" dirty="0">
                <a:latin typeface="Arial"/>
                <a:cs typeface="Arial"/>
              </a:rPr>
              <a:t> </a:t>
            </a:r>
            <a:r>
              <a:rPr sz="2000" spc="100" dirty="0">
                <a:latin typeface="Arial"/>
                <a:cs typeface="Arial"/>
              </a:rPr>
              <a:t>access</a:t>
            </a:r>
            <a:r>
              <a:rPr sz="2000" spc="-5" dirty="0">
                <a:latin typeface="Arial"/>
                <a:cs typeface="Arial"/>
              </a:rPr>
              <a:t> </a:t>
            </a:r>
            <a:r>
              <a:rPr sz="2000" spc="114" dirty="0">
                <a:latin typeface="Arial"/>
                <a:cs typeface="Arial"/>
              </a:rPr>
              <a:t>Spam</a:t>
            </a:r>
            <a:r>
              <a:rPr sz="2000" spc="10" dirty="0">
                <a:solidFill>
                  <a:srgbClr val="0562C1"/>
                </a:solidFill>
                <a:latin typeface="Arial"/>
                <a:cs typeface="Arial"/>
              </a:rPr>
              <a:t> </a:t>
            </a:r>
            <a:r>
              <a:rPr sz="2000" u="sng" spc="110" dirty="0">
                <a:solidFill>
                  <a:srgbClr val="0562C1"/>
                </a:solidFill>
                <a:uFill>
                  <a:solidFill>
                    <a:srgbClr val="0562C1"/>
                  </a:solidFill>
                </a:uFill>
                <a:latin typeface="Arial"/>
                <a:cs typeface="Arial"/>
              </a:rPr>
              <a:t>settings</a:t>
            </a:r>
            <a:endParaRPr sz="2000">
              <a:latin typeface="Arial"/>
              <a:cs typeface="Arial"/>
            </a:endParaRPr>
          </a:p>
          <a:p>
            <a:pPr marL="299085" indent="-287020">
              <a:lnSpc>
                <a:spcPct val="100000"/>
              </a:lnSpc>
              <a:spcBef>
                <a:spcPts val="1895"/>
              </a:spcBef>
              <a:buChar char="•"/>
              <a:tabLst>
                <a:tab pos="299085" algn="l"/>
                <a:tab pos="299720" algn="l"/>
              </a:tabLst>
            </a:pPr>
            <a:r>
              <a:rPr sz="2000" spc="120" dirty="0">
                <a:latin typeface="Arial"/>
                <a:cs typeface="Arial"/>
              </a:rPr>
              <a:t>A</a:t>
            </a:r>
            <a:r>
              <a:rPr sz="2000" dirty="0">
                <a:solidFill>
                  <a:srgbClr val="0562C1"/>
                </a:solidFill>
                <a:latin typeface="Arial"/>
                <a:cs typeface="Arial"/>
              </a:rPr>
              <a:t> </a:t>
            </a:r>
            <a:r>
              <a:rPr sz="2000" u="sng" spc="90" dirty="0">
                <a:solidFill>
                  <a:srgbClr val="0562C1"/>
                </a:solidFill>
                <a:uFill>
                  <a:solidFill>
                    <a:srgbClr val="0562C1"/>
                  </a:solidFill>
                </a:uFill>
                <a:latin typeface="Arial"/>
                <a:cs typeface="Arial"/>
                <a:hlinkClick r:id="rId5"/>
              </a:rPr>
              <a:t>site</a:t>
            </a:r>
            <a:r>
              <a:rPr sz="2000" spc="-5" dirty="0">
                <a:solidFill>
                  <a:srgbClr val="0562C1"/>
                </a:solidFill>
                <a:latin typeface="Arial"/>
                <a:cs typeface="Arial"/>
                <a:hlinkClick r:id="rId5"/>
              </a:rPr>
              <a:t> </a:t>
            </a:r>
            <a:r>
              <a:rPr sz="2000" spc="180" dirty="0">
                <a:latin typeface="Arial"/>
                <a:cs typeface="Arial"/>
              </a:rPr>
              <a:t>to</a:t>
            </a:r>
            <a:r>
              <a:rPr sz="2000" spc="10" dirty="0">
                <a:latin typeface="Arial"/>
                <a:cs typeface="Arial"/>
              </a:rPr>
              <a:t> </a:t>
            </a:r>
            <a:r>
              <a:rPr sz="2000" spc="110" dirty="0">
                <a:latin typeface="Arial"/>
                <a:cs typeface="Arial"/>
              </a:rPr>
              <a:t>find</a:t>
            </a:r>
            <a:r>
              <a:rPr sz="2000" spc="-5" dirty="0">
                <a:latin typeface="Arial"/>
                <a:cs typeface="Arial"/>
              </a:rPr>
              <a:t> </a:t>
            </a:r>
            <a:r>
              <a:rPr sz="2000" spc="140" dirty="0">
                <a:latin typeface="Arial"/>
                <a:cs typeface="Arial"/>
              </a:rPr>
              <a:t>software</a:t>
            </a:r>
            <a:r>
              <a:rPr sz="2000" spc="-15" dirty="0">
                <a:latin typeface="Arial"/>
                <a:cs typeface="Arial"/>
              </a:rPr>
              <a:t> </a:t>
            </a:r>
            <a:r>
              <a:rPr sz="2000" spc="95" dirty="0">
                <a:latin typeface="Arial"/>
                <a:cs typeface="Arial"/>
              </a:rPr>
              <a:t>downloadable</a:t>
            </a:r>
            <a:r>
              <a:rPr sz="2000" spc="5" dirty="0">
                <a:latin typeface="Arial"/>
                <a:cs typeface="Arial"/>
              </a:rPr>
              <a:t> </a:t>
            </a:r>
            <a:r>
              <a:rPr sz="2000" spc="145" dirty="0">
                <a:latin typeface="Arial"/>
                <a:cs typeface="Arial"/>
              </a:rPr>
              <a:t>onto</a:t>
            </a:r>
            <a:r>
              <a:rPr sz="2000" dirty="0">
                <a:latin typeface="Arial"/>
                <a:cs typeface="Arial"/>
              </a:rPr>
              <a:t> </a:t>
            </a:r>
            <a:r>
              <a:rPr sz="2000" spc="130" dirty="0">
                <a:latin typeface="Arial"/>
                <a:cs typeface="Arial"/>
              </a:rPr>
              <a:t>your</a:t>
            </a:r>
            <a:r>
              <a:rPr sz="2000" spc="-25" dirty="0">
                <a:latin typeface="Arial"/>
                <a:cs typeface="Arial"/>
              </a:rPr>
              <a:t> </a:t>
            </a:r>
            <a:r>
              <a:rPr sz="2000" b="1" spc="-30" dirty="0">
                <a:latin typeface="Tahoma"/>
                <a:cs typeface="Tahoma"/>
              </a:rPr>
              <a:t>work </a:t>
            </a:r>
            <a:r>
              <a:rPr sz="2000" spc="150" dirty="0">
                <a:latin typeface="Arial"/>
                <a:cs typeface="Arial"/>
              </a:rPr>
              <a:t>computer</a:t>
            </a:r>
            <a:endParaRPr sz="2000">
              <a:latin typeface="Arial"/>
              <a:cs typeface="Arial"/>
            </a:endParaRPr>
          </a:p>
          <a:p>
            <a:pPr marL="299085" marR="46355" indent="-299085">
              <a:lnSpc>
                <a:spcPct val="129000"/>
              </a:lnSpc>
              <a:spcBef>
                <a:spcPts val="1210"/>
              </a:spcBef>
              <a:buChar char="•"/>
              <a:tabLst>
                <a:tab pos="299085" algn="l"/>
                <a:tab pos="299720" algn="l"/>
              </a:tabLst>
            </a:pPr>
            <a:r>
              <a:rPr sz="2000" spc="120" dirty="0">
                <a:latin typeface="Arial"/>
                <a:cs typeface="Arial"/>
              </a:rPr>
              <a:t>A</a:t>
            </a:r>
            <a:r>
              <a:rPr sz="2000" spc="5" dirty="0">
                <a:solidFill>
                  <a:srgbClr val="0562C1"/>
                </a:solidFill>
                <a:latin typeface="Arial"/>
                <a:cs typeface="Arial"/>
              </a:rPr>
              <a:t> </a:t>
            </a:r>
            <a:r>
              <a:rPr sz="2000" u="sng" spc="90" dirty="0">
                <a:solidFill>
                  <a:srgbClr val="0562C1"/>
                </a:solidFill>
                <a:uFill>
                  <a:solidFill>
                    <a:srgbClr val="0562C1"/>
                  </a:solidFill>
                </a:uFill>
                <a:latin typeface="Arial"/>
                <a:cs typeface="Arial"/>
                <a:hlinkClick r:id="rId6"/>
              </a:rPr>
              <a:t>site</a:t>
            </a:r>
            <a:r>
              <a:rPr sz="2000" spc="-5" dirty="0">
                <a:solidFill>
                  <a:srgbClr val="0562C1"/>
                </a:solidFill>
                <a:latin typeface="Arial"/>
                <a:cs typeface="Arial"/>
                <a:hlinkClick r:id="rId6"/>
              </a:rPr>
              <a:t> </a:t>
            </a:r>
            <a:r>
              <a:rPr sz="2000" spc="180" dirty="0">
                <a:latin typeface="Arial"/>
                <a:cs typeface="Arial"/>
              </a:rPr>
              <a:t>to</a:t>
            </a:r>
            <a:r>
              <a:rPr sz="2000" spc="15" dirty="0">
                <a:latin typeface="Arial"/>
                <a:cs typeface="Arial"/>
              </a:rPr>
              <a:t> </a:t>
            </a:r>
            <a:r>
              <a:rPr sz="2000" spc="110" dirty="0">
                <a:latin typeface="Arial"/>
                <a:cs typeface="Arial"/>
              </a:rPr>
              <a:t>find</a:t>
            </a:r>
            <a:r>
              <a:rPr sz="2000" dirty="0">
                <a:latin typeface="Arial"/>
                <a:cs typeface="Arial"/>
              </a:rPr>
              <a:t> </a:t>
            </a:r>
            <a:r>
              <a:rPr sz="2000" spc="140" dirty="0">
                <a:latin typeface="Arial"/>
                <a:cs typeface="Arial"/>
              </a:rPr>
              <a:t>software</a:t>
            </a:r>
            <a:r>
              <a:rPr sz="2000" spc="-15" dirty="0">
                <a:latin typeface="Arial"/>
                <a:cs typeface="Arial"/>
              </a:rPr>
              <a:t> </a:t>
            </a:r>
            <a:r>
              <a:rPr sz="2000" spc="95" dirty="0">
                <a:latin typeface="Arial"/>
                <a:cs typeface="Arial"/>
              </a:rPr>
              <a:t>downloadable</a:t>
            </a:r>
            <a:r>
              <a:rPr sz="2000" spc="10" dirty="0">
                <a:latin typeface="Arial"/>
                <a:cs typeface="Arial"/>
              </a:rPr>
              <a:t> </a:t>
            </a:r>
            <a:r>
              <a:rPr sz="2000" spc="145" dirty="0">
                <a:latin typeface="Arial"/>
                <a:cs typeface="Arial"/>
              </a:rPr>
              <a:t>onto</a:t>
            </a:r>
            <a:r>
              <a:rPr sz="2000" dirty="0">
                <a:latin typeface="Arial"/>
                <a:cs typeface="Arial"/>
              </a:rPr>
              <a:t> </a:t>
            </a:r>
            <a:r>
              <a:rPr sz="2000" spc="130" dirty="0">
                <a:latin typeface="Arial"/>
                <a:cs typeface="Arial"/>
              </a:rPr>
              <a:t>your</a:t>
            </a:r>
            <a:r>
              <a:rPr sz="2000" spc="-20" dirty="0">
                <a:latin typeface="Arial"/>
                <a:cs typeface="Arial"/>
              </a:rPr>
              <a:t> </a:t>
            </a:r>
            <a:r>
              <a:rPr sz="2000" b="1" spc="5" dirty="0">
                <a:latin typeface="Tahoma"/>
                <a:cs typeface="Tahoma"/>
              </a:rPr>
              <a:t>personal</a:t>
            </a:r>
            <a:r>
              <a:rPr sz="2000" b="1" spc="-50" dirty="0">
                <a:latin typeface="Tahoma"/>
                <a:cs typeface="Tahoma"/>
              </a:rPr>
              <a:t> </a:t>
            </a:r>
            <a:r>
              <a:rPr sz="2000" spc="150" dirty="0">
                <a:latin typeface="Arial"/>
                <a:cs typeface="Arial"/>
              </a:rPr>
              <a:t>computer</a:t>
            </a:r>
            <a:r>
              <a:rPr sz="2000" spc="-5" dirty="0">
                <a:latin typeface="Arial"/>
                <a:cs typeface="Arial"/>
              </a:rPr>
              <a:t> </a:t>
            </a:r>
            <a:r>
              <a:rPr sz="2000" spc="180" dirty="0">
                <a:latin typeface="Arial"/>
                <a:cs typeface="Arial"/>
              </a:rPr>
              <a:t>at</a:t>
            </a:r>
            <a:r>
              <a:rPr sz="2000" spc="-5" dirty="0">
                <a:latin typeface="Arial"/>
                <a:cs typeface="Arial"/>
              </a:rPr>
              <a:t> </a:t>
            </a:r>
            <a:r>
              <a:rPr sz="2000" spc="110" dirty="0">
                <a:latin typeface="Arial"/>
                <a:cs typeface="Arial"/>
              </a:rPr>
              <a:t>a </a:t>
            </a:r>
            <a:r>
              <a:rPr sz="2000" spc="-540" dirty="0">
                <a:latin typeface="Arial"/>
                <a:cs typeface="Arial"/>
              </a:rPr>
              <a:t> </a:t>
            </a:r>
            <a:r>
              <a:rPr sz="2000" spc="85" dirty="0">
                <a:latin typeface="Arial"/>
                <a:cs typeface="Arial"/>
              </a:rPr>
              <a:t>considerable</a:t>
            </a:r>
            <a:r>
              <a:rPr sz="2000" spc="-15" dirty="0">
                <a:latin typeface="Arial"/>
                <a:cs typeface="Arial"/>
              </a:rPr>
              <a:t> </a:t>
            </a:r>
            <a:r>
              <a:rPr sz="2000" spc="110" dirty="0">
                <a:latin typeface="Arial"/>
                <a:cs typeface="Arial"/>
              </a:rPr>
              <a:t>discount</a:t>
            </a:r>
            <a:endParaRPr sz="2000">
              <a:latin typeface="Arial"/>
              <a:cs typeface="Arial"/>
            </a:endParaRPr>
          </a:p>
        </p:txBody>
      </p:sp>
      <p:sp>
        <p:nvSpPr>
          <p:cNvPr id="3" name="object 3"/>
          <p:cNvSpPr txBox="1">
            <a:spLocks noGrp="1"/>
          </p:cNvSpPr>
          <p:nvPr>
            <p:ph type="title"/>
          </p:nvPr>
        </p:nvSpPr>
        <p:spPr>
          <a:xfrm>
            <a:off x="5079650" y="443318"/>
            <a:ext cx="2031364" cy="452120"/>
          </a:xfrm>
          <a:prstGeom prst="rect">
            <a:avLst/>
          </a:prstGeom>
        </p:spPr>
        <p:txBody>
          <a:bodyPr vert="horz" wrap="square" lIns="0" tIns="12065" rIns="0" bIns="0" rtlCol="0">
            <a:spAutoFit/>
          </a:bodyPr>
          <a:lstStyle/>
          <a:p>
            <a:pPr marL="12700">
              <a:lnSpc>
                <a:spcPct val="100000"/>
              </a:lnSpc>
              <a:spcBef>
                <a:spcPts val="95"/>
              </a:spcBef>
            </a:pPr>
            <a:r>
              <a:rPr spc="20" dirty="0"/>
              <a:t>O</a:t>
            </a:r>
            <a:r>
              <a:rPr spc="-50" dirty="0"/>
              <a:t>rie</a:t>
            </a:r>
            <a:r>
              <a:rPr spc="-40" dirty="0"/>
              <a:t>n</a:t>
            </a:r>
            <a:r>
              <a:rPr spc="-25" dirty="0"/>
              <a:t>t</a:t>
            </a:r>
            <a:r>
              <a:rPr spc="70" dirty="0"/>
              <a:t>a</a:t>
            </a:r>
            <a:r>
              <a:rPr spc="55" dirty="0"/>
              <a:t>t</a:t>
            </a:r>
            <a:r>
              <a:rPr spc="-50" dirty="0"/>
              <a:t>i</a:t>
            </a:r>
            <a:r>
              <a:rPr spc="-85" dirty="0"/>
              <a:t>o</a:t>
            </a:r>
            <a:r>
              <a:rPr spc="-100" dirty="0"/>
              <a:t>n</a:t>
            </a:r>
          </a:p>
        </p:txBody>
      </p:sp>
      <p:pic>
        <p:nvPicPr>
          <p:cNvPr id="4" name="object 4"/>
          <p:cNvPicPr/>
          <p:nvPr/>
        </p:nvPicPr>
        <p:blipFill>
          <a:blip r:embed="rId7" cstate="print"/>
          <a:stretch>
            <a:fillRect/>
          </a:stretch>
        </p:blipFill>
        <p:spPr>
          <a:xfrm>
            <a:off x="9982200" y="6269735"/>
            <a:ext cx="2066543" cy="423671"/>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2519E-8283-5BCE-5816-2AFB0CE49760}"/>
              </a:ext>
            </a:extLst>
          </p:cNvPr>
          <p:cNvSpPr>
            <a:spLocks noGrp="1"/>
          </p:cNvSpPr>
          <p:nvPr>
            <p:ph type="title"/>
          </p:nvPr>
        </p:nvSpPr>
        <p:spPr/>
        <p:txBody>
          <a:bodyPr/>
          <a:lstStyle/>
          <a:p>
            <a:endParaRPr lang="en-US"/>
          </a:p>
        </p:txBody>
      </p:sp>
      <p:sp>
        <p:nvSpPr>
          <p:cNvPr id="6" name="TextBox 5">
            <a:extLst>
              <a:ext uri="{FF2B5EF4-FFF2-40B4-BE49-F238E27FC236}">
                <a16:creationId xmlns:a16="http://schemas.microsoft.com/office/drawing/2014/main" id="{4675C049-3B90-B8FE-60B9-B4271D9BC247}"/>
              </a:ext>
            </a:extLst>
          </p:cNvPr>
          <p:cNvSpPr txBox="1"/>
          <p:nvPr/>
        </p:nvSpPr>
        <p:spPr>
          <a:xfrm>
            <a:off x="304800" y="2286000"/>
            <a:ext cx="11745920" cy="3416320"/>
          </a:xfrm>
          <a:prstGeom prst="rect">
            <a:avLst/>
          </a:prstGeom>
          <a:noFill/>
        </p:spPr>
        <p:txBody>
          <a:bodyPr wrap="square">
            <a:spAutoFit/>
          </a:bodyPr>
          <a:lstStyle/>
          <a:p>
            <a:pPr algn="l"/>
            <a:r>
              <a:rPr lang="en-US" sz="3600" b="1" i="0" u="none" strike="noStrike" baseline="0" dirty="0">
                <a:solidFill>
                  <a:srgbClr val="AE132A"/>
                </a:solidFill>
                <a:latin typeface="1898Sans-Bold" panose="020B0803040000020003" pitchFamily="34" charset="0"/>
              </a:rPr>
              <a:t>Benefit </a:t>
            </a:r>
            <a:r>
              <a:rPr lang="en-US" sz="3600" b="1" dirty="0">
                <a:solidFill>
                  <a:srgbClr val="AE132A"/>
                </a:solidFill>
                <a:latin typeface="1898Sans-Bold" panose="020B0803040000020003" pitchFamily="34" charset="0"/>
              </a:rPr>
              <a:t>Notification</a:t>
            </a:r>
            <a:endParaRPr lang="en-US" sz="3600" b="1" i="0" u="none" strike="noStrike" baseline="0" dirty="0">
              <a:solidFill>
                <a:srgbClr val="AE132A"/>
              </a:solidFill>
              <a:latin typeface="1898Sans-Bold" panose="020B0803040000020003" pitchFamily="34" charset="0"/>
            </a:endParaRPr>
          </a:p>
          <a:p>
            <a:pPr algn="l"/>
            <a:endParaRPr lang="en-US" sz="3600" b="1" dirty="0">
              <a:solidFill>
                <a:srgbClr val="AE132A"/>
              </a:solidFill>
              <a:latin typeface="1898Sans-Bold" panose="020B0803040000020003" pitchFamily="34" charset="0"/>
            </a:endParaRPr>
          </a:p>
          <a:p>
            <a:pPr algn="l"/>
            <a:r>
              <a:rPr lang="en-US" sz="1800" b="0" i="0" u="none" strike="noStrike" baseline="0" dirty="0">
                <a:solidFill>
                  <a:srgbClr val="000000"/>
                </a:solidFill>
                <a:latin typeface="1898Sans-Regular" panose="020B0603040000020003" pitchFamily="34" charset="0"/>
              </a:rPr>
              <a:t>Shortly after you start work at Weill Cornell Medicine, you will receive a notification from the Benefits Office (</a:t>
            </a:r>
            <a:r>
              <a:rPr lang="en-US" sz="1800" b="1" i="0" u="none" strike="noStrike" baseline="0" dirty="0">
                <a:solidFill>
                  <a:srgbClr val="000000"/>
                </a:solidFill>
                <a:latin typeface="1898Sans-Bold" panose="020B0803040000020003" pitchFamily="34" charset="0"/>
              </a:rPr>
              <a:t>hrsc@med.cornell.edu</a:t>
            </a:r>
            <a:r>
              <a:rPr lang="en-US" sz="1800" b="0" i="0" u="none" strike="noStrike" baseline="0" dirty="0">
                <a:solidFill>
                  <a:srgbClr val="000000"/>
                </a:solidFill>
                <a:latin typeface="1898Sans-Regular" panose="020B0603040000020003" pitchFamily="34" charset="0"/>
              </a:rPr>
              <a:t>) with information on how to enroll online.</a:t>
            </a:r>
          </a:p>
          <a:p>
            <a:pPr algn="l"/>
            <a:r>
              <a:rPr lang="en-US" sz="1800" b="0" i="0" u="none" strike="noStrike" baseline="0" dirty="0">
                <a:solidFill>
                  <a:srgbClr val="000000"/>
                </a:solidFill>
                <a:latin typeface="1898Sans-Regular" panose="020B0603040000020003" pitchFamily="34" charset="0"/>
              </a:rPr>
              <a:t> </a:t>
            </a:r>
          </a:p>
          <a:p>
            <a:pPr algn="l"/>
            <a:r>
              <a:rPr lang="en-US" sz="1800" b="0" i="0" u="none" strike="noStrike" baseline="0" dirty="0">
                <a:solidFill>
                  <a:srgbClr val="000000"/>
                </a:solidFill>
                <a:latin typeface="1898Sans-Regular" panose="020B0603040000020003" pitchFamily="34" charset="0"/>
              </a:rPr>
              <a:t>This email will go to your Weill Cornell Medicine email address. Your WCM email is your CWID combined with @med.cornell.edu. </a:t>
            </a:r>
          </a:p>
          <a:p>
            <a:pPr algn="l"/>
            <a:endParaRPr lang="en-US" dirty="0">
              <a:solidFill>
                <a:srgbClr val="000000"/>
              </a:solidFill>
              <a:latin typeface="1898Sans-Regular" panose="020B0603040000020003" pitchFamily="34" charset="0"/>
            </a:endParaRPr>
          </a:p>
          <a:p>
            <a:pPr algn="l"/>
            <a:r>
              <a:rPr lang="en-US" sz="1800" b="0" i="0" u="none" strike="noStrike" baseline="0" dirty="0">
                <a:solidFill>
                  <a:srgbClr val="000000"/>
                </a:solidFill>
                <a:latin typeface="1898Sans-Regular" panose="020B0603040000020003" pitchFamily="34" charset="0"/>
              </a:rPr>
              <a:t>The email will be sent to your CWID (Center Wide ID). Please be sure to activate your CWID upon your date of hire. Your WCM email is your CWID combined with @med.cornell.edu.</a:t>
            </a:r>
            <a:endParaRPr lang="en-US" dirty="0"/>
          </a:p>
        </p:txBody>
      </p:sp>
    </p:spTree>
    <p:extLst>
      <p:ext uri="{BB962C8B-B14F-4D97-AF65-F5344CB8AC3E}">
        <p14:creationId xmlns:p14="http://schemas.microsoft.com/office/powerpoint/2010/main" val="39572408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37900" y="1146403"/>
            <a:ext cx="4464685" cy="391160"/>
          </a:xfrm>
          <a:prstGeom prst="rect">
            <a:avLst/>
          </a:prstGeom>
        </p:spPr>
        <p:txBody>
          <a:bodyPr vert="horz" wrap="square" lIns="0" tIns="12700" rIns="0" bIns="0" rtlCol="0">
            <a:spAutoFit/>
          </a:bodyPr>
          <a:lstStyle/>
          <a:p>
            <a:pPr marL="12700">
              <a:lnSpc>
                <a:spcPct val="100000"/>
              </a:lnSpc>
              <a:spcBef>
                <a:spcPts val="100"/>
              </a:spcBef>
            </a:pPr>
            <a:r>
              <a:rPr sz="2400" b="1" spc="-20" dirty="0">
                <a:solidFill>
                  <a:srgbClr val="CF451F"/>
                </a:solidFill>
                <a:latin typeface="Tahoma"/>
                <a:cs typeface="Tahoma"/>
              </a:rPr>
              <a:t>Tagging</a:t>
            </a:r>
            <a:r>
              <a:rPr sz="2400" b="1" dirty="0">
                <a:solidFill>
                  <a:srgbClr val="CF451F"/>
                </a:solidFill>
                <a:latin typeface="Tahoma"/>
                <a:cs typeface="Tahoma"/>
              </a:rPr>
              <a:t> </a:t>
            </a:r>
            <a:r>
              <a:rPr sz="2400" b="1" spc="-5" dirty="0">
                <a:solidFill>
                  <a:srgbClr val="CF451F"/>
                </a:solidFill>
                <a:latin typeface="Tahoma"/>
                <a:cs typeface="Tahoma"/>
              </a:rPr>
              <a:t>your</a:t>
            </a:r>
            <a:r>
              <a:rPr sz="2400" b="1" spc="10" dirty="0">
                <a:solidFill>
                  <a:srgbClr val="CF451F"/>
                </a:solidFill>
                <a:latin typeface="Tahoma"/>
                <a:cs typeface="Tahoma"/>
              </a:rPr>
              <a:t> </a:t>
            </a:r>
            <a:r>
              <a:rPr sz="2400" b="1" spc="-25" dirty="0">
                <a:solidFill>
                  <a:srgbClr val="CF451F"/>
                </a:solidFill>
                <a:latin typeface="Tahoma"/>
                <a:cs typeface="Tahoma"/>
              </a:rPr>
              <a:t>phone</a:t>
            </a:r>
            <a:r>
              <a:rPr sz="2400" b="1" spc="5" dirty="0">
                <a:solidFill>
                  <a:srgbClr val="CF451F"/>
                </a:solidFill>
                <a:latin typeface="Tahoma"/>
                <a:cs typeface="Tahoma"/>
              </a:rPr>
              <a:t> </a:t>
            </a:r>
            <a:r>
              <a:rPr sz="2400" b="1" spc="30" dirty="0">
                <a:solidFill>
                  <a:srgbClr val="CF451F"/>
                </a:solidFill>
                <a:latin typeface="Tahoma"/>
                <a:cs typeface="Tahoma"/>
              </a:rPr>
              <a:t>&amp;</a:t>
            </a:r>
            <a:r>
              <a:rPr sz="2400" b="1" spc="5" dirty="0">
                <a:solidFill>
                  <a:srgbClr val="CF451F"/>
                </a:solidFill>
                <a:latin typeface="Tahoma"/>
                <a:cs typeface="Tahoma"/>
              </a:rPr>
              <a:t> </a:t>
            </a:r>
            <a:r>
              <a:rPr sz="2400" b="1" spc="10" dirty="0">
                <a:solidFill>
                  <a:srgbClr val="CF451F"/>
                </a:solidFill>
                <a:latin typeface="Tahoma"/>
                <a:cs typeface="Tahoma"/>
              </a:rPr>
              <a:t>laptop</a:t>
            </a:r>
            <a:endParaRPr sz="2400">
              <a:latin typeface="Tahoma"/>
              <a:cs typeface="Tahoma"/>
            </a:endParaRPr>
          </a:p>
        </p:txBody>
      </p:sp>
      <p:sp>
        <p:nvSpPr>
          <p:cNvPr id="3" name="object 3"/>
          <p:cNvSpPr txBox="1">
            <a:spLocks noGrp="1"/>
          </p:cNvSpPr>
          <p:nvPr>
            <p:ph type="title"/>
          </p:nvPr>
        </p:nvSpPr>
        <p:spPr>
          <a:xfrm>
            <a:off x="5079650" y="443318"/>
            <a:ext cx="2031364" cy="452120"/>
          </a:xfrm>
          <a:prstGeom prst="rect">
            <a:avLst/>
          </a:prstGeom>
        </p:spPr>
        <p:txBody>
          <a:bodyPr vert="horz" wrap="square" lIns="0" tIns="12065" rIns="0" bIns="0" rtlCol="0">
            <a:spAutoFit/>
          </a:bodyPr>
          <a:lstStyle/>
          <a:p>
            <a:pPr marL="12700">
              <a:lnSpc>
                <a:spcPct val="100000"/>
              </a:lnSpc>
              <a:spcBef>
                <a:spcPts val="95"/>
              </a:spcBef>
            </a:pPr>
            <a:r>
              <a:rPr spc="20" dirty="0"/>
              <a:t>O</a:t>
            </a:r>
            <a:r>
              <a:rPr spc="-50" dirty="0"/>
              <a:t>rie</a:t>
            </a:r>
            <a:r>
              <a:rPr spc="-40" dirty="0"/>
              <a:t>n</a:t>
            </a:r>
            <a:r>
              <a:rPr spc="-25" dirty="0"/>
              <a:t>t</a:t>
            </a:r>
            <a:r>
              <a:rPr spc="70" dirty="0"/>
              <a:t>a</a:t>
            </a:r>
            <a:r>
              <a:rPr spc="55" dirty="0"/>
              <a:t>t</a:t>
            </a:r>
            <a:r>
              <a:rPr spc="-50" dirty="0"/>
              <a:t>i</a:t>
            </a:r>
            <a:r>
              <a:rPr spc="-85" dirty="0"/>
              <a:t>o</a:t>
            </a:r>
            <a:r>
              <a:rPr spc="-100" dirty="0"/>
              <a:t>n</a:t>
            </a:r>
          </a:p>
        </p:txBody>
      </p:sp>
      <p:pic>
        <p:nvPicPr>
          <p:cNvPr id="4" name="object 4"/>
          <p:cNvPicPr/>
          <p:nvPr/>
        </p:nvPicPr>
        <p:blipFill>
          <a:blip r:embed="rId2" cstate="print"/>
          <a:stretch>
            <a:fillRect/>
          </a:stretch>
        </p:blipFill>
        <p:spPr>
          <a:xfrm>
            <a:off x="9982200" y="6269735"/>
            <a:ext cx="2066543" cy="423671"/>
          </a:xfrm>
          <a:prstGeom prst="rect">
            <a:avLst/>
          </a:prstGeom>
        </p:spPr>
      </p:pic>
      <p:sp>
        <p:nvSpPr>
          <p:cNvPr id="5" name="object 5"/>
          <p:cNvSpPr txBox="1"/>
          <p:nvPr/>
        </p:nvSpPr>
        <p:spPr>
          <a:xfrm>
            <a:off x="78698" y="2638210"/>
            <a:ext cx="11234420" cy="3342004"/>
          </a:xfrm>
          <a:prstGeom prst="rect">
            <a:avLst/>
          </a:prstGeom>
        </p:spPr>
        <p:txBody>
          <a:bodyPr vert="horz" wrap="square" lIns="0" tIns="12700" rIns="0" bIns="0" rtlCol="0">
            <a:spAutoFit/>
          </a:bodyPr>
          <a:lstStyle/>
          <a:p>
            <a:pPr marL="12700" marR="334010">
              <a:lnSpc>
                <a:spcPct val="100000"/>
              </a:lnSpc>
              <a:spcBef>
                <a:spcPts val="100"/>
              </a:spcBef>
            </a:pPr>
            <a:r>
              <a:rPr sz="1800" dirty="0">
                <a:latin typeface="Segoe UI"/>
                <a:cs typeface="Segoe UI"/>
              </a:rPr>
              <a:t>ITS </a:t>
            </a:r>
            <a:r>
              <a:rPr sz="1800" spc="-5" dirty="0">
                <a:latin typeface="Segoe UI"/>
                <a:cs typeface="Segoe UI"/>
              </a:rPr>
              <a:t>will configure your device e.g. phone to allow access to Wi-Fi networks, </a:t>
            </a:r>
            <a:r>
              <a:rPr sz="1800" dirty="0">
                <a:latin typeface="Segoe UI"/>
                <a:cs typeface="Segoe UI"/>
              </a:rPr>
              <a:t>a </a:t>
            </a:r>
            <a:r>
              <a:rPr sz="1800" spc="-5" dirty="0">
                <a:latin typeface="Segoe UI"/>
                <a:cs typeface="Segoe UI"/>
              </a:rPr>
              <a:t>WCM email account, and WCM </a:t>
            </a:r>
            <a:r>
              <a:rPr sz="1800" spc="-480" dirty="0">
                <a:latin typeface="Segoe UI"/>
                <a:cs typeface="Segoe UI"/>
              </a:rPr>
              <a:t> </a:t>
            </a:r>
            <a:r>
              <a:rPr sz="1800" spc="-5" dirty="0">
                <a:latin typeface="Segoe UI"/>
                <a:cs typeface="Segoe UI"/>
              </a:rPr>
              <a:t>applications.</a:t>
            </a:r>
            <a:r>
              <a:rPr sz="1800" spc="15" dirty="0">
                <a:latin typeface="Segoe UI"/>
                <a:cs typeface="Segoe UI"/>
              </a:rPr>
              <a:t> </a:t>
            </a:r>
            <a:r>
              <a:rPr sz="1800" spc="-40" dirty="0">
                <a:latin typeface="Segoe UI"/>
                <a:cs typeface="Segoe UI"/>
              </a:rPr>
              <a:t>Your</a:t>
            </a:r>
            <a:r>
              <a:rPr sz="1800" spc="-30" dirty="0">
                <a:latin typeface="Segoe UI"/>
                <a:cs typeface="Segoe UI"/>
              </a:rPr>
              <a:t> </a:t>
            </a:r>
            <a:r>
              <a:rPr sz="1800" spc="-5" dirty="0">
                <a:latin typeface="Segoe UI"/>
                <a:cs typeface="Segoe UI"/>
              </a:rPr>
              <a:t>Department</a:t>
            </a:r>
            <a:r>
              <a:rPr sz="1800" spc="15" dirty="0">
                <a:latin typeface="Segoe UI"/>
                <a:cs typeface="Segoe UI"/>
              </a:rPr>
              <a:t> </a:t>
            </a:r>
            <a:r>
              <a:rPr sz="1800" spc="-5" dirty="0">
                <a:latin typeface="Segoe UI"/>
                <a:cs typeface="Segoe UI"/>
              </a:rPr>
              <a:t>Administrator</a:t>
            </a:r>
            <a:r>
              <a:rPr sz="1800" dirty="0">
                <a:latin typeface="Segoe UI"/>
                <a:cs typeface="Segoe UI"/>
              </a:rPr>
              <a:t> </a:t>
            </a:r>
            <a:r>
              <a:rPr sz="1800" spc="-5" dirty="0">
                <a:latin typeface="Segoe UI"/>
                <a:cs typeface="Segoe UI"/>
              </a:rPr>
              <a:t>will</a:t>
            </a:r>
            <a:r>
              <a:rPr sz="1800" spc="5" dirty="0">
                <a:latin typeface="Segoe UI"/>
                <a:cs typeface="Segoe UI"/>
              </a:rPr>
              <a:t> </a:t>
            </a:r>
            <a:r>
              <a:rPr sz="1800" spc="-5" dirty="0">
                <a:latin typeface="Segoe UI"/>
                <a:cs typeface="Segoe UI"/>
              </a:rPr>
              <a:t>send</a:t>
            </a:r>
            <a:r>
              <a:rPr sz="1800" spc="-20" dirty="0">
                <a:latin typeface="Segoe UI"/>
                <a:cs typeface="Segoe UI"/>
              </a:rPr>
              <a:t> </a:t>
            </a:r>
            <a:r>
              <a:rPr sz="1800" dirty="0">
                <a:latin typeface="Segoe UI"/>
                <a:cs typeface="Segoe UI"/>
              </a:rPr>
              <a:t>a </a:t>
            </a:r>
            <a:r>
              <a:rPr sz="1800" spc="-10" dirty="0">
                <a:latin typeface="Segoe UI"/>
                <a:cs typeface="Segoe UI"/>
              </a:rPr>
              <a:t>request</a:t>
            </a:r>
            <a:r>
              <a:rPr sz="1800" dirty="0">
                <a:latin typeface="Segoe UI"/>
                <a:cs typeface="Segoe UI"/>
              </a:rPr>
              <a:t> </a:t>
            </a:r>
            <a:r>
              <a:rPr sz="1800" spc="-5" dirty="0">
                <a:latin typeface="Segoe UI"/>
                <a:cs typeface="Segoe UI"/>
              </a:rPr>
              <a:t>to</a:t>
            </a:r>
            <a:r>
              <a:rPr sz="1800" spc="-10" dirty="0">
                <a:latin typeface="Segoe UI"/>
                <a:cs typeface="Segoe UI"/>
              </a:rPr>
              <a:t> </a:t>
            </a:r>
            <a:r>
              <a:rPr sz="1800" dirty="0">
                <a:latin typeface="Segoe UI"/>
                <a:cs typeface="Segoe UI"/>
              </a:rPr>
              <a:t>ITS</a:t>
            </a:r>
            <a:r>
              <a:rPr sz="1800" spc="-25" dirty="0">
                <a:latin typeface="Segoe UI"/>
                <a:cs typeface="Segoe UI"/>
              </a:rPr>
              <a:t> </a:t>
            </a:r>
            <a:r>
              <a:rPr sz="1800" spc="-5" dirty="0">
                <a:latin typeface="Segoe UI"/>
                <a:cs typeface="Segoe UI"/>
              </a:rPr>
              <a:t>to</a:t>
            </a:r>
            <a:r>
              <a:rPr sz="1800" spc="-10" dirty="0">
                <a:latin typeface="Segoe UI"/>
                <a:cs typeface="Segoe UI"/>
              </a:rPr>
              <a:t> </a:t>
            </a:r>
            <a:r>
              <a:rPr sz="1800" spc="-5" dirty="0">
                <a:latin typeface="Segoe UI"/>
                <a:cs typeface="Segoe UI"/>
              </a:rPr>
              <a:t>have</a:t>
            </a:r>
            <a:r>
              <a:rPr sz="1800" spc="-20" dirty="0">
                <a:latin typeface="Segoe UI"/>
                <a:cs typeface="Segoe UI"/>
              </a:rPr>
              <a:t> </a:t>
            </a:r>
            <a:r>
              <a:rPr sz="1800" spc="-5" dirty="0">
                <a:latin typeface="Segoe UI"/>
                <a:cs typeface="Segoe UI"/>
              </a:rPr>
              <a:t>your</a:t>
            </a:r>
            <a:r>
              <a:rPr sz="1800" spc="-10" dirty="0">
                <a:latin typeface="Segoe UI"/>
                <a:cs typeface="Segoe UI"/>
              </a:rPr>
              <a:t> </a:t>
            </a:r>
            <a:r>
              <a:rPr sz="1800" spc="-5" dirty="0">
                <a:latin typeface="Segoe UI"/>
                <a:cs typeface="Segoe UI"/>
              </a:rPr>
              <a:t>phone/laptop tagged.</a:t>
            </a:r>
            <a:endParaRPr sz="1800">
              <a:latin typeface="Segoe UI"/>
              <a:cs typeface="Segoe UI"/>
            </a:endParaRPr>
          </a:p>
          <a:p>
            <a:pPr>
              <a:lnSpc>
                <a:spcPct val="100000"/>
              </a:lnSpc>
            </a:pPr>
            <a:endParaRPr sz="2400">
              <a:latin typeface="Segoe UI"/>
              <a:cs typeface="Segoe UI"/>
            </a:endParaRPr>
          </a:p>
          <a:p>
            <a:pPr marL="102870">
              <a:lnSpc>
                <a:spcPct val="100000"/>
              </a:lnSpc>
              <a:spcBef>
                <a:spcPts val="1889"/>
              </a:spcBef>
            </a:pPr>
            <a:r>
              <a:rPr sz="1800" u="sng" spc="-5" dirty="0">
                <a:solidFill>
                  <a:srgbClr val="0562C1"/>
                </a:solidFill>
                <a:uFill>
                  <a:solidFill>
                    <a:srgbClr val="0562C1"/>
                  </a:solidFill>
                </a:uFill>
                <a:latin typeface="Segoe UI"/>
                <a:cs typeface="Segoe UI"/>
                <a:hlinkClick r:id="rId3"/>
              </a:rPr>
              <a:t>Device</a:t>
            </a:r>
            <a:r>
              <a:rPr sz="1800" u="sng" spc="-35" dirty="0">
                <a:solidFill>
                  <a:srgbClr val="0562C1"/>
                </a:solidFill>
                <a:uFill>
                  <a:solidFill>
                    <a:srgbClr val="0562C1"/>
                  </a:solidFill>
                </a:uFill>
                <a:latin typeface="Segoe UI"/>
                <a:cs typeface="Segoe UI"/>
                <a:hlinkClick r:id="rId3"/>
              </a:rPr>
              <a:t> </a:t>
            </a:r>
            <a:r>
              <a:rPr sz="1800" u="sng" spc="5" dirty="0">
                <a:solidFill>
                  <a:srgbClr val="0562C1"/>
                </a:solidFill>
                <a:uFill>
                  <a:solidFill>
                    <a:srgbClr val="0562C1"/>
                  </a:solidFill>
                </a:uFill>
                <a:latin typeface="Segoe UI"/>
                <a:cs typeface="Segoe UI"/>
                <a:hlinkClick r:id="rId3"/>
              </a:rPr>
              <a:t>Encryption</a:t>
            </a:r>
            <a:endParaRPr sz="1800">
              <a:latin typeface="Segoe UI"/>
              <a:cs typeface="Segoe UI"/>
            </a:endParaRPr>
          </a:p>
          <a:p>
            <a:pPr>
              <a:lnSpc>
                <a:spcPct val="100000"/>
              </a:lnSpc>
              <a:spcBef>
                <a:spcPts val="10"/>
              </a:spcBef>
            </a:pPr>
            <a:endParaRPr sz="1700">
              <a:latin typeface="Segoe UI"/>
              <a:cs typeface="Segoe UI"/>
            </a:endParaRPr>
          </a:p>
          <a:p>
            <a:pPr marL="102870" marR="158115">
              <a:lnSpc>
                <a:spcPts val="2110"/>
              </a:lnSpc>
              <a:spcBef>
                <a:spcPts val="5"/>
              </a:spcBef>
            </a:pPr>
            <a:r>
              <a:rPr sz="1800" spc="-5" dirty="0">
                <a:latin typeface="Segoe UI"/>
                <a:cs typeface="Segoe UI"/>
              </a:rPr>
              <a:t>All devices (including laptops, desktops, </a:t>
            </a:r>
            <a:r>
              <a:rPr sz="1800" dirty="0">
                <a:latin typeface="Segoe UI"/>
                <a:cs typeface="Segoe UI"/>
              </a:rPr>
              <a:t>smartphones, </a:t>
            </a:r>
            <a:r>
              <a:rPr sz="1800" spc="-5" dirty="0">
                <a:latin typeface="Segoe UI"/>
                <a:cs typeface="Segoe UI"/>
              </a:rPr>
              <a:t>and tablets) connected to </a:t>
            </a:r>
            <a:r>
              <a:rPr sz="1800" dirty="0">
                <a:latin typeface="Segoe UI"/>
                <a:cs typeface="Segoe UI"/>
              </a:rPr>
              <a:t>the </a:t>
            </a:r>
            <a:r>
              <a:rPr sz="1800" spc="-5" dirty="0">
                <a:latin typeface="Segoe UI"/>
                <a:cs typeface="Segoe UI"/>
              </a:rPr>
              <a:t>WCMC network must be </a:t>
            </a:r>
            <a:r>
              <a:rPr sz="1800" spc="-480" dirty="0">
                <a:latin typeface="Segoe UI"/>
                <a:cs typeface="Segoe UI"/>
              </a:rPr>
              <a:t> </a:t>
            </a:r>
            <a:r>
              <a:rPr sz="1800" dirty="0">
                <a:latin typeface="Segoe UI"/>
                <a:cs typeface="Segoe UI"/>
              </a:rPr>
              <a:t>encrypted</a:t>
            </a:r>
            <a:endParaRPr sz="1800">
              <a:latin typeface="Segoe UI"/>
              <a:cs typeface="Segoe UI"/>
            </a:endParaRPr>
          </a:p>
          <a:p>
            <a:pPr>
              <a:lnSpc>
                <a:spcPct val="100000"/>
              </a:lnSpc>
              <a:spcBef>
                <a:spcPts val="5"/>
              </a:spcBef>
            </a:pPr>
            <a:endParaRPr sz="2800">
              <a:latin typeface="Segoe UI"/>
              <a:cs typeface="Segoe UI"/>
            </a:endParaRPr>
          </a:p>
          <a:p>
            <a:pPr marL="12700" marR="5080" indent="-635">
              <a:lnSpc>
                <a:spcPct val="100000"/>
              </a:lnSpc>
            </a:pPr>
            <a:r>
              <a:rPr sz="1800" spc="-5" dirty="0">
                <a:latin typeface="Segoe UI"/>
                <a:cs typeface="Segoe UI"/>
              </a:rPr>
              <a:t>Encrption/vpn</a:t>
            </a:r>
            <a:r>
              <a:rPr sz="1800" spc="5" dirty="0">
                <a:latin typeface="Segoe UI"/>
                <a:cs typeface="Segoe UI"/>
              </a:rPr>
              <a:t> </a:t>
            </a:r>
            <a:r>
              <a:rPr sz="1800" spc="-5" dirty="0">
                <a:latin typeface="Segoe UI"/>
                <a:cs typeface="Segoe UI"/>
              </a:rPr>
              <a:t>that</a:t>
            </a:r>
            <a:r>
              <a:rPr sz="1800" spc="-10" dirty="0">
                <a:latin typeface="Segoe UI"/>
                <a:cs typeface="Segoe UI"/>
              </a:rPr>
              <a:t> </a:t>
            </a:r>
            <a:r>
              <a:rPr sz="1800" spc="-5" dirty="0">
                <a:latin typeface="Segoe UI"/>
                <a:cs typeface="Segoe UI"/>
              </a:rPr>
              <a:t>allows</a:t>
            </a:r>
            <a:r>
              <a:rPr sz="1800" spc="10" dirty="0">
                <a:latin typeface="Segoe UI"/>
                <a:cs typeface="Segoe UI"/>
              </a:rPr>
              <a:t> </a:t>
            </a:r>
            <a:r>
              <a:rPr sz="1800" spc="-5" dirty="0">
                <a:latin typeface="Segoe UI"/>
                <a:cs typeface="Segoe UI"/>
              </a:rPr>
              <a:t>you</a:t>
            </a:r>
            <a:r>
              <a:rPr sz="1800" spc="-10" dirty="0">
                <a:latin typeface="Segoe UI"/>
                <a:cs typeface="Segoe UI"/>
              </a:rPr>
              <a:t> </a:t>
            </a:r>
            <a:r>
              <a:rPr sz="1800" spc="-5" dirty="0">
                <a:latin typeface="Segoe UI"/>
                <a:cs typeface="Segoe UI"/>
              </a:rPr>
              <a:t>to </a:t>
            </a:r>
            <a:r>
              <a:rPr sz="1800" dirty="0">
                <a:latin typeface="Segoe UI"/>
                <a:cs typeface="Segoe UI"/>
              </a:rPr>
              <a:t>use</a:t>
            </a:r>
            <a:r>
              <a:rPr sz="1800" spc="-30" dirty="0">
                <a:latin typeface="Segoe UI"/>
                <a:cs typeface="Segoe UI"/>
              </a:rPr>
              <a:t> </a:t>
            </a:r>
            <a:r>
              <a:rPr sz="1800" spc="-5" dirty="0">
                <a:latin typeface="Segoe UI"/>
                <a:cs typeface="Segoe UI"/>
              </a:rPr>
              <a:t>your phone</a:t>
            </a:r>
            <a:r>
              <a:rPr sz="1800" spc="-15" dirty="0">
                <a:latin typeface="Segoe UI"/>
                <a:cs typeface="Segoe UI"/>
              </a:rPr>
              <a:t> </a:t>
            </a:r>
            <a:r>
              <a:rPr sz="1800" spc="-5" dirty="0">
                <a:latin typeface="Segoe UI"/>
                <a:cs typeface="Segoe UI"/>
              </a:rPr>
              <a:t>to access</a:t>
            </a:r>
            <a:r>
              <a:rPr sz="1800" spc="5" dirty="0">
                <a:latin typeface="Segoe UI"/>
                <a:cs typeface="Segoe UI"/>
              </a:rPr>
              <a:t> </a:t>
            </a:r>
            <a:r>
              <a:rPr sz="1800" spc="-5" dirty="0">
                <a:latin typeface="Segoe UI"/>
                <a:cs typeface="Segoe UI"/>
              </a:rPr>
              <a:t>including</a:t>
            </a:r>
            <a:r>
              <a:rPr sz="1800" spc="10" dirty="0">
                <a:latin typeface="Segoe UI"/>
                <a:cs typeface="Segoe UI"/>
              </a:rPr>
              <a:t> </a:t>
            </a:r>
            <a:r>
              <a:rPr sz="1800" spc="-5" dirty="0">
                <a:latin typeface="Segoe UI"/>
                <a:cs typeface="Segoe UI"/>
              </a:rPr>
              <a:t>email,</a:t>
            </a:r>
            <a:r>
              <a:rPr sz="1800" spc="10" dirty="0">
                <a:latin typeface="Segoe UI"/>
                <a:cs typeface="Segoe UI"/>
              </a:rPr>
              <a:t> </a:t>
            </a:r>
            <a:r>
              <a:rPr sz="1800" spc="-25" dirty="0">
                <a:latin typeface="Segoe UI"/>
                <a:cs typeface="Segoe UI"/>
              </a:rPr>
              <a:t>calendar,</a:t>
            </a:r>
            <a:r>
              <a:rPr sz="1800" spc="25" dirty="0">
                <a:latin typeface="Segoe UI"/>
                <a:cs typeface="Segoe UI"/>
              </a:rPr>
              <a:t> </a:t>
            </a:r>
            <a:r>
              <a:rPr sz="1800" spc="-5" dirty="0">
                <a:latin typeface="Segoe UI"/>
                <a:cs typeface="Segoe UI"/>
              </a:rPr>
              <a:t>contacts, and</a:t>
            </a:r>
            <a:r>
              <a:rPr sz="1800" dirty="0">
                <a:latin typeface="Segoe UI"/>
                <a:cs typeface="Segoe UI"/>
              </a:rPr>
              <a:t> </a:t>
            </a:r>
            <a:r>
              <a:rPr sz="1800" spc="-5" dirty="0">
                <a:latin typeface="Segoe UI"/>
                <a:cs typeface="Segoe UI"/>
              </a:rPr>
              <a:t>other</a:t>
            </a:r>
            <a:r>
              <a:rPr sz="1800" spc="-20" dirty="0">
                <a:latin typeface="Segoe UI"/>
                <a:cs typeface="Segoe UI"/>
              </a:rPr>
              <a:t> </a:t>
            </a:r>
            <a:r>
              <a:rPr sz="1800" spc="-5" dirty="0">
                <a:latin typeface="Segoe UI"/>
                <a:cs typeface="Segoe UI"/>
              </a:rPr>
              <a:t>central </a:t>
            </a:r>
            <a:r>
              <a:rPr sz="1800" spc="-480" dirty="0">
                <a:latin typeface="Segoe UI"/>
                <a:cs typeface="Segoe UI"/>
              </a:rPr>
              <a:t> </a:t>
            </a:r>
            <a:r>
              <a:rPr sz="1800" spc="-5" dirty="0">
                <a:latin typeface="Segoe UI"/>
                <a:cs typeface="Segoe UI"/>
              </a:rPr>
              <a:t>applications</a:t>
            </a:r>
            <a:endParaRPr sz="1800">
              <a:latin typeface="Segoe UI"/>
              <a:cs typeface="Segoe U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18459" y="257467"/>
            <a:ext cx="5353685" cy="452120"/>
          </a:xfrm>
          <a:prstGeom prst="rect">
            <a:avLst/>
          </a:prstGeom>
        </p:spPr>
        <p:txBody>
          <a:bodyPr vert="horz" wrap="square" lIns="0" tIns="12065" rIns="0" bIns="0" rtlCol="0">
            <a:spAutoFit/>
          </a:bodyPr>
          <a:lstStyle/>
          <a:p>
            <a:pPr marL="12700">
              <a:lnSpc>
                <a:spcPct val="100000"/>
              </a:lnSpc>
              <a:spcBef>
                <a:spcPts val="95"/>
              </a:spcBef>
            </a:pPr>
            <a:r>
              <a:rPr spc="35" dirty="0"/>
              <a:t>Office</a:t>
            </a:r>
            <a:r>
              <a:rPr spc="40" dirty="0"/>
              <a:t> </a:t>
            </a:r>
            <a:r>
              <a:rPr spc="65" dirty="0"/>
              <a:t>of</a:t>
            </a:r>
            <a:r>
              <a:rPr spc="30" dirty="0"/>
              <a:t> Postdoctoral</a:t>
            </a:r>
            <a:r>
              <a:rPr spc="15" dirty="0"/>
              <a:t> </a:t>
            </a:r>
            <a:r>
              <a:rPr spc="65" dirty="0"/>
              <a:t>Affairs</a:t>
            </a:r>
          </a:p>
        </p:txBody>
      </p:sp>
      <p:sp>
        <p:nvSpPr>
          <p:cNvPr id="3" name="object 3"/>
          <p:cNvSpPr txBox="1"/>
          <p:nvPr/>
        </p:nvSpPr>
        <p:spPr>
          <a:xfrm>
            <a:off x="786383" y="837436"/>
            <a:ext cx="10617835" cy="5855970"/>
          </a:xfrm>
          <a:prstGeom prst="rect">
            <a:avLst/>
          </a:prstGeom>
        </p:spPr>
        <p:txBody>
          <a:bodyPr vert="horz" wrap="square" lIns="0" tIns="12700" rIns="0" bIns="0" rtlCol="0">
            <a:spAutoFit/>
          </a:bodyPr>
          <a:lstStyle/>
          <a:p>
            <a:pPr marL="137795" algn="ctr">
              <a:lnSpc>
                <a:spcPct val="100000"/>
              </a:lnSpc>
              <a:spcBef>
                <a:spcPts val="100"/>
              </a:spcBef>
            </a:pPr>
            <a:r>
              <a:rPr sz="2400" b="1" spc="-145" dirty="0">
                <a:solidFill>
                  <a:srgbClr val="DF611B"/>
                </a:solidFill>
                <a:latin typeface="Tahoma"/>
                <a:cs typeface="Tahoma"/>
              </a:rPr>
              <a:t>Join</a:t>
            </a:r>
            <a:r>
              <a:rPr sz="2400" b="1" spc="-15" dirty="0">
                <a:solidFill>
                  <a:srgbClr val="DF611B"/>
                </a:solidFill>
                <a:latin typeface="Tahoma"/>
                <a:cs typeface="Tahoma"/>
              </a:rPr>
              <a:t> </a:t>
            </a:r>
            <a:r>
              <a:rPr sz="2400" b="1" spc="5" dirty="0">
                <a:solidFill>
                  <a:srgbClr val="DF611B"/>
                </a:solidFill>
                <a:latin typeface="Tahoma"/>
                <a:cs typeface="Tahoma"/>
              </a:rPr>
              <a:t>Us</a:t>
            </a:r>
            <a:endParaRPr sz="2400" dirty="0">
              <a:latin typeface="Tahoma"/>
              <a:cs typeface="Tahoma"/>
            </a:endParaRPr>
          </a:p>
          <a:p>
            <a:pPr marL="355600" indent="-342900">
              <a:lnSpc>
                <a:spcPct val="100000"/>
              </a:lnSpc>
              <a:spcBef>
                <a:spcPts val="1985"/>
              </a:spcBef>
              <a:buChar char="•"/>
              <a:tabLst>
                <a:tab pos="354965" algn="l"/>
                <a:tab pos="355600" algn="l"/>
              </a:tabLst>
            </a:pPr>
            <a:r>
              <a:rPr sz="1800" spc="90" dirty="0">
                <a:latin typeface="Arial"/>
                <a:cs typeface="Arial"/>
              </a:rPr>
              <a:t>Office</a:t>
            </a:r>
            <a:r>
              <a:rPr sz="1800" spc="10" dirty="0">
                <a:latin typeface="Arial"/>
                <a:cs typeface="Arial"/>
              </a:rPr>
              <a:t> </a:t>
            </a:r>
            <a:r>
              <a:rPr sz="1800" spc="155" dirty="0">
                <a:latin typeface="Arial"/>
                <a:cs typeface="Arial"/>
              </a:rPr>
              <a:t>of</a:t>
            </a:r>
            <a:r>
              <a:rPr sz="1800" spc="5" dirty="0">
                <a:latin typeface="Arial"/>
                <a:cs typeface="Arial"/>
              </a:rPr>
              <a:t> </a:t>
            </a:r>
            <a:r>
              <a:rPr sz="1800" spc="110" dirty="0">
                <a:latin typeface="Arial"/>
                <a:cs typeface="Arial"/>
              </a:rPr>
              <a:t>Postdoctoral</a:t>
            </a:r>
            <a:r>
              <a:rPr sz="1800" spc="15" dirty="0">
                <a:latin typeface="Arial"/>
                <a:cs typeface="Arial"/>
              </a:rPr>
              <a:t> </a:t>
            </a:r>
            <a:r>
              <a:rPr sz="1800" spc="114" dirty="0">
                <a:latin typeface="Arial"/>
                <a:cs typeface="Arial"/>
              </a:rPr>
              <a:t>Affairs</a:t>
            </a:r>
            <a:r>
              <a:rPr sz="1800" spc="5" dirty="0">
                <a:latin typeface="Arial"/>
                <a:cs typeface="Arial"/>
              </a:rPr>
              <a:t> </a:t>
            </a:r>
            <a:r>
              <a:rPr sz="1800" spc="85" dirty="0">
                <a:latin typeface="Arial"/>
                <a:cs typeface="Arial"/>
              </a:rPr>
              <a:t>listserv</a:t>
            </a:r>
            <a:r>
              <a:rPr sz="1800" spc="20" dirty="0">
                <a:latin typeface="Arial"/>
                <a:cs typeface="Arial"/>
              </a:rPr>
              <a:t> </a:t>
            </a:r>
            <a:r>
              <a:rPr sz="1800" spc="125" dirty="0">
                <a:latin typeface="Arial"/>
                <a:cs typeface="Arial"/>
              </a:rPr>
              <a:t>–</a:t>
            </a:r>
            <a:endParaRPr sz="1800" dirty="0">
              <a:latin typeface="Arial"/>
              <a:cs typeface="Arial"/>
            </a:endParaRPr>
          </a:p>
          <a:p>
            <a:pPr>
              <a:lnSpc>
                <a:spcPct val="100000"/>
              </a:lnSpc>
              <a:spcBef>
                <a:spcPts val="35"/>
              </a:spcBef>
              <a:buFont typeface="Arial"/>
              <a:buChar char="•"/>
            </a:pPr>
            <a:endParaRPr sz="1850" dirty="0">
              <a:latin typeface="Arial"/>
              <a:cs typeface="Arial"/>
            </a:endParaRPr>
          </a:p>
          <a:p>
            <a:pPr marL="355600" indent="-342900">
              <a:lnSpc>
                <a:spcPct val="100000"/>
              </a:lnSpc>
              <a:buChar char="•"/>
              <a:tabLst>
                <a:tab pos="354965" algn="l"/>
                <a:tab pos="355600" algn="l"/>
              </a:tabLst>
            </a:pPr>
            <a:r>
              <a:rPr sz="1800" spc="110" dirty="0">
                <a:latin typeface="Arial"/>
                <a:cs typeface="Arial"/>
              </a:rPr>
              <a:t>Postdoc</a:t>
            </a:r>
            <a:r>
              <a:rPr sz="1800" spc="10" dirty="0">
                <a:latin typeface="Arial"/>
                <a:cs typeface="Arial"/>
              </a:rPr>
              <a:t> </a:t>
            </a:r>
            <a:r>
              <a:rPr sz="1800" spc="85" dirty="0">
                <a:latin typeface="Arial"/>
                <a:cs typeface="Arial"/>
              </a:rPr>
              <a:t>Association</a:t>
            </a:r>
            <a:r>
              <a:rPr sz="1800" spc="10" dirty="0">
                <a:latin typeface="Arial"/>
                <a:cs typeface="Arial"/>
              </a:rPr>
              <a:t> </a:t>
            </a:r>
            <a:r>
              <a:rPr sz="1800" spc="90" dirty="0">
                <a:latin typeface="Arial"/>
                <a:cs typeface="Arial"/>
              </a:rPr>
              <a:t>Listserv</a:t>
            </a:r>
            <a:endParaRPr sz="1800" dirty="0">
              <a:latin typeface="Arial"/>
              <a:cs typeface="Arial"/>
            </a:endParaRPr>
          </a:p>
          <a:p>
            <a:pPr>
              <a:lnSpc>
                <a:spcPct val="100000"/>
              </a:lnSpc>
              <a:spcBef>
                <a:spcPts val="30"/>
              </a:spcBef>
              <a:buFont typeface="Arial"/>
              <a:buChar char="•"/>
            </a:pPr>
            <a:endParaRPr sz="1850" dirty="0">
              <a:latin typeface="Arial"/>
              <a:cs typeface="Arial"/>
            </a:endParaRPr>
          </a:p>
          <a:p>
            <a:pPr marL="355600" marR="5080" indent="-342900">
              <a:lnSpc>
                <a:spcPct val="100000"/>
              </a:lnSpc>
              <a:buChar char="•"/>
              <a:tabLst>
                <a:tab pos="354965" algn="l"/>
                <a:tab pos="355600" algn="l"/>
              </a:tabLst>
            </a:pPr>
            <a:r>
              <a:rPr sz="1800" spc="60" dirty="0">
                <a:latin typeface="Arial"/>
                <a:cs typeface="Arial"/>
              </a:rPr>
              <a:t>Organizing</a:t>
            </a:r>
            <a:r>
              <a:rPr sz="1800" spc="370" dirty="0">
                <a:latin typeface="Arial"/>
                <a:cs typeface="Arial"/>
              </a:rPr>
              <a:t> </a:t>
            </a:r>
            <a:r>
              <a:rPr sz="1800" spc="100" dirty="0">
                <a:latin typeface="Arial"/>
                <a:cs typeface="Arial"/>
              </a:rPr>
              <a:t>and</a:t>
            </a:r>
            <a:r>
              <a:rPr sz="1800" spc="380" dirty="0">
                <a:latin typeface="Arial"/>
                <a:cs typeface="Arial"/>
              </a:rPr>
              <a:t> </a:t>
            </a:r>
            <a:r>
              <a:rPr sz="1800" spc="90" dirty="0">
                <a:latin typeface="Arial"/>
                <a:cs typeface="Arial"/>
              </a:rPr>
              <a:t>providing</a:t>
            </a:r>
            <a:r>
              <a:rPr sz="1800" spc="380" dirty="0">
                <a:latin typeface="Arial"/>
                <a:cs typeface="Arial"/>
              </a:rPr>
              <a:t> </a:t>
            </a:r>
            <a:r>
              <a:rPr sz="1800" spc="100" dirty="0">
                <a:latin typeface="Arial"/>
                <a:cs typeface="Arial"/>
              </a:rPr>
              <a:t>career</a:t>
            </a:r>
            <a:r>
              <a:rPr sz="1800" spc="385" dirty="0">
                <a:latin typeface="Arial"/>
                <a:cs typeface="Arial"/>
              </a:rPr>
              <a:t> </a:t>
            </a:r>
            <a:r>
              <a:rPr sz="1800" spc="105" dirty="0">
                <a:latin typeface="Arial"/>
                <a:cs typeface="Arial"/>
              </a:rPr>
              <a:t>development</a:t>
            </a:r>
            <a:r>
              <a:rPr sz="1800" spc="365" dirty="0">
                <a:latin typeface="Arial"/>
                <a:cs typeface="Arial"/>
              </a:rPr>
              <a:t> </a:t>
            </a:r>
            <a:r>
              <a:rPr sz="1800" spc="120" dirty="0">
                <a:latin typeface="Arial"/>
                <a:cs typeface="Arial"/>
              </a:rPr>
              <a:t>programming</a:t>
            </a:r>
            <a:r>
              <a:rPr sz="1800" spc="370" dirty="0">
                <a:latin typeface="Arial"/>
                <a:cs typeface="Arial"/>
              </a:rPr>
              <a:t> </a:t>
            </a:r>
            <a:r>
              <a:rPr sz="1800" spc="95" dirty="0">
                <a:latin typeface="Arial"/>
                <a:cs typeface="Arial"/>
              </a:rPr>
              <a:t>and</a:t>
            </a:r>
            <a:r>
              <a:rPr sz="1800" spc="385" dirty="0">
                <a:latin typeface="Arial"/>
                <a:cs typeface="Arial"/>
              </a:rPr>
              <a:t> </a:t>
            </a:r>
            <a:r>
              <a:rPr sz="1800" spc="95" dirty="0">
                <a:latin typeface="Arial"/>
                <a:cs typeface="Arial"/>
              </a:rPr>
              <a:t>resources</a:t>
            </a:r>
            <a:r>
              <a:rPr sz="1800" spc="370" dirty="0">
                <a:latin typeface="Arial"/>
                <a:cs typeface="Arial"/>
              </a:rPr>
              <a:t> </a:t>
            </a:r>
            <a:r>
              <a:rPr sz="1800" spc="155" dirty="0">
                <a:latin typeface="Arial"/>
                <a:cs typeface="Arial"/>
              </a:rPr>
              <a:t>for</a:t>
            </a:r>
            <a:r>
              <a:rPr sz="1800" spc="370" dirty="0">
                <a:latin typeface="Arial"/>
                <a:cs typeface="Arial"/>
              </a:rPr>
              <a:t> </a:t>
            </a:r>
            <a:r>
              <a:rPr sz="1800" spc="120" dirty="0">
                <a:latin typeface="Arial"/>
                <a:cs typeface="Arial"/>
              </a:rPr>
              <a:t>postdocs </a:t>
            </a:r>
            <a:r>
              <a:rPr sz="1800" spc="-484" dirty="0">
                <a:latin typeface="Arial"/>
                <a:cs typeface="Arial"/>
              </a:rPr>
              <a:t> </a:t>
            </a:r>
            <a:r>
              <a:rPr sz="1800" spc="100" dirty="0">
                <a:latin typeface="Arial"/>
                <a:cs typeface="Arial"/>
              </a:rPr>
              <a:t>across</a:t>
            </a:r>
            <a:r>
              <a:rPr sz="1800" spc="10" dirty="0">
                <a:latin typeface="Arial"/>
                <a:cs typeface="Arial"/>
              </a:rPr>
              <a:t> </a:t>
            </a:r>
            <a:r>
              <a:rPr sz="1800" spc="114" dirty="0">
                <a:latin typeface="Arial"/>
                <a:cs typeface="Arial"/>
              </a:rPr>
              <a:t>the</a:t>
            </a:r>
            <a:r>
              <a:rPr sz="1800" spc="20" dirty="0">
                <a:latin typeface="Arial"/>
                <a:cs typeface="Arial"/>
              </a:rPr>
              <a:t> </a:t>
            </a:r>
            <a:r>
              <a:rPr sz="1800" spc="125" dirty="0">
                <a:latin typeface="Arial"/>
                <a:cs typeface="Arial"/>
              </a:rPr>
              <a:t>community</a:t>
            </a:r>
            <a:endParaRPr sz="1800" dirty="0">
              <a:latin typeface="Arial"/>
              <a:cs typeface="Arial"/>
            </a:endParaRPr>
          </a:p>
          <a:p>
            <a:pPr>
              <a:lnSpc>
                <a:spcPct val="100000"/>
              </a:lnSpc>
              <a:spcBef>
                <a:spcPts val="35"/>
              </a:spcBef>
              <a:buFont typeface="Arial"/>
              <a:buChar char="•"/>
            </a:pPr>
            <a:endParaRPr sz="1850" dirty="0">
              <a:latin typeface="Arial"/>
              <a:cs typeface="Arial"/>
            </a:endParaRPr>
          </a:p>
          <a:p>
            <a:pPr marL="355600" indent="-342900">
              <a:lnSpc>
                <a:spcPct val="100000"/>
              </a:lnSpc>
              <a:buChar char="•"/>
              <a:tabLst>
                <a:tab pos="354965" algn="l"/>
                <a:tab pos="355600" algn="l"/>
              </a:tabLst>
            </a:pPr>
            <a:r>
              <a:rPr sz="1800" spc="70" dirty="0">
                <a:latin typeface="Arial"/>
                <a:cs typeface="Arial"/>
              </a:rPr>
              <a:t>Facilitating</a:t>
            </a:r>
            <a:r>
              <a:rPr sz="1800" spc="-10" dirty="0">
                <a:latin typeface="Arial"/>
                <a:cs typeface="Arial"/>
              </a:rPr>
              <a:t> </a:t>
            </a:r>
            <a:r>
              <a:rPr sz="1800" spc="95" dirty="0">
                <a:latin typeface="Arial"/>
                <a:cs typeface="Arial"/>
              </a:rPr>
              <a:t>a</a:t>
            </a:r>
            <a:r>
              <a:rPr sz="1800" spc="20" dirty="0">
                <a:latin typeface="Arial"/>
                <a:cs typeface="Arial"/>
              </a:rPr>
              <a:t> </a:t>
            </a:r>
            <a:r>
              <a:rPr sz="1800" spc="80" dirty="0">
                <a:latin typeface="Arial"/>
                <a:cs typeface="Arial"/>
              </a:rPr>
              <a:t>new</a:t>
            </a:r>
            <a:r>
              <a:rPr sz="1800" spc="10" dirty="0">
                <a:latin typeface="Arial"/>
                <a:cs typeface="Arial"/>
              </a:rPr>
              <a:t> </a:t>
            </a:r>
            <a:r>
              <a:rPr sz="1800" spc="125" dirty="0">
                <a:latin typeface="Arial"/>
                <a:cs typeface="Arial"/>
              </a:rPr>
              <a:t>postdoc</a:t>
            </a:r>
            <a:r>
              <a:rPr sz="1800" spc="30" dirty="0">
                <a:latin typeface="Arial"/>
                <a:cs typeface="Arial"/>
              </a:rPr>
              <a:t> </a:t>
            </a:r>
            <a:r>
              <a:rPr sz="1800" spc="95" dirty="0">
                <a:latin typeface="Arial"/>
                <a:cs typeface="Arial"/>
              </a:rPr>
              <a:t>orientation</a:t>
            </a:r>
            <a:endParaRPr sz="1800" dirty="0">
              <a:latin typeface="Arial"/>
              <a:cs typeface="Arial"/>
            </a:endParaRPr>
          </a:p>
          <a:p>
            <a:pPr>
              <a:lnSpc>
                <a:spcPct val="100000"/>
              </a:lnSpc>
              <a:spcBef>
                <a:spcPts val="30"/>
              </a:spcBef>
              <a:buFont typeface="Arial"/>
              <a:buChar char="•"/>
            </a:pPr>
            <a:endParaRPr sz="1850" dirty="0">
              <a:latin typeface="Arial"/>
              <a:cs typeface="Arial"/>
            </a:endParaRPr>
          </a:p>
          <a:p>
            <a:pPr marL="355600" indent="-342900">
              <a:lnSpc>
                <a:spcPct val="100000"/>
              </a:lnSpc>
              <a:buChar char="•"/>
              <a:tabLst>
                <a:tab pos="354965" algn="l"/>
                <a:tab pos="355600" algn="l"/>
              </a:tabLst>
            </a:pPr>
            <a:r>
              <a:rPr sz="1800" spc="75" dirty="0">
                <a:latin typeface="Arial"/>
                <a:cs typeface="Arial"/>
              </a:rPr>
              <a:t>Assisting</a:t>
            </a:r>
            <a:r>
              <a:rPr sz="1800" spc="25" dirty="0">
                <a:latin typeface="Arial"/>
                <a:cs typeface="Arial"/>
              </a:rPr>
              <a:t> </a:t>
            </a:r>
            <a:r>
              <a:rPr sz="1800" spc="30" dirty="0">
                <a:latin typeface="Arial"/>
                <a:cs typeface="Arial"/>
              </a:rPr>
              <a:t>in</a:t>
            </a:r>
            <a:r>
              <a:rPr sz="1800" spc="15" dirty="0">
                <a:latin typeface="Arial"/>
                <a:cs typeface="Arial"/>
              </a:rPr>
              <a:t> </a:t>
            </a:r>
            <a:r>
              <a:rPr sz="1800" spc="90" dirty="0">
                <a:latin typeface="Arial"/>
                <a:cs typeface="Arial"/>
              </a:rPr>
              <a:t>social/networking</a:t>
            </a:r>
            <a:r>
              <a:rPr sz="1800" spc="15" dirty="0">
                <a:latin typeface="Arial"/>
                <a:cs typeface="Arial"/>
              </a:rPr>
              <a:t> </a:t>
            </a:r>
            <a:r>
              <a:rPr sz="1800" spc="100" dirty="0">
                <a:latin typeface="Arial"/>
                <a:cs typeface="Arial"/>
              </a:rPr>
              <a:t>events</a:t>
            </a:r>
            <a:r>
              <a:rPr sz="1800" spc="40" dirty="0">
                <a:latin typeface="Arial"/>
                <a:cs typeface="Arial"/>
              </a:rPr>
              <a:t> </a:t>
            </a:r>
            <a:r>
              <a:rPr sz="1800" spc="150" dirty="0">
                <a:latin typeface="Arial"/>
                <a:cs typeface="Arial"/>
              </a:rPr>
              <a:t>for</a:t>
            </a:r>
            <a:r>
              <a:rPr sz="1800" spc="25" dirty="0">
                <a:latin typeface="Arial"/>
                <a:cs typeface="Arial"/>
              </a:rPr>
              <a:t> </a:t>
            </a:r>
            <a:r>
              <a:rPr sz="1800" spc="114" dirty="0">
                <a:latin typeface="Arial"/>
                <a:cs typeface="Arial"/>
              </a:rPr>
              <a:t>the</a:t>
            </a:r>
            <a:r>
              <a:rPr sz="1800" spc="15" dirty="0">
                <a:latin typeface="Arial"/>
                <a:cs typeface="Arial"/>
              </a:rPr>
              <a:t> </a:t>
            </a:r>
            <a:r>
              <a:rPr sz="1800" spc="120" dirty="0">
                <a:latin typeface="Arial"/>
                <a:cs typeface="Arial"/>
              </a:rPr>
              <a:t>postdoctoral</a:t>
            </a:r>
            <a:r>
              <a:rPr sz="1800" spc="40" dirty="0">
                <a:latin typeface="Arial"/>
                <a:cs typeface="Arial"/>
              </a:rPr>
              <a:t> </a:t>
            </a:r>
            <a:r>
              <a:rPr sz="1800" spc="125" dirty="0">
                <a:latin typeface="Arial"/>
                <a:cs typeface="Arial"/>
              </a:rPr>
              <a:t>community</a:t>
            </a:r>
            <a:endParaRPr sz="1800" dirty="0">
              <a:latin typeface="Arial"/>
              <a:cs typeface="Arial"/>
            </a:endParaRPr>
          </a:p>
          <a:p>
            <a:pPr>
              <a:lnSpc>
                <a:spcPct val="100000"/>
              </a:lnSpc>
              <a:spcBef>
                <a:spcPts val="35"/>
              </a:spcBef>
              <a:buFont typeface="Arial"/>
              <a:buChar char="•"/>
            </a:pPr>
            <a:endParaRPr sz="1850" dirty="0">
              <a:latin typeface="Arial"/>
              <a:cs typeface="Arial"/>
            </a:endParaRPr>
          </a:p>
          <a:p>
            <a:pPr marL="354965" marR="5080" indent="-342900">
              <a:lnSpc>
                <a:spcPct val="100000"/>
              </a:lnSpc>
              <a:buChar char="•"/>
              <a:tabLst>
                <a:tab pos="354965" algn="l"/>
                <a:tab pos="355600" algn="l"/>
                <a:tab pos="1761489" algn="l"/>
                <a:tab pos="3058795" algn="l"/>
                <a:tab pos="3660775" algn="l"/>
                <a:tab pos="4664710" algn="l"/>
                <a:tab pos="5304790" algn="l"/>
                <a:tab pos="6434455" algn="l"/>
                <a:tab pos="7034530" algn="l"/>
                <a:tab pos="8183880" algn="l"/>
                <a:tab pos="8641080" algn="l"/>
                <a:tab pos="9764395" algn="l"/>
              </a:tabLst>
            </a:pPr>
            <a:r>
              <a:rPr sz="1800" spc="-55" dirty="0">
                <a:latin typeface="Arial"/>
                <a:cs typeface="Arial"/>
              </a:rPr>
              <a:t>S</a:t>
            </a:r>
            <a:r>
              <a:rPr sz="1800" spc="90" dirty="0">
                <a:latin typeface="Arial"/>
                <a:cs typeface="Arial"/>
              </a:rPr>
              <a:t>u</a:t>
            </a:r>
            <a:r>
              <a:rPr sz="1800" spc="105" dirty="0">
                <a:latin typeface="Arial"/>
                <a:cs typeface="Arial"/>
              </a:rPr>
              <a:t>p</a:t>
            </a:r>
            <a:r>
              <a:rPr sz="1800" spc="125" dirty="0">
                <a:latin typeface="Arial"/>
                <a:cs typeface="Arial"/>
              </a:rPr>
              <a:t>p</a:t>
            </a:r>
            <a:r>
              <a:rPr sz="1800" spc="110" dirty="0">
                <a:latin typeface="Arial"/>
                <a:cs typeface="Arial"/>
              </a:rPr>
              <a:t>o</a:t>
            </a:r>
            <a:r>
              <a:rPr sz="1800" spc="150" dirty="0">
                <a:latin typeface="Arial"/>
                <a:cs typeface="Arial"/>
              </a:rPr>
              <a:t>r</a:t>
            </a:r>
            <a:r>
              <a:rPr sz="1800" spc="215" dirty="0">
                <a:latin typeface="Arial"/>
                <a:cs typeface="Arial"/>
              </a:rPr>
              <a:t>t</a:t>
            </a:r>
            <a:r>
              <a:rPr sz="1800" spc="-5" dirty="0">
                <a:latin typeface="Arial"/>
                <a:cs typeface="Arial"/>
              </a:rPr>
              <a:t>i</a:t>
            </a:r>
            <a:r>
              <a:rPr sz="1800" spc="75" dirty="0">
                <a:latin typeface="Arial"/>
                <a:cs typeface="Arial"/>
              </a:rPr>
              <a:t>n</a:t>
            </a:r>
            <a:r>
              <a:rPr sz="1800" spc="85" dirty="0">
                <a:latin typeface="Arial"/>
                <a:cs typeface="Arial"/>
              </a:rPr>
              <a:t>g</a:t>
            </a:r>
            <a:r>
              <a:rPr sz="1800" dirty="0">
                <a:latin typeface="Arial"/>
                <a:cs typeface="Arial"/>
              </a:rPr>
              <a:t>	</a:t>
            </a:r>
            <a:r>
              <a:rPr sz="1800" spc="150" dirty="0">
                <a:latin typeface="Arial"/>
                <a:cs typeface="Arial"/>
              </a:rPr>
              <a:t>r</a:t>
            </a:r>
            <a:r>
              <a:rPr sz="1800" spc="60" dirty="0">
                <a:latin typeface="Arial"/>
                <a:cs typeface="Arial"/>
              </a:rPr>
              <a:t>es</a:t>
            </a:r>
            <a:r>
              <a:rPr sz="1800" spc="110" dirty="0">
                <a:latin typeface="Arial"/>
                <a:cs typeface="Arial"/>
              </a:rPr>
              <a:t>o</a:t>
            </a:r>
            <a:r>
              <a:rPr sz="1800" spc="75" dirty="0">
                <a:latin typeface="Arial"/>
                <a:cs typeface="Arial"/>
              </a:rPr>
              <a:t>u</a:t>
            </a:r>
            <a:r>
              <a:rPr sz="1800" spc="100" dirty="0">
                <a:latin typeface="Arial"/>
                <a:cs typeface="Arial"/>
              </a:rPr>
              <a:t>r</a:t>
            </a:r>
            <a:r>
              <a:rPr sz="1800" spc="165" dirty="0">
                <a:latin typeface="Arial"/>
                <a:cs typeface="Arial"/>
              </a:rPr>
              <a:t>c</a:t>
            </a:r>
            <a:r>
              <a:rPr sz="1800" spc="60" dirty="0">
                <a:latin typeface="Arial"/>
                <a:cs typeface="Arial"/>
              </a:rPr>
              <a:t>es</a:t>
            </a:r>
            <a:r>
              <a:rPr sz="1800" dirty="0">
                <a:latin typeface="Arial"/>
                <a:cs typeface="Arial"/>
              </a:rPr>
              <a:t>	</a:t>
            </a:r>
            <a:r>
              <a:rPr sz="1800" spc="85" dirty="0">
                <a:latin typeface="Arial"/>
                <a:cs typeface="Arial"/>
              </a:rPr>
              <a:t>a</a:t>
            </a:r>
            <a:r>
              <a:rPr sz="1800" spc="90" dirty="0">
                <a:latin typeface="Arial"/>
                <a:cs typeface="Arial"/>
              </a:rPr>
              <a:t>n</a:t>
            </a:r>
            <a:r>
              <a:rPr sz="1800" spc="130" dirty="0">
                <a:latin typeface="Arial"/>
                <a:cs typeface="Arial"/>
              </a:rPr>
              <a:t>d</a:t>
            </a:r>
            <a:r>
              <a:rPr sz="1800" dirty="0">
                <a:latin typeface="Arial"/>
                <a:cs typeface="Arial"/>
              </a:rPr>
              <a:t>	</a:t>
            </a:r>
            <a:r>
              <a:rPr sz="1800" spc="125" dirty="0">
                <a:latin typeface="Arial"/>
                <a:cs typeface="Arial"/>
              </a:rPr>
              <a:t>p</a:t>
            </a:r>
            <a:r>
              <a:rPr sz="1800" spc="50" dirty="0">
                <a:latin typeface="Arial"/>
                <a:cs typeface="Arial"/>
              </a:rPr>
              <a:t>oli</a:t>
            </a:r>
            <a:r>
              <a:rPr sz="1800" spc="60" dirty="0">
                <a:latin typeface="Arial"/>
                <a:cs typeface="Arial"/>
              </a:rPr>
              <a:t>c</a:t>
            </a:r>
            <a:r>
              <a:rPr sz="1800" spc="15" dirty="0">
                <a:latin typeface="Arial"/>
                <a:cs typeface="Arial"/>
              </a:rPr>
              <a:t>i</a:t>
            </a:r>
            <a:r>
              <a:rPr sz="1800" spc="30" dirty="0">
                <a:latin typeface="Arial"/>
                <a:cs typeface="Arial"/>
              </a:rPr>
              <a:t>e</a:t>
            </a:r>
            <a:r>
              <a:rPr sz="1800" spc="70" dirty="0">
                <a:latin typeface="Arial"/>
                <a:cs typeface="Arial"/>
              </a:rPr>
              <a:t>s</a:t>
            </a:r>
            <a:r>
              <a:rPr sz="1800" dirty="0">
                <a:latin typeface="Arial"/>
                <a:cs typeface="Arial"/>
              </a:rPr>
              <a:t>	</a:t>
            </a:r>
            <a:r>
              <a:rPr sz="1800" spc="215" dirty="0">
                <a:latin typeface="Arial"/>
                <a:cs typeface="Arial"/>
              </a:rPr>
              <a:t>t</a:t>
            </a:r>
            <a:r>
              <a:rPr sz="1800" spc="75" dirty="0">
                <a:latin typeface="Arial"/>
                <a:cs typeface="Arial"/>
              </a:rPr>
              <a:t>h</a:t>
            </a:r>
            <a:r>
              <a:rPr sz="1800" spc="85" dirty="0">
                <a:latin typeface="Arial"/>
                <a:cs typeface="Arial"/>
              </a:rPr>
              <a:t>a</a:t>
            </a:r>
            <a:r>
              <a:rPr sz="1800" spc="220" dirty="0">
                <a:latin typeface="Arial"/>
                <a:cs typeface="Arial"/>
              </a:rPr>
              <a:t>t</a:t>
            </a:r>
            <a:r>
              <a:rPr sz="1800" dirty="0">
                <a:latin typeface="Arial"/>
                <a:cs typeface="Arial"/>
              </a:rPr>
              <a:t>	</a:t>
            </a:r>
            <a:r>
              <a:rPr sz="1800" spc="50" dirty="0">
                <a:latin typeface="Arial"/>
                <a:cs typeface="Arial"/>
              </a:rPr>
              <a:t>e</a:t>
            </a:r>
            <a:r>
              <a:rPr sz="1800" spc="60" dirty="0">
                <a:latin typeface="Arial"/>
                <a:cs typeface="Arial"/>
              </a:rPr>
              <a:t>n</a:t>
            </a:r>
            <a:r>
              <a:rPr sz="1800" spc="75" dirty="0">
                <a:latin typeface="Arial"/>
                <a:cs typeface="Arial"/>
              </a:rPr>
              <a:t>h</a:t>
            </a:r>
            <a:r>
              <a:rPr sz="1800" spc="95" dirty="0">
                <a:latin typeface="Arial"/>
                <a:cs typeface="Arial"/>
              </a:rPr>
              <a:t>a</a:t>
            </a:r>
            <a:r>
              <a:rPr sz="1800" spc="90" dirty="0">
                <a:latin typeface="Arial"/>
                <a:cs typeface="Arial"/>
              </a:rPr>
              <a:t>n</a:t>
            </a:r>
            <a:r>
              <a:rPr sz="1800" spc="95" dirty="0">
                <a:latin typeface="Arial"/>
                <a:cs typeface="Arial"/>
              </a:rPr>
              <a:t>c</a:t>
            </a:r>
            <a:r>
              <a:rPr sz="1800" spc="55" dirty="0">
                <a:latin typeface="Arial"/>
                <a:cs typeface="Arial"/>
              </a:rPr>
              <a:t>e</a:t>
            </a:r>
            <a:r>
              <a:rPr sz="1800" dirty="0">
                <a:latin typeface="Arial"/>
                <a:cs typeface="Arial"/>
              </a:rPr>
              <a:t>	</a:t>
            </a:r>
            <a:r>
              <a:rPr sz="1800" spc="95" dirty="0">
                <a:latin typeface="Arial"/>
                <a:cs typeface="Arial"/>
              </a:rPr>
              <a:t>a</a:t>
            </a:r>
            <a:r>
              <a:rPr sz="1800" spc="90" dirty="0">
                <a:latin typeface="Arial"/>
                <a:cs typeface="Arial"/>
              </a:rPr>
              <a:t>n</a:t>
            </a:r>
            <a:r>
              <a:rPr sz="1800" spc="100" dirty="0">
                <a:latin typeface="Arial"/>
                <a:cs typeface="Arial"/>
              </a:rPr>
              <a:t>d</a:t>
            </a:r>
            <a:r>
              <a:rPr sz="1800" dirty="0">
                <a:latin typeface="Arial"/>
                <a:cs typeface="Arial"/>
              </a:rPr>
              <a:t>	</a:t>
            </a:r>
            <a:r>
              <a:rPr sz="1800" spc="135" dirty="0">
                <a:latin typeface="Arial"/>
                <a:cs typeface="Arial"/>
              </a:rPr>
              <a:t>p</a:t>
            </a:r>
            <a:r>
              <a:rPr sz="1800" spc="90" dirty="0">
                <a:latin typeface="Arial"/>
                <a:cs typeface="Arial"/>
              </a:rPr>
              <a:t>r</a:t>
            </a:r>
            <a:r>
              <a:rPr sz="1800" spc="165" dirty="0">
                <a:latin typeface="Arial"/>
                <a:cs typeface="Arial"/>
              </a:rPr>
              <a:t>o</a:t>
            </a:r>
            <a:r>
              <a:rPr sz="1800" spc="225" dirty="0">
                <a:latin typeface="Arial"/>
                <a:cs typeface="Arial"/>
              </a:rPr>
              <a:t>m</a:t>
            </a:r>
            <a:r>
              <a:rPr sz="1800" spc="110" dirty="0">
                <a:latin typeface="Arial"/>
                <a:cs typeface="Arial"/>
              </a:rPr>
              <a:t>o</a:t>
            </a:r>
            <a:r>
              <a:rPr sz="1800" spc="85" dirty="0">
                <a:latin typeface="Arial"/>
                <a:cs typeface="Arial"/>
              </a:rPr>
              <a:t>t</a:t>
            </a:r>
            <a:r>
              <a:rPr sz="1800" spc="185" dirty="0">
                <a:latin typeface="Arial"/>
                <a:cs typeface="Arial"/>
              </a:rPr>
              <a:t>e</a:t>
            </a:r>
            <a:r>
              <a:rPr sz="1800" dirty="0">
                <a:latin typeface="Arial"/>
                <a:cs typeface="Arial"/>
              </a:rPr>
              <a:t>	</a:t>
            </a:r>
            <a:r>
              <a:rPr sz="1800" spc="85" dirty="0">
                <a:latin typeface="Arial"/>
                <a:cs typeface="Arial"/>
              </a:rPr>
              <a:t>an</a:t>
            </a:r>
            <a:r>
              <a:rPr sz="1800" dirty="0">
                <a:latin typeface="Arial"/>
                <a:cs typeface="Arial"/>
              </a:rPr>
              <a:t>	</a:t>
            </a:r>
            <a:r>
              <a:rPr sz="1800" spc="-5" dirty="0">
                <a:latin typeface="Arial"/>
                <a:cs typeface="Arial"/>
              </a:rPr>
              <a:t>i</a:t>
            </a:r>
            <a:r>
              <a:rPr sz="1800" spc="65" dirty="0">
                <a:latin typeface="Arial"/>
                <a:cs typeface="Arial"/>
              </a:rPr>
              <a:t>nc</a:t>
            </a:r>
            <a:r>
              <a:rPr sz="1800" spc="35" dirty="0">
                <a:latin typeface="Arial"/>
                <a:cs typeface="Arial"/>
              </a:rPr>
              <a:t>l</a:t>
            </a:r>
            <a:r>
              <a:rPr sz="1800" spc="65" dirty="0">
                <a:latin typeface="Arial"/>
                <a:cs typeface="Arial"/>
              </a:rPr>
              <a:t>us</a:t>
            </a:r>
            <a:r>
              <a:rPr sz="1800" spc="-5" dirty="0">
                <a:latin typeface="Arial"/>
                <a:cs typeface="Arial"/>
              </a:rPr>
              <a:t>i</a:t>
            </a:r>
            <a:r>
              <a:rPr sz="1800" spc="140" dirty="0">
                <a:latin typeface="Arial"/>
                <a:cs typeface="Arial"/>
              </a:rPr>
              <a:t>v</a:t>
            </a:r>
            <a:r>
              <a:rPr sz="1800" spc="55" dirty="0">
                <a:latin typeface="Arial"/>
                <a:cs typeface="Arial"/>
              </a:rPr>
              <a:t>e</a:t>
            </a:r>
            <a:r>
              <a:rPr sz="1800" dirty="0">
                <a:latin typeface="Arial"/>
                <a:cs typeface="Arial"/>
              </a:rPr>
              <a:t>	</a:t>
            </a:r>
            <a:r>
              <a:rPr sz="1800" spc="114" dirty="0">
                <a:latin typeface="Arial"/>
                <a:cs typeface="Arial"/>
              </a:rPr>
              <a:t>tr</a:t>
            </a:r>
            <a:r>
              <a:rPr sz="1800" spc="220" dirty="0">
                <a:latin typeface="Arial"/>
                <a:cs typeface="Arial"/>
              </a:rPr>
              <a:t>a</a:t>
            </a:r>
            <a:r>
              <a:rPr sz="1800" spc="-5" dirty="0">
                <a:latin typeface="Arial"/>
                <a:cs typeface="Arial"/>
              </a:rPr>
              <a:t>i</a:t>
            </a:r>
            <a:r>
              <a:rPr sz="1800" spc="65" dirty="0">
                <a:latin typeface="Arial"/>
                <a:cs typeface="Arial"/>
              </a:rPr>
              <a:t>n</a:t>
            </a:r>
            <a:r>
              <a:rPr sz="1800" spc="-5" dirty="0">
                <a:latin typeface="Arial"/>
                <a:cs typeface="Arial"/>
              </a:rPr>
              <a:t>i</a:t>
            </a:r>
            <a:r>
              <a:rPr sz="1800" spc="75" dirty="0">
                <a:latin typeface="Arial"/>
                <a:cs typeface="Arial"/>
              </a:rPr>
              <a:t>n</a:t>
            </a:r>
            <a:r>
              <a:rPr sz="1800" spc="70" dirty="0">
                <a:latin typeface="Arial"/>
                <a:cs typeface="Arial"/>
              </a:rPr>
              <a:t>g  </a:t>
            </a:r>
            <a:r>
              <a:rPr sz="1800" spc="100" dirty="0">
                <a:latin typeface="Arial"/>
                <a:cs typeface="Arial"/>
              </a:rPr>
              <a:t>environment</a:t>
            </a:r>
            <a:endParaRPr sz="1800" dirty="0">
              <a:latin typeface="Arial"/>
              <a:cs typeface="Arial"/>
            </a:endParaRPr>
          </a:p>
          <a:p>
            <a:pPr>
              <a:lnSpc>
                <a:spcPct val="100000"/>
              </a:lnSpc>
              <a:spcBef>
                <a:spcPts val="30"/>
              </a:spcBef>
              <a:buFont typeface="Arial"/>
              <a:buChar char="•"/>
            </a:pPr>
            <a:endParaRPr sz="1850" dirty="0">
              <a:latin typeface="Arial"/>
              <a:cs typeface="Arial"/>
            </a:endParaRPr>
          </a:p>
          <a:p>
            <a:pPr marL="355600" indent="-342900">
              <a:lnSpc>
                <a:spcPct val="100000"/>
              </a:lnSpc>
              <a:spcBef>
                <a:spcPts val="5"/>
              </a:spcBef>
              <a:buChar char="•"/>
              <a:tabLst>
                <a:tab pos="354965" algn="l"/>
                <a:tab pos="355600" algn="l"/>
              </a:tabLst>
            </a:pPr>
            <a:r>
              <a:rPr sz="1800" spc="75" dirty="0">
                <a:latin typeface="Arial"/>
                <a:cs typeface="Arial"/>
              </a:rPr>
              <a:t>Advising</a:t>
            </a:r>
            <a:r>
              <a:rPr sz="1800" spc="25" dirty="0">
                <a:latin typeface="Arial"/>
                <a:cs typeface="Arial"/>
              </a:rPr>
              <a:t> </a:t>
            </a:r>
            <a:r>
              <a:rPr sz="1800" spc="95" dirty="0">
                <a:latin typeface="Arial"/>
                <a:cs typeface="Arial"/>
              </a:rPr>
              <a:t>and</a:t>
            </a:r>
            <a:r>
              <a:rPr sz="1800" spc="35" dirty="0">
                <a:latin typeface="Arial"/>
                <a:cs typeface="Arial"/>
              </a:rPr>
              <a:t> </a:t>
            </a:r>
            <a:r>
              <a:rPr sz="1800" spc="100" dirty="0">
                <a:latin typeface="Arial"/>
                <a:cs typeface="Arial"/>
              </a:rPr>
              <a:t>supporting</a:t>
            </a:r>
            <a:r>
              <a:rPr sz="1800" spc="65" dirty="0">
                <a:latin typeface="Arial"/>
                <a:cs typeface="Arial"/>
              </a:rPr>
              <a:t> </a:t>
            </a:r>
            <a:r>
              <a:rPr sz="1800" spc="114" dirty="0">
                <a:latin typeface="Arial"/>
                <a:cs typeface="Arial"/>
              </a:rPr>
              <a:t>the</a:t>
            </a:r>
            <a:r>
              <a:rPr sz="1800" spc="20" dirty="0">
                <a:latin typeface="Arial"/>
                <a:cs typeface="Arial"/>
              </a:rPr>
              <a:t> </a:t>
            </a:r>
            <a:r>
              <a:rPr sz="1800" spc="110" dirty="0">
                <a:latin typeface="Arial"/>
                <a:cs typeface="Arial"/>
              </a:rPr>
              <a:t>Postdoctoral</a:t>
            </a:r>
            <a:r>
              <a:rPr sz="1800" spc="10" dirty="0">
                <a:latin typeface="Arial"/>
                <a:cs typeface="Arial"/>
              </a:rPr>
              <a:t> </a:t>
            </a:r>
            <a:r>
              <a:rPr sz="1800" spc="85" dirty="0">
                <a:latin typeface="Arial"/>
                <a:cs typeface="Arial"/>
              </a:rPr>
              <a:t>Association</a:t>
            </a:r>
            <a:r>
              <a:rPr sz="1800" spc="20" dirty="0">
                <a:latin typeface="Arial"/>
                <a:cs typeface="Arial"/>
              </a:rPr>
              <a:t> (PDA)</a:t>
            </a:r>
            <a:endParaRPr sz="1800" dirty="0">
              <a:latin typeface="Arial"/>
              <a:cs typeface="Arial"/>
            </a:endParaRPr>
          </a:p>
          <a:p>
            <a:pPr marL="355600" indent="-342900">
              <a:lnSpc>
                <a:spcPct val="100000"/>
              </a:lnSpc>
              <a:spcBef>
                <a:spcPts val="2160"/>
              </a:spcBef>
              <a:buChar char="•"/>
              <a:tabLst>
                <a:tab pos="354965" algn="l"/>
                <a:tab pos="355600" algn="l"/>
              </a:tabLst>
            </a:pPr>
            <a:r>
              <a:rPr sz="1800" spc="75" dirty="0">
                <a:latin typeface="Arial"/>
                <a:cs typeface="Arial"/>
              </a:rPr>
              <a:t>Hosting</a:t>
            </a:r>
            <a:r>
              <a:rPr sz="1800" spc="10" dirty="0">
                <a:latin typeface="Arial"/>
                <a:cs typeface="Arial"/>
              </a:rPr>
              <a:t> </a:t>
            </a:r>
            <a:r>
              <a:rPr sz="1800" spc="85" dirty="0">
                <a:latin typeface="Arial"/>
                <a:cs typeface="Arial"/>
              </a:rPr>
              <a:t>an</a:t>
            </a:r>
            <a:r>
              <a:rPr sz="1800" spc="5" dirty="0">
                <a:latin typeface="Arial"/>
                <a:cs typeface="Arial"/>
              </a:rPr>
              <a:t> </a:t>
            </a:r>
            <a:r>
              <a:rPr sz="1800" spc="60" dirty="0">
                <a:latin typeface="Arial"/>
                <a:cs typeface="Arial"/>
              </a:rPr>
              <a:t>annual</a:t>
            </a:r>
            <a:r>
              <a:rPr sz="1800" spc="15" dirty="0">
                <a:latin typeface="Arial"/>
                <a:cs typeface="Arial"/>
              </a:rPr>
              <a:t> </a:t>
            </a:r>
            <a:r>
              <a:rPr sz="1800" spc="110" dirty="0">
                <a:latin typeface="Arial"/>
                <a:cs typeface="Arial"/>
              </a:rPr>
              <a:t>Postdoctoral</a:t>
            </a:r>
            <a:r>
              <a:rPr sz="1800" spc="10" dirty="0">
                <a:latin typeface="Arial"/>
                <a:cs typeface="Arial"/>
              </a:rPr>
              <a:t> </a:t>
            </a:r>
            <a:r>
              <a:rPr sz="1800" spc="65" dirty="0">
                <a:latin typeface="Arial"/>
                <a:cs typeface="Arial"/>
              </a:rPr>
              <a:t>Research</a:t>
            </a:r>
            <a:r>
              <a:rPr sz="1800" spc="25" dirty="0">
                <a:latin typeface="Arial"/>
                <a:cs typeface="Arial"/>
              </a:rPr>
              <a:t> </a:t>
            </a:r>
            <a:r>
              <a:rPr sz="1800" spc="70" dirty="0">
                <a:latin typeface="Arial"/>
                <a:cs typeface="Arial"/>
              </a:rPr>
              <a:t>Day</a:t>
            </a:r>
            <a:endParaRPr sz="1800" dirty="0">
              <a:latin typeface="Arial"/>
              <a:cs typeface="Arial"/>
            </a:endParaRPr>
          </a:p>
          <a:p>
            <a:pPr marL="355600" indent="-342900">
              <a:lnSpc>
                <a:spcPct val="100000"/>
              </a:lnSpc>
              <a:spcBef>
                <a:spcPts val="2160"/>
              </a:spcBef>
              <a:buChar char="•"/>
              <a:tabLst>
                <a:tab pos="354965" algn="l"/>
                <a:tab pos="355600" algn="l"/>
              </a:tabLst>
            </a:pPr>
            <a:r>
              <a:rPr sz="1800" spc="60" dirty="0">
                <a:latin typeface="Arial"/>
                <a:cs typeface="Arial"/>
              </a:rPr>
              <a:t>Maintaining</a:t>
            </a:r>
            <a:r>
              <a:rPr sz="1800" spc="15" dirty="0">
                <a:latin typeface="Arial"/>
                <a:cs typeface="Arial"/>
              </a:rPr>
              <a:t> </a:t>
            </a:r>
            <a:r>
              <a:rPr sz="1800" spc="95" dirty="0">
                <a:latin typeface="Arial"/>
                <a:cs typeface="Arial"/>
              </a:rPr>
              <a:t>a</a:t>
            </a:r>
            <a:r>
              <a:rPr sz="1800" spc="5" dirty="0">
                <a:latin typeface="Arial"/>
                <a:cs typeface="Arial"/>
              </a:rPr>
              <a:t> </a:t>
            </a:r>
            <a:r>
              <a:rPr sz="1800" spc="90" dirty="0">
                <a:latin typeface="Arial"/>
                <a:cs typeface="Arial"/>
              </a:rPr>
              <a:t>website</a:t>
            </a:r>
            <a:r>
              <a:rPr sz="1800" spc="20" dirty="0">
                <a:latin typeface="Arial"/>
                <a:cs typeface="Arial"/>
              </a:rPr>
              <a:t> </a:t>
            </a:r>
            <a:r>
              <a:rPr sz="1800" spc="70" dirty="0">
                <a:latin typeface="Arial"/>
                <a:cs typeface="Arial"/>
              </a:rPr>
              <a:t>exclusively</a:t>
            </a:r>
            <a:r>
              <a:rPr sz="1800" spc="15" dirty="0">
                <a:latin typeface="Arial"/>
                <a:cs typeface="Arial"/>
              </a:rPr>
              <a:t> </a:t>
            </a:r>
            <a:r>
              <a:rPr sz="1800" spc="150" dirty="0">
                <a:latin typeface="Arial"/>
                <a:cs typeface="Arial"/>
              </a:rPr>
              <a:t>for</a:t>
            </a:r>
            <a:r>
              <a:rPr sz="1800" spc="10" dirty="0">
                <a:latin typeface="Arial"/>
                <a:cs typeface="Arial"/>
              </a:rPr>
              <a:t> </a:t>
            </a:r>
            <a:r>
              <a:rPr sz="1800" spc="114" dirty="0">
                <a:latin typeface="Arial"/>
                <a:cs typeface="Arial"/>
              </a:rPr>
              <a:t>the</a:t>
            </a:r>
            <a:r>
              <a:rPr sz="1800" spc="10" dirty="0">
                <a:latin typeface="Arial"/>
                <a:cs typeface="Arial"/>
              </a:rPr>
              <a:t> </a:t>
            </a:r>
            <a:r>
              <a:rPr sz="1800" spc="40" dirty="0">
                <a:latin typeface="Arial"/>
                <a:cs typeface="Arial"/>
              </a:rPr>
              <a:t>OPA</a:t>
            </a:r>
            <a:endParaRPr sz="1800" dirty="0">
              <a:latin typeface="Arial"/>
              <a:cs typeface="Arial"/>
            </a:endParaRPr>
          </a:p>
        </p:txBody>
      </p:sp>
      <p:pic>
        <p:nvPicPr>
          <p:cNvPr id="4" name="object 4"/>
          <p:cNvPicPr/>
          <p:nvPr/>
        </p:nvPicPr>
        <p:blipFill>
          <a:blip r:embed="rId2" cstate="print"/>
          <a:stretch>
            <a:fillRect/>
          </a:stretch>
        </p:blipFill>
        <p:spPr>
          <a:xfrm>
            <a:off x="9982200" y="6269735"/>
            <a:ext cx="2066543" cy="423671"/>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290223" y="3145137"/>
            <a:ext cx="3966210" cy="391160"/>
          </a:xfrm>
          <a:prstGeom prst="rect">
            <a:avLst/>
          </a:prstGeom>
        </p:spPr>
        <p:txBody>
          <a:bodyPr vert="horz" wrap="square" lIns="0" tIns="12700" rIns="0" bIns="0" rtlCol="0">
            <a:spAutoFit/>
          </a:bodyPr>
          <a:lstStyle/>
          <a:p>
            <a:pPr marL="12700">
              <a:lnSpc>
                <a:spcPct val="100000"/>
              </a:lnSpc>
              <a:spcBef>
                <a:spcPts val="100"/>
              </a:spcBef>
            </a:pPr>
            <a:r>
              <a:rPr sz="2400" b="1" spc="-80" dirty="0">
                <a:solidFill>
                  <a:srgbClr val="CF451F"/>
                </a:solidFill>
                <a:latin typeface="Tahoma"/>
                <a:cs typeface="Tahoma"/>
              </a:rPr>
              <a:t>MobileIron</a:t>
            </a:r>
            <a:r>
              <a:rPr sz="2400" b="1" spc="-5" dirty="0">
                <a:solidFill>
                  <a:srgbClr val="CF451F"/>
                </a:solidFill>
                <a:latin typeface="Tahoma"/>
                <a:cs typeface="Tahoma"/>
              </a:rPr>
              <a:t> </a:t>
            </a:r>
            <a:r>
              <a:rPr sz="2400" b="1" spc="40" dirty="0">
                <a:solidFill>
                  <a:srgbClr val="CF451F"/>
                </a:solidFill>
                <a:latin typeface="Tahoma"/>
                <a:cs typeface="Tahoma"/>
              </a:rPr>
              <a:t>for</a:t>
            </a:r>
            <a:r>
              <a:rPr sz="2400" b="1" spc="15" dirty="0">
                <a:solidFill>
                  <a:srgbClr val="CF451F"/>
                </a:solidFill>
                <a:latin typeface="Tahoma"/>
                <a:cs typeface="Tahoma"/>
              </a:rPr>
              <a:t> </a:t>
            </a:r>
            <a:r>
              <a:rPr sz="2400" b="1" spc="-5" dirty="0">
                <a:solidFill>
                  <a:srgbClr val="CF451F"/>
                </a:solidFill>
                <a:latin typeface="Tahoma"/>
                <a:cs typeface="Tahoma"/>
              </a:rPr>
              <a:t>your</a:t>
            </a:r>
            <a:r>
              <a:rPr sz="2400" b="1" spc="15" dirty="0">
                <a:solidFill>
                  <a:srgbClr val="CF451F"/>
                </a:solidFill>
                <a:latin typeface="Tahoma"/>
                <a:cs typeface="Tahoma"/>
              </a:rPr>
              <a:t> </a:t>
            </a:r>
            <a:r>
              <a:rPr sz="2400" b="1" spc="-30" dirty="0">
                <a:solidFill>
                  <a:srgbClr val="CF451F"/>
                </a:solidFill>
                <a:latin typeface="Tahoma"/>
                <a:cs typeface="Tahoma"/>
              </a:rPr>
              <a:t>phone</a:t>
            </a:r>
            <a:endParaRPr sz="2400">
              <a:latin typeface="Tahoma"/>
              <a:cs typeface="Tahoma"/>
            </a:endParaRPr>
          </a:p>
        </p:txBody>
      </p:sp>
      <p:sp>
        <p:nvSpPr>
          <p:cNvPr id="3" name="object 3"/>
          <p:cNvSpPr txBox="1">
            <a:spLocks noGrp="1"/>
          </p:cNvSpPr>
          <p:nvPr>
            <p:ph type="title"/>
          </p:nvPr>
        </p:nvSpPr>
        <p:spPr>
          <a:xfrm>
            <a:off x="5079650" y="443318"/>
            <a:ext cx="2031364" cy="452120"/>
          </a:xfrm>
          <a:prstGeom prst="rect">
            <a:avLst/>
          </a:prstGeom>
        </p:spPr>
        <p:txBody>
          <a:bodyPr vert="horz" wrap="square" lIns="0" tIns="12065" rIns="0" bIns="0" rtlCol="0">
            <a:spAutoFit/>
          </a:bodyPr>
          <a:lstStyle/>
          <a:p>
            <a:pPr marL="12700">
              <a:lnSpc>
                <a:spcPct val="100000"/>
              </a:lnSpc>
              <a:spcBef>
                <a:spcPts val="95"/>
              </a:spcBef>
            </a:pPr>
            <a:r>
              <a:rPr spc="20" dirty="0"/>
              <a:t>O</a:t>
            </a:r>
            <a:r>
              <a:rPr spc="-50" dirty="0"/>
              <a:t>rie</a:t>
            </a:r>
            <a:r>
              <a:rPr spc="-40" dirty="0"/>
              <a:t>n</a:t>
            </a:r>
            <a:r>
              <a:rPr spc="-25" dirty="0"/>
              <a:t>t</a:t>
            </a:r>
            <a:r>
              <a:rPr spc="70" dirty="0"/>
              <a:t>a</a:t>
            </a:r>
            <a:r>
              <a:rPr spc="55" dirty="0"/>
              <a:t>t</a:t>
            </a:r>
            <a:r>
              <a:rPr spc="-50" dirty="0"/>
              <a:t>i</a:t>
            </a:r>
            <a:r>
              <a:rPr spc="-85" dirty="0"/>
              <a:t>o</a:t>
            </a:r>
            <a:r>
              <a:rPr spc="-100" dirty="0"/>
              <a:t>n</a:t>
            </a:r>
          </a:p>
        </p:txBody>
      </p:sp>
      <p:pic>
        <p:nvPicPr>
          <p:cNvPr id="4" name="object 4"/>
          <p:cNvPicPr/>
          <p:nvPr/>
        </p:nvPicPr>
        <p:blipFill>
          <a:blip r:embed="rId2" cstate="print"/>
          <a:stretch>
            <a:fillRect/>
          </a:stretch>
        </p:blipFill>
        <p:spPr>
          <a:xfrm>
            <a:off x="9982200" y="6269735"/>
            <a:ext cx="2066543" cy="423671"/>
          </a:xfrm>
          <a:prstGeom prst="rect">
            <a:avLst/>
          </a:prstGeom>
        </p:spPr>
      </p:pic>
      <p:sp>
        <p:nvSpPr>
          <p:cNvPr id="5" name="object 5"/>
          <p:cNvSpPr txBox="1"/>
          <p:nvPr/>
        </p:nvSpPr>
        <p:spPr>
          <a:xfrm>
            <a:off x="268903" y="4477632"/>
            <a:ext cx="11973560" cy="1945639"/>
          </a:xfrm>
          <a:prstGeom prst="rect">
            <a:avLst/>
          </a:prstGeom>
        </p:spPr>
        <p:txBody>
          <a:bodyPr vert="horz" wrap="square" lIns="0" tIns="12700" rIns="0" bIns="0" rtlCol="0">
            <a:spAutoFit/>
          </a:bodyPr>
          <a:lstStyle/>
          <a:p>
            <a:pPr marL="12700" marR="5080">
              <a:lnSpc>
                <a:spcPct val="100000"/>
              </a:lnSpc>
              <a:spcBef>
                <a:spcPts val="100"/>
              </a:spcBef>
            </a:pPr>
            <a:r>
              <a:rPr sz="1800" spc="-10" dirty="0">
                <a:latin typeface="Segoe UI"/>
                <a:cs typeface="Segoe UI"/>
              </a:rPr>
              <a:t>MobileIron</a:t>
            </a:r>
            <a:r>
              <a:rPr sz="1800" spc="-15" dirty="0">
                <a:latin typeface="Segoe UI"/>
                <a:cs typeface="Segoe UI"/>
              </a:rPr>
              <a:t> </a:t>
            </a:r>
            <a:r>
              <a:rPr sz="1800" spc="-5" dirty="0">
                <a:latin typeface="Segoe UI"/>
                <a:cs typeface="Segoe UI"/>
              </a:rPr>
              <a:t>is </a:t>
            </a:r>
            <a:r>
              <a:rPr sz="1800" dirty="0">
                <a:latin typeface="Segoe UI"/>
                <a:cs typeface="Segoe UI"/>
              </a:rPr>
              <a:t>a </a:t>
            </a:r>
            <a:r>
              <a:rPr sz="1800" spc="-5" dirty="0">
                <a:latin typeface="Segoe UI"/>
                <a:cs typeface="Segoe UI"/>
              </a:rPr>
              <a:t>mobile</a:t>
            </a:r>
            <a:r>
              <a:rPr sz="1800" spc="10" dirty="0">
                <a:latin typeface="Segoe UI"/>
                <a:cs typeface="Segoe UI"/>
              </a:rPr>
              <a:t> </a:t>
            </a:r>
            <a:r>
              <a:rPr sz="1800" spc="-5" dirty="0">
                <a:latin typeface="Segoe UI"/>
                <a:cs typeface="Segoe UI"/>
              </a:rPr>
              <a:t>device</a:t>
            </a:r>
            <a:r>
              <a:rPr sz="1800" spc="10" dirty="0">
                <a:latin typeface="Segoe UI"/>
                <a:cs typeface="Segoe UI"/>
              </a:rPr>
              <a:t> </a:t>
            </a:r>
            <a:r>
              <a:rPr sz="1800" spc="-5" dirty="0">
                <a:latin typeface="Segoe UI"/>
                <a:cs typeface="Segoe UI"/>
              </a:rPr>
              <a:t>management</a:t>
            </a:r>
            <a:r>
              <a:rPr sz="1800" spc="5" dirty="0">
                <a:latin typeface="Segoe UI"/>
                <a:cs typeface="Segoe UI"/>
              </a:rPr>
              <a:t> </a:t>
            </a:r>
            <a:r>
              <a:rPr sz="1800" spc="-5" dirty="0">
                <a:latin typeface="Segoe UI"/>
                <a:cs typeface="Segoe UI"/>
              </a:rPr>
              <a:t>system</a:t>
            </a:r>
            <a:r>
              <a:rPr sz="1800" spc="-10" dirty="0">
                <a:latin typeface="Segoe UI"/>
                <a:cs typeface="Segoe UI"/>
              </a:rPr>
              <a:t> </a:t>
            </a:r>
            <a:r>
              <a:rPr sz="1800" spc="-5" dirty="0">
                <a:latin typeface="Segoe UI"/>
                <a:cs typeface="Segoe UI"/>
              </a:rPr>
              <a:t>that</a:t>
            </a:r>
            <a:r>
              <a:rPr sz="1800" spc="-10" dirty="0">
                <a:latin typeface="Segoe UI"/>
                <a:cs typeface="Segoe UI"/>
              </a:rPr>
              <a:t> provides</a:t>
            </a:r>
            <a:r>
              <a:rPr sz="1800" spc="5" dirty="0">
                <a:latin typeface="Segoe UI"/>
                <a:cs typeface="Segoe UI"/>
              </a:rPr>
              <a:t> </a:t>
            </a:r>
            <a:r>
              <a:rPr sz="1800" dirty="0">
                <a:latin typeface="Segoe UI"/>
                <a:cs typeface="Segoe UI"/>
              </a:rPr>
              <a:t>ITS</a:t>
            </a:r>
            <a:r>
              <a:rPr sz="1800" spc="-5" dirty="0">
                <a:latin typeface="Segoe UI"/>
                <a:cs typeface="Segoe UI"/>
              </a:rPr>
              <a:t> with</a:t>
            </a:r>
            <a:r>
              <a:rPr sz="1800" spc="5" dirty="0">
                <a:latin typeface="Segoe UI"/>
                <a:cs typeface="Segoe UI"/>
              </a:rPr>
              <a:t> </a:t>
            </a:r>
            <a:r>
              <a:rPr sz="1800" dirty="0">
                <a:latin typeface="Segoe UI"/>
                <a:cs typeface="Segoe UI"/>
              </a:rPr>
              <a:t>a</a:t>
            </a:r>
            <a:r>
              <a:rPr sz="1800" spc="-15" dirty="0">
                <a:latin typeface="Segoe UI"/>
                <a:cs typeface="Segoe UI"/>
              </a:rPr>
              <a:t> </a:t>
            </a:r>
            <a:r>
              <a:rPr sz="1800" spc="-5" dirty="0">
                <a:latin typeface="Segoe UI"/>
                <a:cs typeface="Segoe UI"/>
              </a:rPr>
              <a:t>means</a:t>
            </a:r>
            <a:r>
              <a:rPr sz="1800" spc="-10" dirty="0">
                <a:latin typeface="Segoe UI"/>
                <a:cs typeface="Segoe UI"/>
              </a:rPr>
              <a:t> </a:t>
            </a:r>
            <a:r>
              <a:rPr sz="1800" spc="-20" dirty="0">
                <a:latin typeface="Segoe UI"/>
                <a:cs typeface="Segoe UI"/>
              </a:rPr>
              <a:t>of</a:t>
            </a:r>
            <a:r>
              <a:rPr sz="1800" spc="-10" dirty="0">
                <a:latin typeface="Segoe UI"/>
                <a:cs typeface="Segoe UI"/>
              </a:rPr>
              <a:t> </a:t>
            </a:r>
            <a:r>
              <a:rPr sz="1800" spc="-5" dirty="0">
                <a:latin typeface="Segoe UI"/>
                <a:cs typeface="Segoe UI"/>
              </a:rPr>
              <a:t>governing</a:t>
            </a:r>
            <a:r>
              <a:rPr sz="1800" dirty="0">
                <a:latin typeface="Segoe UI"/>
                <a:cs typeface="Segoe UI"/>
              </a:rPr>
              <a:t> </a:t>
            </a:r>
            <a:r>
              <a:rPr sz="1800" spc="-5" dirty="0">
                <a:latin typeface="Segoe UI"/>
                <a:cs typeface="Segoe UI"/>
              </a:rPr>
              <a:t>mobile</a:t>
            </a:r>
            <a:r>
              <a:rPr sz="1800" spc="10" dirty="0">
                <a:latin typeface="Segoe UI"/>
                <a:cs typeface="Segoe UI"/>
              </a:rPr>
              <a:t> </a:t>
            </a:r>
            <a:r>
              <a:rPr sz="1800" spc="-5" dirty="0">
                <a:latin typeface="Segoe UI"/>
                <a:cs typeface="Segoe UI"/>
              </a:rPr>
              <a:t>access</a:t>
            </a:r>
            <a:r>
              <a:rPr sz="1800" spc="5" dirty="0">
                <a:latin typeface="Segoe UI"/>
                <a:cs typeface="Segoe UI"/>
              </a:rPr>
              <a:t> </a:t>
            </a:r>
            <a:r>
              <a:rPr sz="1800" spc="-5" dirty="0">
                <a:latin typeface="Segoe UI"/>
                <a:cs typeface="Segoe UI"/>
              </a:rPr>
              <a:t>to</a:t>
            </a:r>
            <a:r>
              <a:rPr sz="1800" spc="-10" dirty="0">
                <a:latin typeface="Segoe UI"/>
                <a:cs typeface="Segoe UI"/>
              </a:rPr>
              <a:t> </a:t>
            </a:r>
            <a:r>
              <a:rPr sz="1800" spc="-5" dirty="0">
                <a:latin typeface="Segoe UI"/>
                <a:cs typeface="Segoe UI"/>
              </a:rPr>
              <a:t>WCM </a:t>
            </a:r>
            <a:r>
              <a:rPr sz="1800" spc="-475" dirty="0">
                <a:latin typeface="Segoe UI"/>
                <a:cs typeface="Segoe UI"/>
              </a:rPr>
              <a:t> </a:t>
            </a:r>
            <a:r>
              <a:rPr sz="1800" spc="-10" dirty="0">
                <a:latin typeface="Segoe UI"/>
                <a:cs typeface="Segoe UI"/>
              </a:rPr>
              <a:t>resources,</a:t>
            </a:r>
            <a:r>
              <a:rPr sz="1800" spc="-20" dirty="0">
                <a:latin typeface="Segoe UI"/>
                <a:cs typeface="Segoe UI"/>
              </a:rPr>
              <a:t> </a:t>
            </a:r>
            <a:r>
              <a:rPr sz="1800" spc="-5" dirty="0">
                <a:latin typeface="Segoe UI"/>
                <a:cs typeface="Segoe UI"/>
              </a:rPr>
              <a:t>including</a:t>
            </a:r>
            <a:r>
              <a:rPr sz="1800" spc="5" dirty="0">
                <a:latin typeface="Segoe UI"/>
                <a:cs typeface="Segoe UI"/>
              </a:rPr>
              <a:t> </a:t>
            </a:r>
            <a:r>
              <a:rPr sz="1800" spc="-5" dirty="0">
                <a:latin typeface="Segoe UI"/>
                <a:cs typeface="Segoe UI"/>
              </a:rPr>
              <a:t>email,</a:t>
            </a:r>
            <a:r>
              <a:rPr sz="1800" dirty="0">
                <a:latin typeface="Segoe UI"/>
                <a:cs typeface="Segoe UI"/>
              </a:rPr>
              <a:t> </a:t>
            </a:r>
            <a:r>
              <a:rPr sz="1800" spc="-25" dirty="0">
                <a:latin typeface="Segoe UI"/>
                <a:cs typeface="Segoe UI"/>
              </a:rPr>
              <a:t>calendar,</a:t>
            </a:r>
            <a:r>
              <a:rPr sz="1800" spc="15" dirty="0">
                <a:latin typeface="Segoe UI"/>
                <a:cs typeface="Segoe UI"/>
              </a:rPr>
              <a:t> </a:t>
            </a:r>
            <a:r>
              <a:rPr sz="1800" spc="-5" dirty="0">
                <a:latin typeface="Segoe UI"/>
                <a:cs typeface="Segoe UI"/>
              </a:rPr>
              <a:t>contacts,</a:t>
            </a:r>
            <a:r>
              <a:rPr sz="1800" spc="-10" dirty="0">
                <a:latin typeface="Segoe UI"/>
                <a:cs typeface="Segoe UI"/>
              </a:rPr>
              <a:t> </a:t>
            </a:r>
            <a:r>
              <a:rPr sz="1800" spc="-5" dirty="0">
                <a:latin typeface="Segoe UI"/>
                <a:cs typeface="Segoe UI"/>
              </a:rPr>
              <a:t>and</a:t>
            </a:r>
            <a:r>
              <a:rPr sz="1800" dirty="0">
                <a:latin typeface="Segoe UI"/>
                <a:cs typeface="Segoe UI"/>
              </a:rPr>
              <a:t> </a:t>
            </a:r>
            <a:r>
              <a:rPr sz="1800" spc="-5" dirty="0">
                <a:latin typeface="Segoe UI"/>
                <a:cs typeface="Segoe UI"/>
              </a:rPr>
              <a:t>other</a:t>
            </a:r>
            <a:r>
              <a:rPr sz="1800" spc="-15" dirty="0">
                <a:latin typeface="Segoe UI"/>
                <a:cs typeface="Segoe UI"/>
              </a:rPr>
              <a:t> </a:t>
            </a:r>
            <a:r>
              <a:rPr sz="1800" spc="-5" dirty="0">
                <a:latin typeface="Segoe UI"/>
                <a:cs typeface="Segoe UI"/>
              </a:rPr>
              <a:t>central applications.</a:t>
            </a:r>
            <a:endParaRPr sz="1800">
              <a:latin typeface="Segoe UI"/>
              <a:cs typeface="Segoe UI"/>
            </a:endParaRPr>
          </a:p>
          <a:p>
            <a:pPr marL="12700" marR="776605">
              <a:lnSpc>
                <a:spcPct val="100000"/>
              </a:lnSpc>
              <a:spcBef>
                <a:spcPts val="2160"/>
              </a:spcBef>
            </a:pPr>
            <a:r>
              <a:rPr sz="1800" dirty="0">
                <a:latin typeface="Segoe UI"/>
                <a:cs typeface="Segoe UI"/>
              </a:rPr>
              <a:t>A</a:t>
            </a:r>
            <a:r>
              <a:rPr sz="1800" spc="-10" dirty="0">
                <a:latin typeface="Segoe UI"/>
                <a:cs typeface="Segoe UI"/>
              </a:rPr>
              <a:t> free </a:t>
            </a:r>
            <a:r>
              <a:rPr sz="1800" spc="-5" dirty="0">
                <a:latin typeface="Segoe UI"/>
                <a:cs typeface="Segoe UI"/>
              </a:rPr>
              <a:t>application</a:t>
            </a:r>
            <a:r>
              <a:rPr sz="1800" spc="25" dirty="0">
                <a:latin typeface="Segoe UI"/>
                <a:cs typeface="Segoe UI"/>
              </a:rPr>
              <a:t> </a:t>
            </a:r>
            <a:r>
              <a:rPr sz="1800" spc="-5" dirty="0">
                <a:latin typeface="Segoe UI"/>
                <a:cs typeface="Segoe UI"/>
              </a:rPr>
              <a:t>that</a:t>
            </a:r>
            <a:r>
              <a:rPr sz="1800" spc="-15" dirty="0">
                <a:latin typeface="Segoe UI"/>
                <a:cs typeface="Segoe UI"/>
              </a:rPr>
              <a:t> </a:t>
            </a:r>
            <a:r>
              <a:rPr sz="1800" spc="-5" dirty="0">
                <a:latin typeface="Segoe UI"/>
                <a:cs typeface="Segoe UI"/>
              </a:rPr>
              <a:t>is</a:t>
            </a:r>
            <a:r>
              <a:rPr sz="1800" dirty="0">
                <a:latin typeface="Segoe UI"/>
                <a:cs typeface="Segoe UI"/>
              </a:rPr>
              <a:t> </a:t>
            </a:r>
            <a:r>
              <a:rPr sz="1800" spc="-5" dirty="0">
                <a:latin typeface="Segoe UI"/>
                <a:cs typeface="Segoe UI"/>
              </a:rPr>
              <a:t>installed</a:t>
            </a:r>
            <a:r>
              <a:rPr sz="1800" spc="10" dirty="0">
                <a:latin typeface="Segoe UI"/>
                <a:cs typeface="Segoe UI"/>
              </a:rPr>
              <a:t> </a:t>
            </a:r>
            <a:r>
              <a:rPr sz="1800" dirty="0">
                <a:latin typeface="Segoe UI"/>
                <a:cs typeface="Segoe UI"/>
              </a:rPr>
              <a:t>on</a:t>
            </a:r>
            <a:r>
              <a:rPr sz="1800" spc="-25" dirty="0">
                <a:latin typeface="Segoe UI"/>
                <a:cs typeface="Segoe UI"/>
              </a:rPr>
              <a:t> </a:t>
            </a:r>
            <a:r>
              <a:rPr sz="1800" dirty="0">
                <a:latin typeface="Segoe UI"/>
                <a:cs typeface="Segoe UI"/>
              </a:rPr>
              <a:t>a</a:t>
            </a:r>
            <a:r>
              <a:rPr sz="1800" spc="-5" dirty="0">
                <a:latin typeface="Segoe UI"/>
                <a:cs typeface="Segoe UI"/>
              </a:rPr>
              <a:t> </a:t>
            </a:r>
            <a:r>
              <a:rPr sz="1800" spc="-10" dirty="0">
                <a:latin typeface="Segoe UI"/>
                <a:cs typeface="Segoe UI"/>
              </a:rPr>
              <a:t>governed</a:t>
            </a:r>
            <a:r>
              <a:rPr sz="1800" spc="-15" dirty="0">
                <a:latin typeface="Segoe UI"/>
                <a:cs typeface="Segoe UI"/>
              </a:rPr>
              <a:t> </a:t>
            </a:r>
            <a:r>
              <a:rPr sz="1800" spc="-5" dirty="0">
                <a:latin typeface="Segoe UI"/>
                <a:cs typeface="Segoe UI"/>
              </a:rPr>
              <a:t>mobile</a:t>
            </a:r>
            <a:r>
              <a:rPr sz="1800" spc="5" dirty="0">
                <a:latin typeface="Segoe UI"/>
                <a:cs typeface="Segoe UI"/>
              </a:rPr>
              <a:t> </a:t>
            </a:r>
            <a:r>
              <a:rPr sz="1800" spc="-5" dirty="0">
                <a:latin typeface="Segoe UI"/>
                <a:cs typeface="Segoe UI"/>
              </a:rPr>
              <a:t>device,</a:t>
            </a:r>
            <a:r>
              <a:rPr sz="1800" spc="15" dirty="0">
                <a:latin typeface="Segoe UI"/>
                <a:cs typeface="Segoe UI"/>
              </a:rPr>
              <a:t> </a:t>
            </a:r>
            <a:r>
              <a:rPr sz="1800" dirty="0">
                <a:latin typeface="Segoe UI"/>
                <a:cs typeface="Segoe UI"/>
              </a:rPr>
              <a:t>ITS</a:t>
            </a:r>
            <a:r>
              <a:rPr sz="1800" spc="-5" dirty="0">
                <a:latin typeface="Segoe UI"/>
                <a:cs typeface="Segoe UI"/>
              </a:rPr>
              <a:t> has</a:t>
            </a:r>
            <a:r>
              <a:rPr sz="1800" spc="-20" dirty="0">
                <a:latin typeface="Segoe UI"/>
                <a:cs typeface="Segoe UI"/>
              </a:rPr>
              <a:t> </a:t>
            </a:r>
            <a:r>
              <a:rPr sz="1800" dirty="0">
                <a:latin typeface="Segoe UI"/>
                <a:cs typeface="Segoe UI"/>
              </a:rPr>
              <a:t>the</a:t>
            </a:r>
            <a:r>
              <a:rPr sz="1800" spc="-15" dirty="0">
                <a:latin typeface="Segoe UI"/>
                <a:cs typeface="Segoe UI"/>
              </a:rPr>
              <a:t> </a:t>
            </a:r>
            <a:r>
              <a:rPr sz="1800" spc="-5" dirty="0">
                <a:latin typeface="Segoe UI"/>
                <a:cs typeface="Segoe UI"/>
              </a:rPr>
              <a:t>ability</a:t>
            </a:r>
            <a:r>
              <a:rPr sz="1800" spc="25" dirty="0">
                <a:latin typeface="Segoe UI"/>
                <a:cs typeface="Segoe UI"/>
              </a:rPr>
              <a:t> </a:t>
            </a:r>
            <a:r>
              <a:rPr sz="1800" spc="-5" dirty="0">
                <a:latin typeface="Segoe UI"/>
                <a:cs typeface="Segoe UI"/>
              </a:rPr>
              <a:t>to</a:t>
            </a:r>
            <a:r>
              <a:rPr sz="1800" spc="-15" dirty="0">
                <a:latin typeface="Segoe UI"/>
                <a:cs typeface="Segoe UI"/>
              </a:rPr>
              <a:t> </a:t>
            </a:r>
            <a:r>
              <a:rPr sz="1800" spc="-5" dirty="0">
                <a:latin typeface="Segoe UI"/>
                <a:cs typeface="Segoe UI"/>
              </a:rPr>
              <a:t>configure devices</a:t>
            </a:r>
            <a:r>
              <a:rPr sz="1800" spc="15" dirty="0">
                <a:latin typeface="Segoe UI"/>
                <a:cs typeface="Segoe UI"/>
              </a:rPr>
              <a:t> </a:t>
            </a:r>
            <a:r>
              <a:rPr sz="1800" spc="-5" dirty="0">
                <a:latin typeface="Segoe UI"/>
                <a:cs typeface="Segoe UI"/>
              </a:rPr>
              <a:t>with</a:t>
            </a:r>
            <a:r>
              <a:rPr sz="1800" dirty="0">
                <a:latin typeface="Segoe UI"/>
                <a:cs typeface="Segoe UI"/>
              </a:rPr>
              <a:t> the </a:t>
            </a:r>
            <a:r>
              <a:rPr sz="1800" spc="-475" dirty="0">
                <a:latin typeface="Segoe UI"/>
                <a:cs typeface="Segoe UI"/>
              </a:rPr>
              <a:t> </a:t>
            </a:r>
            <a:r>
              <a:rPr sz="1800" spc="-10" dirty="0">
                <a:latin typeface="Segoe UI"/>
                <a:cs typeface="Segoe UI"/>
              </a:rPr>
              <a:t>appropriate</a:t>
            </a:r>
            <a:r>
              <a:rPr sz="1800" spc="5" dirty="0">
                <a:latin typeface="Segoe UI"/>
                <a:cs typeface="Segoe UI"/>
              </a:rPr>
              <a:t> </a:t>
            </a:r>
            <a:r>
              <a:rPr sz="1800" spc="-5" dirty="0">
                <a:latin typeface="Segoe UI"/>
                <a:cs typeface="Segoe UI"/>
              </a:rPr>
              <a:t>WCM</a:t>
            </a:r>
            <a:r>
              <a:rPr sz="1800" spc="5" dirty="0">
                <a:latin typeface="Segoe UI"/>
                <a:cs typeface="Segoe UI"/>
              </a:rPr>
              <a:t> </a:t>
            </a:r>
            <a:r>
              <a:rPr sz="1800" spc="-5" dirty="0">
                <a:latin typeface="Segoe UI"/>
                <a:cs typeface="Segoe UI"/>
              </a:rPr>
              <a:t>settings to</a:t>
            </a:r>
            <a:r>
              <a:rPr sz="1800" spc="-10" dirty="0">
                <a:latin typeface="Segoe UI"/>
                <a:cs typeface="Segoe UI"/>
              </a:rPr>
              <a:t> </a:t>
            </a:r>
            <a:r>
              <a:rPr sz="1800" spc="-5" dirty="0">
                <a:latin typeface="Segoe UI"/>
                <a:cs typeface="Segoe UI"/>
              </a:rPr>
              <a:t>allow</a:t>
            </a:r>
            <a:r>
              <a:rPr sz="1800" spc="10" dirty="0">
                <a:latin typeface="Segoe UI"/>
                <a:cs typeface="Segoe UI"/>
              </a:rPr>
              <a:t> </a:t>
            </a:r>
            <a:r>
              <a:rPr sz="1800" spc="-5" dirty="0">
                <a:latin typeface="Segoe UI"/>
                <a:cs typeface="Segoe UI"/>
              </a:rPr>
              <a:t>access</a:t>
            </a:r>
            <a:r>
              <a:rPr sz="1800" spc="5" dirty="0">
                <a:latin typeface="Segoe UI"/>
                <a:cs typeface="Segoe UI"/>
              </a:rPr>
              <a:t> </a:t>
            </a:r>
            <a:r>
              <a:rPr sz="1800" spc="-5" dirty="0">
                <a:latin typeface="Segoe UI"/>
                <a:cs typeface="Segoe UI"/>
              </a:rPr>
              <a:t>to</a:t>
            </a:r>
            <a:r>
              <a:rPr sz="1800" spc="-10" dirty="0">
                <a:latin typeface="Segoe UI"/>
                <a:cs typeface="Segoe UI"/>
              </a:rPr>
              <a:t> </a:t>
            </a:r>
            <a:r>
              <a:rPr sz="1800" spc="-5" dirty="0">
                <a:latin typeface="Segoe UI"/>
                <a:cs typeface="Segoe UI"/>
              </a:rPr>
              <a:t>Wi-Fi</a:t>
            </a:r>
            <a:r>
              <a:rPr sz="1800" spc="20" dirty="0">
                <a:latin typeface="Segoe UI"/>
                <a:cs typeface="Segoe UI"/>
              </a:rPr>
              <a:t> </a:t>
            </a:r>
            <a:r>
              <a:rPr sz="1800" spc="-5" dirty="0">
                <a:latin typeface="Segoe UI"/>
                <a:cs typeface="Segoe UI"/>
              </a:rPr>
              <a:t>networks,</a:t>
            </a:r>
            <a:r>
              <a:rPr sz="1800" spc="-30" dirty="0">
                <a:latin typeface="Segoe UI"/>
                <a:cs typeface="Segoe UI"/>
              </a:rPr>
              <a:t> </a:t>
            </a:r>
            <a:r>
              <a:rPr sz="1800" dirty="0">
                <a:latin typeface="Segoe UI"/>
                <a:cs typeface="Segoe UI"/>
              </a:rPr>
              <a:t>a </a:t>
            </a:r>
            <a:r>
              <a:rPr sz="1800" spc="-5" dirty="0">
                <a:latin typeface="Segoe UI"/>
                <a:cs typeface="Segoe UI"/>
              </a:rPr>
              <a:t>WCM email</a:t>
            </a:r>
            <a:r>
              <a:rPr sz="1800" spc="10" dirty="0">
                <a:latin typeface="Segoe UI"/>
                <a:cs typeface="Segoe UI"/>
              </a:rPr>
              <a:t> </a:t>
            </a:r>
            <a:r>
              <a:rPr sz="1800" spc="-5" dirty="0">
                <a:latin typeface="Segoe UI"/>
                <a:cs typeface="Segoe UI"/>
              </a:rPr>
              <a:t>account, and</a:t>
            </a:r>
            <a:r>
              <a:rPr sz="1800" spc="-20" dirty="0">
                <a:latin typeface="Segoe UI"/>
                <a:cs typeface="Segoe UI"/>
              </a:rPr>
              <a:t> </a:t>
            </a:r>
            <a:r>
              <a:rPr sz="1800" spc="-5" dirty="0">
                <a:latin typeface="Segoe UI"/>
                <a:cs typeface="Segoe UI"/>
              </a:rPr>
              <a:t>WCM</a:t>
            </a:r>
            <a:r>
              <a:rPr sz="1800" spc="5" dirty="0">
                <a:latin typeface="Segoe UI"/>
                <a:cs typeface="Segoe UI"/>
              </a:rPr>
              <a:t> </a:t>
            </a:r>
            <a:r>
              <a:rPr sz="1800" spc="-5" dirty="0">
                <a:latin typeface="Segoe UI"/>
                <a:cs typeface="Segoe UI"/>
              </a:rPr>
              <a:t>applications.</a:t>
            </a:r>
            <a:endParaRPr sz="1800">
              <a:latin typeface="Segoe UI"/>
              <a:cs typeface="Segoe UI"/>
            </a:endParaRPr>
          </a:p>
          <a:p>
            <a:pPr marL="12700">
              <a:lnSpc>
                <a:spcPct val="100000"/>
              </a:lnSpc>
              <a:spcBef>
                <a:spcPts val="2160"/>
              </a:spcBef>
            </a:pPr>
            <a:r>
              <a:rPr sz="1800" u="sng" spc="-5" dirty="0">
                <a:solidFill>
                  <a:srgbClr val="0562C1"/>
                </a:solidFill>
                <a:uFill>
                  <a:solidFill>
                    <a:srgbClr val="0562C1"/>
                  </a:solidFill>
                </a:uFill>
                <a:latin typeface="Segoe UI"/>
                <a:cs typeface="Segoe UI"/>
                <a:hlinkClick r:id="rId3"/>
              </a:rPr>
              <a:t>Instructions</a:t>
            </a:r>
            <a:r>
              <a:rPr sz="1800" spc="-45" dirty="0">
                <a:solidFill>
                  <a:srgbClr val="0562C1"/>
                </a:solidFill>
                <a:latin typeface="Segoe UI"/>
                <a:cs typeface="Segoe UI"/>
                <a:hlinkClick r:id="rId3"/>
              </a:rPr>
              <a:t> </a:t>
            </a:r>
            <a:r>
              <a:rPr sz="1800" spc="-5" dirty="0">
                <a:latin typeface="Segoe UI"/>
                <a:cs typeface="Segoe UI"/>
              </a:rPr>
              <a:t>to</a:t>
            </a:r>
            <a:r>
              <a:rPr sz="1800" spc="-20" dirty="0">
                <a:latin typeface="Segoe UI"/>
                <a:cs typeface="Segoe UI"/>
              </a:rPr>
              <a:t> </a:t>
            </a:r>
            <a:r>
              <a:rPr sz="1800" spc="-10" dirty="0">
                <a:latin typeface="Segoe UI"/>
                <a:cs typeface="Segoe UI"/>
              </a:rPr>
              <a:t>download</a:t>
            </a:r>
            <a:r>
              <a:rPr sz="1800" spc="-5" dirty="0">
                <a:latin typeface="Segoe UI"/>
                <a:cs typeface="Segoe UI"/>
              </a:rPr>
              <a:t> </a:t>
            </a:r>
            <a:r>
              <a:rPr sz="1800" dirty="0">
                <a:latin typeface="Segoe UI"/>
                <a:cs typeface="Segoe UI"/>
              </a:rPr>
              <a:t>the</a:t>
            </a:r>
            <a:r>
              <a:rPr sz="1800" spc="-25" dirty="0">
                <a:latin typeface="Segoe UI"/>
                <a:cs typeface="Segoe UI"/>
              </a:rPr>
              <a:t> </a:t>
            </a:r>
            <a:r>
              <a:rPr sz="1800" spc="-5" dirty="0">
                <a:latin typeface="Segoe UI"/>
                <a:cs typeface="Segoe UI"/>
              </a:rPr>
              <a:t>app</a:t>
            </a:r>
            <a:endParaRPr sz="1800">
              <a:latin typeface="Segoe UI"/>
              <a:cs typeface="Segoe UI"/>
            </a:endParaRPr>
          </a:p>
        </p:txBody>
      </p:sp>
      <p:sp>
        <p:nvSpPr>
          <p:cNvPr id="6" name="object 6"/>
          <p:cNvSpPr txBox="1"/>
          <p:nvPr/>
        </p:nvSpPr>
        <p:spPr>
          <a:xfrm>
            <a:off x="2880456" y="1146770"/>
            <a:ext cx="6429375" cy="1006475"/>
          </a:xfrm>
          <a:prstGeom prst="rect">
            <a:avLst/>
          </a:prstGeom>
        </p:spPr>
        <p:txBody>
          <a:bodyPr vert="horz" wrap="square" lIns="0" tIns="12700" rIns="0" bIns="0" rtlCol="0">
            <a:spAutoFit/>
          </a:bodyPr>
          <a:lstStyle/>
          <a:p>
            <a:pPr algn="ctr">
              <a:lnSpc>
                <a:spcPct val="100000"/>
              </a:lnSpc>
              <a:spcBef>
                <a:spcPts val="100"/>
              </a:spcBef>
            </a:pPr>
            <a:r>
              <a:rPr sz="2400" b="1" spc="-50" dirty="0">
                <a:solidFill>
                  <a:srgbClr val="CF451F"/>
                </a:solidFill>
                <a:latin typeface="Tahoma"/>
                <a:cs typeface="Tahoma"/>
              </a:rPr>
              <a:t>Information</a:t>
            </a:r>
            <a:r>
              <a:rPr sz="2400" b="1" spc="5" dirty="0">
                <a:solidFill>
                  <a:srgbClr val="CF451F"/>
                </a:solidFill>
                <a:latin typeface="Tahoma"/>
                <a:cs typeface="Tahoma"/>
              </a:rPr>
              <a:t> </a:t>
            </a:r>
            <a:r>
              <a:rPr sz="2400" b="1" spc="-10" dirty="0">
                <a:solidFill>
                  <a:srgbClr val="CF451F"/>
                </a:solidFill>
                <a:latin typeface="Tahoma"/>
                <a:cs typeface="Tahoma"/>
              </a:rPr>
              <a:t>Technologies</a:t>
            </a:r>
            <a:r>
              <a:rPr sz="2400" b="1" spc="20" dirty="0">
                <a:solidFill>
                  <a:srgbClr val="CF451F"/>
                </a:solidFill>
                <a:latin typeface="Tahoma"/>
                <a:cs typeface="Tahoma"/>
              </a:rPr>
              <a:t> </a:t>
            </a:r>
            <a:r>
              <a:rPr sz="2400" b="1" spc="30" dirty="0">
                <a:solidFill>
                  <a:srgbClr val="CF451F"/>
                </a:solidFill>
                <a:latin typeface="Tahoma"/>
                <a:cs typeface="Tahoma"/>
              </a:rPr>
              <a:t>&amp;</a:t>
            </a:r>
            <a:r>
              <a:rPr sz="2400" b="1" spc="10" dirty="0">
                <a:solidFill>
                  <a:srgbClr val="CF451F"/>
                </a:solidFill>
                <a:latin typeface="Tahoma"/>
                <a:cs typeface="Tahoma"/>
              </a:rPr>
              <a:t> </a:t>
            </a:r>
            <a:r>
              <a:rPr sz="2400" b="1" spc="25" dirty="0">
                <a:solidFill>
                  <a:srgbClr val="CF451F"/>
                </a:solidFill>
                <a:latin typeface="Tahoma"/>
                <a:cs typeface="Tahoma"/>
              </a:rPr>
              <a:t>Services</a:t>
            </a:r>
            <a:r>
              <a:rPr sz="2400" b="1" spc="20" dirty="0">
                <a:solidFill>
                  <a:srgbClr val="CF451F"/>
                </a:solidFill>
                <a:latin typeface="Tahoma"/>
                <a:cs typeface="Tahoma"/>
              </a:rPr>
              <a:t> </a:t>
            </a:r>
            <a:r>
              <a:rPr sz="2400" b="1" spc="-165" dirty="0">
                <a:solidFill>
                  <a:srgbClr val="CF451F"/>
                </a:solidFill>
                <a:latin typeface="Tahoma"/>
                <a:cs typeface="Tahoma"/>
              </a:rPr>
              <a:t>(ITS)</a:t>
            </a:r>
            <a:endParaRPr sz="2400">
              <a:latin typeface="Tahoma"/>
              <a:cs typeface="Tahoma"/>
            </a:endParaRPr>
          </a:p>
          <a:p>
            <a:pPr algn="ctr">
              <a:lnSpc>
                <a:spcPct val="100000"/>
              </a:lnSpc>
              <a:spcBef>
                <a:spcPts val="2440"/>
              </a:spcBef>
            </a:pPr>
            <a:r>
              <a:rPr sz="2000" b="1" spc="-25" dirty="0">
                <a:latin typeface="Tahoma"/>
                <a:cs typeface="Tahoma"/>
              </a:rPr>
              <a:t>Phone</a:t>
            </a:r>
            <a:r>
              <a:rPr sz="2000" b="1" spc="-40" dirty="0">
                <a:latin typeface="Tahoma"/>
                <a:cs typeface="Tahoma"/>
              </a:rPr>
              <a:t> </a:t>
            </a:r>
            <a:r>
              <a:rPr sz="2000" b="1" spc="75" dirty="0">
                <a:latin typeface="Tahoma"/>
                <a:cs typeface="Tahoma"/>
              </a:rPr>
              <a:t>Apps</a:t>
            </a:r>
            <a:endParaRPr sz="2000">
              <a:latin typeface="Tahoma"/>
              <a:cs typeface="Tahoma"/>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079650" y="443318"/>
            <a:ext cx="2031364" cy="452120"/>
          </a:xfrm>
          <a:prstGeom prst="rect">
            <a:avLst/>
          </a:prstGeom>
        </p:spPr>
        <p:txBody>
          <a:bodyPr vert="horz" wrap="square" lIns="0" tIns="12065" rIns="0" bIns="0" rtlCol="0">
            <a:spAutoFit/>
          </a:bodyPr>
          <a:lstStyle/>
          <a:p>
            <a:pPr marL="12700">
              <a:lnSpc>
                <a:spcPct val="100000"/>
              </a:lnSpc>
              <a:spcBef>
                <a:spcPts val="95"/>
              </a:spcBef>
            </a:pPr>
            <a:r>
              <a:rPr spc="20" dirty="0"/>
              <a:t>O</a:t>
            </a:r>
            <a:r>
              <a:rPr spc="-50" dirty="0"/>
              <a:t>rie</a:t>
            </a:r>
            <a:r>
              <a:rPr spc="-40" dirty="0"/>
              <a:t>n</a:t>
            </a:r>
            <a:r>
              <a:rPr spc="-25" dirty="0"/>
              <a:t>t</a:t>
            </a:r>
            <a:r>
              <a:rPr spc="70" dirty="0"/>
              <a:t>a</a:t>
            </a:r>
            <a:r>
              <a:rPr spc="55" dirty="0"/>
              <a:t>t</a:t>
            </a:r>
            <a:r>
              <a:rPr spc="-50" dirty="0"/>
              <a:t>i</a:t>
            </a:r>
            <a:r>
              <a:rPr spc="-85" dirty="0"/>
              <a:t>o</a:t>
            </a:r>
            <a:r>
              <a:rPr spc="-100" dirty="0"/>
              <a:t>n</a:t>
            </a:r>
          </a:p>
        </p:txBody>
      </p:sp>
      <p:pic>
        <p:nvPicPr>
          <p:cNvPr id="3" name="object 3"/>
          <p:cNvPicPr/>
          <p:nvPr/>
        </p:nvPicPr>
        <p:blipFill>
          <a:blip r:embed="rId2" cstate="print"/>
          <a:stretch>
            <a:fillRect/>
          </a:stretch>
        </p:blipFill>
        <p:spPr>
          <a:xfrm>
            <a:off x="9982200" y="6269735"/>
            <a:ext cx="2066543" cy="423671"/>
          </a:xfrm>
          <a:prstGeom prst="rect">
            <a:avLst/>
          </a:prstGeom>
        </p:spPr>
      </p:pic>
      <p:pic>
        <p:nvPicPr>
          <p:cNvPr id="4" name="object 4"/>
          <p:cNvPicPr/>
          <p:nvPr/>
        </p:nvPicPr>
        <p:blipFill>
          <a:blip r:embed="rId3" cstate="print"/>
          <a:stretch>
            <a:fillRect/>
          </a:stretch>
        </p:blipFill>
        <p:spPr>
          <a:xfrm>
            <a:off x="9619488" y="873252"/>
            <a:ext cx="2423158" cy="891539"/>
          </a:xfrm>
          <a:prstGeom prst="rect">
            <a:avLst/>
          </a:prstGeom>
        </p:spPr>
      </p:pic>
      <p:sp>
        <p:nvSpPr>
          <p:cNvPr id="5" name="object 5"/>
          <p:cNvSpPr txBox="1"/>
          <p:nvPr/>
        </p:nvSpPr>
        <p:spPr>
          <a:xfrm>
            <a:off x="590817" y="4043939"/>
            <a:ext cx="11026775" cy="2738755"/>
          </a:xfrm>
          <a:prstGeom prst="rect">
            <a:avLst/>
          </a:prstGeom>
        </p:spPr>
        <p:txBody>
          <a:bodyPr vert="horz" wrap="square" lIns="0" tIns="12700" rIns="0" bIns="0" rtlCol="0">
            <a:spAutoFit/>
          </a:bodyPr>
          <a:lstStyle/>
          <a:p>
            <a:pPr marL="12700">
              <a:lnSpc>
                <a:spcPct val="100000"/>
              </a:lnSpc>
              <a:spcBef>
                <a:spcPts val="100"/>
              </a:spcBef>
            </a:pPr>
            <a:r>
              <a:rPr sz="1800" u="sng" spc="50" dirty="0">
                <a:solidFill>
                  <a:srgbClr val="0562C1"/>
                </a:solidFill>
                <a:uFill>
                  <a:solidFill>
                    <a:srgbClr val="0562C1"/>
                  </a:solidFill>
                </a:uFill>
                <a:latin typeface="Arial"/>
                <a:cs typeface="Arial"/>
                <a:hlinkClick r:id="rId4"/>
              </a:rPr>
              <a:t>Duo</a:t>
            </a:r>
            <a:r>
              <a:rPr sz="1800" spc="5" dirty="0">
                <a:solidFill>
                  <a:srgbClr val="0562C1"/>
                </a:solidFill>
                <a:latin typeface="Arial"/>
                <a:cs typeface="Arial"/>
                <a:hlinkClick r:id="rId4"/>
              </a:rPr>
              <a:t> </a:t>
            </a:r>
            <a:r>
              <a:rPr sz="1800" spc="150" dirty="0">
                <a:latin typeface="Arial"/>
                <a:cs typeface="Arial"/>
              </a:rPr>
              <a:t>two</a:t>
            </a:r>
            <a:r>
              <a:rPr sz="1800" spc="5" dirty="0">
                <a:latin typeface="Arial"/>
                <a:cs typeface="Arial"/>
              </a:rPr>
              <a:t> </a:t>
            </a:r>
            <a:r>
              <a:rPr sz="1800" spc="145" dirty="0">
                <a:latin typeface="Arial"/>
                <a:cs typeface="Arial"/>
              </a:rPr>
              <a:t>factor</a:t>
            </a:r>
            <a:r>
              <a:rPr sz="1800" spc="5" dirty="0">
                <a:latin typeface="Arial"/>
                <a:cs typeface="Arial"/>
              </a:rPr>
              <a:t> </a:t>
            </a:r>
            <a:r>
              <a:rPr sz="1800" spc="100" dirty="0">
                <a:latin typeface="Arial"/>
                <a:cs typeface="Arial"/>
              </a:rPr>
              <a:t>authentication</a:t>
            </a:r>
            <a:endParaRPr sz="1800">
              <a:latin typeface="Arial"/>
              <a:cs typeface="Arial"/>
            </a:endParaRPr>
          </a:p>
          <a:p>
            <a:pPr marL="297180" marR="5080" indent="-285115">
              <a:lnSpc>
                <a:spcPts val="2110"/>
              </a:lnSpc>
              <a:spcBef>
                <a:spcPts val="170"/>
              </a:spcBef>
              <a:buFont typeface="Arial"/>
              <a:buChar char="•"/>
              <a:tabLst>
                <a:tab pos="297180" algn="l"/>
                <a:tab pos="297815" algn="l"/>
              </a:tabLst>
            </a:pPr>
            <a:r>
              <a:rPr sz="1800" spc="-5" dirty="0">
                <a:latin typeface="Calibri"/>
                <a:cs typeface="Calibri"/>
              </a:rPr>
              <a:t>Duo</a:t>
            </a:r>
            <a:r>
              <a:rPr sz="1800" spc="15" dirty="0">
                <a:latin typeface="Calibri"/>
                <a:cs typeface="Calibri"/>
              </a:rPr>
              <a:t> </a:t>
            </a:r>
            <a:r>
              <a:rPr sz="1800" spc="-10" dirty="0">
                <a:latin typeface="Calibri"/>
                <a:cs typeface="Calibri"/>
              </a:rPr>
              <a:t>allows</a:t>
            </a:r>
            <a:r>
              <a:rPr sz="1800" spc="20" dirty="0">
                <a:latin typeface="Calibri"/>
                <a:cs typeface="Calibri"/>
              </a:rPr>
              <a:t> </a:t>
            </a:r>
            <a:r>
              <a:rPr sz="1800" spc="-10" dirty="0">
                <a:latin typeface="Calibri"/>
                <a:cs typeface="Calibri"/>
              </a:rPr>
              <a:t>you</a:t>
            </a:r>
            <a:r>
              <a:rPr sz="1800" spc="15" dirty="0">
                <a:latin typeface="Calibri"/>
                <a:cs typeface="Calibri"/>
              </a:rPr>
              <a:t> </a:t>
            </a:r>
            <a:r>
              <a:rPr sz="1800" spc="-10" dirty="0">
                <a:latin typeface="Calibri"/>
                <a:cs typeface="Calibri"/>
              </a:rPr>
              <a:t>to</a:t>
            </a:r>
            <a:r>
              <a:rPr sz="1800" dirty="0">
                <a:latin typeface="Calibri"/>
                <a:cs typeface="Calibri"/>
              </a:rPr>
              <a:t> use</a:t>
            </a:r>
            <a:r>
              <a:rPr sz="1800" spc="10" dirty="0">
                <a:latin typeface="Calibri"/>
                <a:cs typeface="Calibri"/>
              </a:rPr>
              <a:t> </a:t>
            </a:r>
            <a:r>
              <a:rPr sz="1800" spc="-10" dirty="0">
                <a:latin typeface="Calibri"/>
                <a:cs typeface="Calibri"/>
              </a:rPr>
              <a:t>your</a:t>
            </a:r>
            <a:r>
              <a:rPr sz="1800" spc="10" dirty="0">
                <a:latin typeface="Calibri"/>
                <a:cs typeface="Calibri"/>
              </a:rPr>
              <a:t> </a:t>
            </a:r>
            <a:r>
              <a:rPr sz="1800" spc="-5" dirty="0">
                <a:latin typeface="Calibri"/>
                <a:cs typeface="Calibri"/>
              </a:rPr>
              <a:t>mobile</a:t>
            </a:r>
            <a:r>
              <a:rPr sz="1800" spc="20" dirty="0">
                <a:latin typeface="Calibri"/>
                <a:cs typeface="Calibri"/>
              </a:rPr>
              <a:t> </a:t>
            </a:r>
            <a:r>
              <a:rPr sz="1800" spc="-5" dirty="0">
                <a:latin typeface="Calibri"/>
                <a:cs typeface="Calibri"/>
              </a:rPr>
              <a:t>devices</a:t>
            </a:r>
            <a:r>
              <a:rPr sz="1800" spc="20" dirty="0">
                <a:latin typeface="Calibri"/>
                <a:cs typeface="Calibri"/>
              </a:rPr>
              <a:t> </a:t>
            </a:r>
            <a:r>
              <a:rPr sz="1800" spc="-10" dirty="0">
                <a:latin typeface="Calibri"/>
                <a:cs typeface="Calibri"/>
              </a:rPr>
              <a:t>to</a:t>
            </a:r>
            <a:r>
              <a:rPr sz="1800" dirty="0">
                <a:latin typeface="Calibri"/>
                <a:cs typeface="Calibri"/>
              </a:rPr>
              <a:t> </a:t>
            </a:r>
            <a:r>
              <a:rPr sz="1800" spc="-10" dirty="0">
                <a:latin typeface="Calibri"/>
                <a:cs typeface="Calibri"/>
              </a:rPr>
              <a:t>provide</a:t>
            </a:r>
            <a:r>
              <a:rPr sz="1800" spc="20" dirty="0">
                <a:latin typeface="Calibri"/>
                <a:cs typeface="Calibri"/>
              </a:rPr>
              <a:t> </a:t>
            </a:r>
            <a:r>
              <a:rPr sz="1800" dirty="0">
                <a:latin typeface="Calibri"/>
                <a:cs typeface="Calibri"/>
              </a:rPr>
              <a:t>a</a:t>
            </a:r>
            <a:r>
              <a:rPr sz="1800" spc="5" dirty="0">
                <a:latin typeface="Calibri"/>
                <a:cs typeface="Calibri"/>
              </a:rPr>
              <a:t> </a:t>
            </a:r>
            <a:r>
              <a:rPr sz="1800" spc="-5" dirty="0">
                <a:latin typeface="Calibri"/>
                <a:cs typeface="Calibri"/>
              </a:rPr>
              <a:t>second</a:t>
            </a:r>
            <a:r>
              <a:rPr sz="1800" spc="5" dirty="0">
                <a:latin typeface="Calibri"/>
                <a:cs typeface="Calibri"/>
              </a:rPr>
              <a:t> </a:t>
            </a:r>
            <a:r>
              <a:rPr sz="1800" spc="-15" dirty="0">
                <a:latin typeface="Calibri"/>
                <a:cs typeface="Calibri"/>
              </a:rPr>
              <a:t>layer</a:t>
            </a:r>
            <a:r>
              <a:rPr sz="1800" spc="10" dirty="0">
                <a:latin typeface="Calibri"/>
                <a:cs typeface="Calibri"/>
              </a:rPr>
              <a:t> </a:t>
            </a:r>
            <a:r>
              <a:rPr sz="1800" spc="-5" dirty="0">
                <a:latin typeface="Calibri"/>
                <a:cs typeface="Calibri"/>
              </a:rPr>
              <a:t>of</a:t>
            </a:r>
            <a:r>
              <a:rPr sz="1800" spc="20" dirty="0">
                <a:latin typeface="Calibri"/>
                <a:cs typeface="Calibri"/>
              </a:rPr>
              <a:t> </a:t>
            </a:r>
            <a:r>
              <a:rPr sz="1800" spc="-10" dirty="0">
                <a:latin typeface="Calibri"/>
                <a:cs typeface="Calibri"/>
              </a:rPr>
              <a:t>authentication</a:t>
            </a:r>
            <a:r>
              <a:rPr sz="1800" spc="20" dirty="0">
                <a:latin typeface="Calibri"/>
                <a:cs typeface="Calibri"/>
              </a:rPr>
              <a:t> </a:t>
            </a:r>
            <a:r>
              <a:rPr sz="1800" dirty="0">
                <a:latin typeface="Calibri"/>
                <a:cs typeface="Calibri"/>
              </a:rPr>
              <a:t>as</a:t>
            </a:r>
            <a:r>
              <a:rPr sz="1800" spc="-5" dirty="0">
                <a:latin typeface="Calibri"/>
                <a:cs typeface="Calibri"/>
              </a:rPr>
              <a:t> opposed</a:t>
            </a:r>
            <a:r>
              <a:rPr sz="1800" spc="15" dirty="0">
                <a:latin typeface="Calibri"/>
                <a:cs typeface="Calibri"/>
              </a:rPr>
              <a:t> </a:t>
            </a:r>
            <a:r>
              <a:rPr sz="1800" spc="-10" dirty="0">
                <a:latin typeface="Calibri"/>
                <a:cs typeface="Calibri"/>
              </a:rPr>
              <a:t>to</a:t>
            </a:r>
            <a:r>
              <a:rPr sz="1800" dirty="0">
                <a:latin typeface="Calibri"/>
                <a:cs typeface="Calibri"/>
              </a:rPr>
              <a:t> </a:t>
            </a:r>
            <a:r>
              <a:rPr sz="1800" spc="-5" dirty="0">
                <a:latin typeface="Calibri"/>
                <a:cs typeface="Calibri"/>
              </a:rPr>
              <a:t>just</a:t>
            </a:r>
            <a:r>
              <a:rPr sz="1800" dirty="0">
                <a:latin typeface="Calibri"/>
                <a:cs typeface="Calibri"/>
              </a:rPr>
              <a:t> </a:t>
            </a:r>
            <a:r>
              <a:rPr sz="1800" spc="-5" dirty="0">
                <a:latin typeface="Calibri"/>
                <a:cs typeface="Calibri"/>
              </a:rPr>
              <a:t>the</a:t>
            </a:r>
            <a:r>
              <a:rPr sz="1800" spc="10" dirty="0">
                <a:latin typeface="Calibri"/>
                <a:cs typeface="Calibri"/>
              </a:rPr>
              <a:t> </a:t>
            </a:r>
            <a:r>
              <a:rPr sz="1800" dirty="0">
                <a:latin typeface="Calibri"/>
                <a:cs typeface="Calibri"/>
              </a:rPr>
              <a:t>use</a:t>
            </a:r>
            <a:r>
              <a:rPr sz="1800" spc="10" dirty="0">
                <a:latin typeface="Calibri"/>
                <a:cs typeface="Calibri"/>
              </a:rPr>
              <a:t> </a:t>
            </a:r>
            <a:r>
              <a:rPr sz="1800" spc="-5" dirty="0">
                <a:latin typeface="Calibri"/>
                <a:cs typeface="Calibri"/>
              </a:rPr>
              <a:t>of </a:t>
            </a:r>
            <a:r>
              <a:rPr sz="1800" spc="-395" dirty="0">
                <a:latin typeface="Calibri"/>
                <a:cs typeface="Calibri"/>
              </a:rPr>
              <a:t> </a:t>
            </a:r>
            <a:r>
              <a:rPr sz="1800" spc="-10" dirty="0">
                <a:latin typeface="Calibri"/>
                <a:cs typeface="Calibri"/>
              </a:rPr>
              <a:t>passwords.</a:t>
            </a:r>
            <a:endParaRPr sz="1800">
              <a:latin typeface="Calibri"/>
              <a:cs typeface="Calibri"/>
            </a:endParaRPr>
          </a:p>
          <a:p>
            <a:pPr>
              <a:lnSpc>
                <a:spcPct val="100000"/>
              </a:lnSpc>
              <a:spcBef>
                <a:spcPts val="25"/>
              </a:spcBef>
              <a:buFont typeface="Arial"/>
              <a:buChar char="•"/>
            </a:pPr>
            <a:endParaRPr sz="1700">
              <a:latin typeface="Calibri"/>
              <a:cs typeface="Calibri"/>
            </a:endParaRPr>
          </a:p>
          <a:p>
            <a:pPr marL="297180" indent="-285115">
              <a:lnSpc>
                <a:spcPct val="100000"/>
              </a:lnSpc>
              <a:buFont typeface="Arial"/>
              <a:buChar char="•"/>
              <a:tabLst>
                <a:tab pos="297180" algn="l"/>
                <a:tab pos="297815" algn="l"/>
              </a:tabLst>
            </a:pPr>
            <a:r>
              <a:rPr sz="1800" spc="-5" dirty="0">
                <a:latin typeface="Calibri"/>
                <a:cs typeface="Calibri"/>
              </a:rPr>
              <a:t>Duo</a:t>
            </a:r>
            <a:r>
              <a:rPr sz="1800" spc="10" dirty="0">
                <a:latin typeface="Calibri"/>
                <a:cs typeface="Calibri"/>
              </a:rPr>
              <a:t> </a:t>
            </a:r>
            <a:r>
              <a:rPr sz="1800" spc="-5" dirty="0">
                <a:latin typeface="Calibri"/>
                <a:cs typeface="Calibri"/>
              </a:rPr>
              <a:t>is</a:t>
            </a:r>
            <a:r>
              <a:rPr sz="1800" spc="10" dirty="0">
                <a:latin typeface="Calibri"/>
                <a:cs typeface="Calibri"/>
              </a:rPr>
              <a:t> </a:t>
            </a:r>
            <a:r>
              <a:rPr sz="1800" spc="-10" dirty="0">
                <a:latin typeface="Calibri"/>
                <a:cs typeface="Calibri"/>
              </a:rPr>
              <a:t>required</a:t>
            </a:r>
            <a:r>
              <a:rPr sz="1800" spc="30" dirty="0">
                <a:latin typeface="Calibri"/>
                <a:cs typeface="Calibri"/>
              </a:rPr>
              <a:t> </a:t>
            </a:r>
            <a:r>
              <a:rPr sz="1800" spc="-5" dirty="0">
                <a:latin typeface="Calibri"/>
                <a:cs typeface="Calibri"/>
              </a:rPr>
              <a:t>when</a:t>
            </a:r>
            <a:r>
              <a:rPr sz="1800" spc="10" dirty="0">
                <a:latin typeface="Calibri"/>
                <a:cs typeface="Calibri"/>
              </a:rPr>
              <a:t> </a:t>
            </a:r>
            <a:r>
              <a:rPr sz="1800" spc="-5" dirty="0">
                <a:latin typeface="Calibri"/>
                <a:cs typeface="Calibri"/>
              </a:rPr>
              <a:t>accessing</a:t>
            </a:r>
            <a:r>
              <a:rPr sz="1800" spc="10" dirty="0">
                <a:solidFill>
                  <a:srgbClr val="0562C1"/>
                </a:solidFill>
                <a:latin typeface="Calibri"/>
                <a:cs typeface="Calibri"/>
              </a:rPr>
              <a:t> </a:t>
            </a:r>
            <a:r>
              <a:rPr sz="1800" u="sng" spc="-10" dirty="0">
                <a:solidFill>
                  <a:srgbClr val="0562C1"/>
                </a:solidFill>
                <a:uFill>
                  <a:solidFill>
                    <a:srgbClr val="0562C1"/>
                  </a:solidFill>
                </a:uFill>
                <a:latin typeface="Calibri"/>
                <a:cs typeface="Calibri"/>
                <a:hlinkClick r:id="rId5"/>
              </a:rPr>
              <a:t>myApps</a:t>
            </a:r>
            <a:r>
              <a:rPr sz="1800" spc="5" dirty="0">
                <a:solidFill>
                  <a:srgbClr val="0562C1"/>
                </a:solidFill>
                <a:latin typeface="Calibri"/>
                <a:cs typeface="Calibri"/>
                <a:hlinkClick r:id="rId5"/>
              </a:rPr>
              <a:t> </a:t>
            </a:r>
            <a:r>
              <a:rPr sz="1800" dirty="0">
                <a:latin typeface="Calibri"/>
                <a:cs typeface="Calibri"/>
              </a:rPr>
              <a:t>&amp; </a:t>
            </a:r>
            <a:r>
              <a:rPr sz="1800" spc="-5" dirty="0">
                <a:latin typeface="Calibri"/>
                <a:cs typeface="Calibri"/>
              </a:rPr>
              <a:t>email</a:t>
            </a:r>
            <a:r>
              <a:rPr sz="1800" spc="5" dirty="0">
                <a:latin typeface="Calibri"/>
                <a:cs typeface="Calibri"/>
              </a:rPr>
              <a:t> </a:t>
            </a:r>
            <a:r>
              <a:rPr sz="1800" spc="-5" dirty="0">
                <a:latin typeface="Calibri"/>
                <a:cs typeface="Calibri"/>
              </a:rPr>
              <a:t>outside</a:t>
            </a:r>
            <a:r>
              <a:rPr sz="1800" spc="20" dirty="0">
                <a:latin typeface="Calibri"/>
                <a:cs typeface="Calibri"/>
              </a:rPr>
              <a:t> </a:t>
            </a:r>
            <a:r>
              <a:rPr sz="1800" spc="-5" dirty="0">
                <a:latin typeface="Calibri"/>
                <a:cs typeface="Calibri"/>
              </a:rPr>
              <a:t>of</a:t>
            </a:r>
            <a:r>
              <a:rPr sz="1800" spc="5" dirty="0">
                <a:latin typeface="Calibri"/>
                <a:cs typeface="Calibri"/>
              </a:rPr>
              <a:t> </a:t>
            </a:r>
            <a:r>
              <a:rPr sz="1800" spc="-20" dirty="0">
                <a:latin typeface="Calibri"/>
                <a:cs typeface="Calibri"/>
              </a:rPr>
              <a:t>Weill</a:t>
            </a:r>
            <a:r>
              <a:rPr sz="1800" spc="5" dirty="0">
                <a:latin typeface="Calibri"/>
                <a:cs typeface="Calibri"/>
              </a:rPr>
              <a:t> </a:t>
            </a:r>
            <a:r>
              <a:rPr sz="1800" spc="-5" dirty="0">
                <a:latin typeface="Calibri"/>
                <a:cs typeface="Calibri"/>
              </a:rPr>
              <a:t>Cornell</a:t>
            </a:r>
            <a:endParaRPr sz="1800">
              <a:latin typeface="Calibri"/>
              <a:cs typeface="Calibri"/>
            </a:endParaRPr>
          </a:p>
          <a:p>
            <a:pPr>
              <a:lnSpc>
                <a:spcPct val="100000"/>
              </a:lnSpc>
              <a:spcBef>
                <a:spcPts val="25"/>
              </a:spcBef>
            </a:pPr>
            <a:endParaRPr sz="1600">
              <a:latin typeface="Calibri"/>
              <a:cs typeface="Calibri"/>
            </a:endParaRPr>
          </a:p>
          <a:p>
            <a:pPr marL="1965960" marR="3538854" indent="-635">
              <a:lnSpc>
                <a:spcPct val="99200"/>
              </a:lnSpc>
            </a:pPr>
            <a:r>
              <a:rPr sz="1800" spc="-5" dirty="0">
                <a:latin typeface="Segoe UI"/>
                <a:cs typeface="Segoe UI"/>
              </a:rPr>
              <a:t>an easy-to-use two-factor authentication </a:t>
            </a:r>
            <a:r>
              <a:rPr sz="1800" u="sng" spc="-5" dirty="0">
                <a:solidFill>
                  <a:srgbClr val="0562C1"/>
                </a:solidFill>
                <a:uFill>
                  <a:solidFill>
                    <a:srgbClr val="0562C1"/>
                  </a:solidFill>
                </a:uFill>
                <a:latin typeface="Segoe UI"/>
                <a:cs typeface="Segoe UI"/>
                <a:hlinkClick r:id="rId6"/>
              </a:rPr>
              <a:t>system</a:t>
            </a:r>
            <a:r>
              <a:rPr sz="1800" spc="-5" dirty="0">
                <a:solidFill>
                  <a:srgbClr val="0562C1"/>
                </a:solidFill>
                <a:latin typeface="Segoe UI"/>
                <a:cs typeface="Segoe UI"/>
                <a:hlinkClick r:id="rId6"/>
              </a:rPr>
              <a:t> </a:t>
            </a:r>
            <a:r>
              <a:rPr sz="1800" spc="-5" dirty="0">
                <a:latin typeface="Segoe UI"/>
                <a:cs typeface="Segoe UI"/>
              </a:rPr>
              <a:t>which </a:t>
            </a:r>
            <a:r>
              <a:rPr sz="1800" spc="-480" dirty="0">
                <a:latin typeface="Segoe UI"/>
                <a:cs typeface="Segoe UI"/>
              </a:rPr>
              <a:t> </a:t>
            </a:r>
            <a:r>
              <a:rPr sz="1800" spc="-5" dirty="0">
                <a:latin typeface="Segoe UI"/>
                <a:cs typeface="Segoe UI"/>
              </a:rPr>
              <a:t>adds</a:t>
            </a:r>
            <a:r>
              <a:rPr sz="1800" dirty="0">
                <a:latin typeface="Segoe UI"/>
                <a:cs typeface="Segoe UI"/>
              </a:rPr>
              <a:t> </a:t>
            </a:r>
            <a:r>
              <a:rPr sz="1800" spc="-5" dirty="0">
                <a:latin typeface="Segoe UI"/>
                <a:cs typeface="Segoe UI"/>
              </a:rPr>
              <a:t>an</a:t>
            </a:r>
            <a:r>
              <a:rPr sz="1800" spc="-15" dirty="0">
                <a:latin typeface="Segoe UI"/>
                <a:cs typeface="Segoe UI"/>
              </a:rPr>
              <a:t> </a:t>
            </a:r>
            <a:r>
              <a:rPr sz="1800" spc="-5" dirty="0">
                <a:latin typeface="Segoe UI"/>
                <a:cs typeface="Segoe UI"/>
              </a:rPr>
              <a:t>extra </a:t>
            </a:r>
            <a:r>
              <a:rPr sz="1800" spc="-10" dirty="0">
                <a:latin typeface="Segoe UI"/>
                <a:cs typeface="Segoe UI"/>
              </a:rPr>
              <a:t>layer</a:t>
            </a:r>
            <a:r>
              <a:rPr sz="1800" spc="5" dirty="0">
                <a:latin typeface="Segoe UI"/>
                <a:cs typeface="Segoe UI"/>
              </a:rPr>
              <a:t> </a:t>
            </a:r>
            <a:r>
              <a:rPr sz="1800" spc="-20" dirty="0">
                <a:latin typeface="Segoe UI"/>
                <a:cs typeface="Segoe UI"/>
              </a:rPr>
              <a:t>of</a:t>
            </a:r>
            <a:r>
              <a:rPr sz="1800" spc="-15" dirty="0">
                <a:latin typeface="Segoe UI"/>
                <a:cs typeface="Segoe UI"/>
              </a:rPr>
              <a:t> </a:t>
            </a:r>
            <a:r>
              <a:rPr sz="1800" spc="-5" dirty="0">
                <a:latin typeface="Segoe UI"/>
                <a:cs typeface="Segoe UI"/>
              </a:rPr>
              <a:t>security</a:t>
            </a:r>
            <a:r>
              <a:rPr sz="1800" dirty="0">
                <a:latin typeface="Segoe UI"/>
                <a:cs typeface="Segoe UI"/>
              </a:rPr>
              <a:t> for</a:t>
            </a:r>
            <a:r>
              <a:rPr sz="1800" spc="-15" dirty="0">
                <a:latin typeface="Segoe UI"/>
                <a:cs typeface="Segoe UI"/>
              </a:rPr>
              <a:t> faculty,</a:t>
            </a:r>
            <a:r>
              <a:rPr sz="1800" spc="-10" dirty="0">
                <a:latin typeface="Segoe UI"/>
                <a:cs typeface="Segoe UI"/>
              </a:rPr>
              <a:t> </a:t>
            </a:r>
            <a:r>
              <a:rPr sz="1800" spc="-20" dirty="0">
                <a:latin typeface="Segoe UI"/>
                <a:cs typeface="Segoe UI"/>
              </a:rPr>
              <a:t>staff, </a:t>
            </a:r>
            <a:r>
              <a:rPr sz="1800" spc="-5" dirty="0">
                <a:latin typeface="Segoe UI"/>
                <a:cs typeface="Segoe UI"/>
              </a:rPr>
              <a:t>and </a:t>
            </a:r>
            <a:r>
              <a:rPr sz="1800" dirty="0">
                <a:latin typeface="Segoe UI"/>
                <a:cs typeface="Segoe UI"/>
              </a:rPr>
              <a:t> </a:t>
            </a:r>
            <a:r>
              <a:rPr sz="1800" spc="-5" dirty="0">
                <a:latin typeface="Segoe UI"/>
                <a:cs typeface="Segoe UI"/>
              </a:rPr>
              <a:t>students to help </a:t>
            </a:r>
            <a:r>
              <a:rPr sz="1800" spc="-10" dirty="0">
                <a:latin typeface="Segoe UI"/>
                <a:cs typeface="Segoe UI"/>
              </a:rPr>
              <a:t>safeguard </a:t>
            </a:r>
            <a:r>
              <a:rPr sz="1800" spc="-5" dirty="0">
                <a:latin typeface="Segoe UI"/>
                <a:cs typeface="Segoe UI"/>
              </a:rPr>
              <a:t>their data and </a:t>
            </a:r>
            <a:r>
              <a:rPr sz="1800" dirty="0">
                <a:latin typeface="Segoe UI"/>
                <a:cs typeface="Segoe UI"/>
              </a:rPr>
              <a:t>ITS </a:t>
            </a:r>
            <a:r>
              <a:rPr sz="1800" spc="5" dirty="0">
                <a:latin typeface="Segoe UI"/>
                <a:cs typeface="Segoe UI"/>
              </a:rPr>
              <a:t>services </a:t>
            </a:r>
            <a:r>
              <a:rPr sz="1800" spc="10" dirty="0">
                <a:latin typeface="Segoe UI"/>
                <a:cs typeface="Segoe UI"/>
              </a:rPr>
              <a:t> </a:t>
            </a:r>
            <a:r>
              <a:rPr sz="1800" spc="-5" dirty="0">
                <a:latin typeface="Segoe UI"/>
                <a:cs typeface="Segoe UI"/>
              </a:rPr>
              <a:t>when</a:t>
            </a:r>
            <a:r>
              <a:rPr sz="1800" spc="-20" dirty="0">
                <a:latin typeface="Segoe UI"/>
                <a:cs typeface="Segoe UI"/>
              </a:rPr>
              <a:t> </a:t>
            </a:r>
            <a:r>
              <a:rPr sz="1800" spc="-5" dirty="0">
                <a:latin typeface="Segoe UI"/>
                <a:cs typeface="Segoe UI"/>
              </a:rPr>
              <a:t>outside</a:t>
            </a:r>
            <a:r>
              <a:rPr sz="1800" spc="-20" dirty="0">
                <a:latin typeface="Segoe UI"/>
                <a:cs typeface="Segoe UI"/>
              </a:rPr>
              <a:t> of</a:t>
            </a:r>
            <a:r>
              <a:rPr sz="1800" spc="-15" dirty="0">
                <a:latin typeface="Segoe UI"/>
                <a:cs typeface="Segoe UI"/>
              </a:rPr>
              <a:t> </a:t>
            </a:r>
            <a:r>
              <a:rPr sz="1800" dirty="0">
                <a:latin typeface="Segoe UI"/>
                <a:cs typeface="Segoe UI"/>
              </a:rPr>
              <a:t>our</a:t>
            </a:r>
            <a:r>
              <a:rPr sz="1800" spc="-15" dirty="0">
                <a:latin typeface="Segoe UI"/>
                <a:cs typeface="Segoe UI"/>
              </a:rPr>
              <a:t> </a:t>
            </a:r>
            <a:r>
              <a:rPr sz="1800" spc="5" dirty="0">
                <a:latin typeface="Segoe UI"/>
                <a:cs typeface="Segoe UI"/>
              </a:rPr>
              <a:t>network.</a:t>
            </a:r>
            <a:endParaRPr sz="1800">
              <a:latin typeface="Segoe UI"/>
              <a:cs typeface="Segoe UI"/>
            </a:endParaRPr>
          </a:p>
        </p:txBody>
      </p:sp>
      <p:sp>
        <p:nvSpPr>
          <p:cNvPr id="6" name="object 6"/>
          <p:cNvSpPr txBox="1"/>
          <p:nvPr/>
        </p:nvSpPr>
        <p:spPr>
          <a:xfrm>
            <a:off x="2880456" y="1146770"/>
            <a:ext cx="6568344" cy="1813317"/>
          </a:xfrm>
          <a:prstGeom prst="rect">
            <a:avLst/>
          </a:prstGeom>
        </p:spPr>
        <p:txBody>
          <a:bodyPr vert="horz" wrap="square" lIns="0" tIns="12700" rIns="0" bIns="0" rtlCol="0">
            <a:spAutoFit/>
          </a:bodyPr>
          <a:lstStyle/>
          <a:p>
            <a:pPr algn="ctr">
              <a:lnSpc>
                <a:spcPct val="100000"/>
              </a:lnSpc>
              <a:spcBef>
                <a:spcPts val="100"/>
              </a:spcBef>
            </a:pPr>
            <a:r>
              <a:rPr sz="2400" b="1" spc="-50" dirty="0">
                <a:solidFill>
                  <a:srgbClr val="CF451F"/>
                </a:solidFill>
                <a:latin typeface="Tahoma"/>
                <a:cs typeface="Tahoma"/>
              </a:rPr>
              <a:t>Information</a:t>
            </a:r>
            <a:r>
              <a:rPr sz="2400" b="1" spc="5" dirty="0">
                <a:solidFill>
                  <a:srgbClr val="CF451F"/>
                </a:solidFill>
                <a:latin typeface="Tahoma"/>
                <a:cs typeface="Tahoma"/>
              </a:rPr>
              <a:t> </a:t>
            </a:r>
            <a:r>
              <a:rPr sz="2400" b="1" spc="-10" dirty="0">
                <a:solidFill>
                  <a:srgbClr val="CF451F"/>
                </a:solidFill>
                <a:latin typeface="Tahoma"/>
                <a:cs typeface="Tahoma"/>
              </a:rPr>
              <a:t>Technologies</a:t>
            </a:r>
            <a:r>
              <a:rPr sz="2400" b="1" spc="20" dirty="0">
                <a:solidFill>
                  <a:srgbClr val="CF451F"/>
                </a:solidFill>
                <a:latin typeface="Tahoma"/>
                <a:cs typeface="Tahoma"/>
              </a:rPr>
              <a:t> </a:t>
            </a:r>
            <a:r>
              <a:rPr sz="2400" b="1" spc="30" dirty="0">
                <a:solidFill>
                  <a:srgbClr val="CF451F"/>
                </a:solidFill>
                <a:latin typeface="Tahoma"/>
                <a:cs typeface="Tahoma"/>
              </a:rPr>
              <a:t>&amp;</a:t>
            </a:r>
            <a:r>
              <a:rPr sz="2400" b="1" spc="10" dirty="0">
                <a:solidFill>
                  <a:srgbClr val="CF451F"/>
                </a:solidFill>
                <a:latin typeface="Tahoma"/>
                <a:cs typeface="Tahoma"/>
              </a:rPr>
              <a:t> </a:t>
            </a:r>
            <a:r>
              <a:rPr sz="2400" b="1" spc="25" dirty="0">
                <a:solidFill>
                  <a:srgbClr val="CF451F"/>
                </a:solidFill>
                <a:latin typeface="Tahoma"/>
                <a:cs typeface="Tahoma"/>
              </a:rPr>
              <a:t>Services</a:t>
            </a:r>
            <a:r>
              <a:rPr sz="2400" b="1" spc="20" dirty="0">
                <a:solidFill>
                  <a:srgbClr val="CF451F"/>
                </a:solidFill>
                <a:latin typeface="Tahoma"/>
                <a:cs typeface="Tahoma"/>
              </a:rPr>
              <a:t> </a:t>
            </a:r>
            <a:r>
              <a:rPr sz="2400" b="1" spc="-165" dirty="0">
                <a:solidFill>
                  <a:srgbClr val="CF451F"/>
                </a:solidFill>
                <a:latin typeface="Tahoma"/>
                <a:cs typeface="Tahoma"/>
              </a:rPr>
              <a:t>(</a:t>
            </a:r>
            <a:r>
              <a:rPr lang="en-US" sz="2400" b="1" spc="-165" dirty="0">
                <a:solidFill>
                  <a:srgbClr val="CF451F"/>
                </a:solidFill>
                <a:latin typeface="Tahoma"/>
                <a:cs typeface="Tahoma"/>
              </a:rPr>
              <a:t>ITS</a:t>
            </a:r>
            <a:r>
              <a:rPr sz="2400" b="1" spc="-165" dirty="0">
                <a:solidFill>
                  <a:srgbClr val="CF451F"/>
                </a:solidFill>
                <a:latin typeface="Tahoma"/>
                <a:cs typeface="Tahoma"/>
              </a:rPr>
              <a:t>)</a:t>
            </a:r>
            <a:endParaRPr sz="2400" dirty="0">
              <a:latin typeface="Tahoma"/>
              <a:cs typeface="Tahoma"/>
            </a:endParaRPr>
          </a:p>
          <a:p>
            <a:pPr algn="ctr">
              <a:lnSpc>
                <a:spcPct val="100000"/>
              </a:lnSpc>
              <a:spcBef>
                <a:spcPts val="2440"/>
              </a:spcBef>
            </a:pPr>
            <a:r>
              <a:rPr sz="2000" b="1" spc="-25" dirty="0">
                <a:latin typeface="Tahoma"/>
                <a:cs typeface="Tahoma"/>
              </a:rPr>
              <a:t>Phone</a:t>
            </a:r>
            <a:r>
              <a:rPr sz="2000" b="1" spc="-40" dirty="0">
                <a:latin typeface="Tahoma"/>
                <a:cs typeface="Tahoma"/>
              </a:rPr>
              <a:t> </a:t>
            </a:r>
            <a:r>
              <a:rPr sz="2000" b="1" spc="75" dirty="0">
                <a:latin typeface="Tahoma"/>
                <a:cs typeface="Tahoma"/>
              </a:rPr>
              <a:t>Apps</a:t>
            </a:r>
            <a:endParaRPr sz="2000" dirty="0">
              <a:latin typeface="Tahoma"/>
              <a:cs typeface="Tahoma"/>
            </a:endParaRPr>
          </a:p>
          <a:p>
            <a:pPr>
              <a:lnSpc>
                <a:spcPct val="100000"/>
              </a:lnSpc>
              <a:spcBef>
                <a:spcPts val="10"/>
              </a:spcBef>
            </a:pPr>
            <a:endParaRPr sz="2900" dirty="0">
              <a:latin typeface="Tahoma"/>
              <a:cs typeface="Tahoma"/>
            </a:endParaRPr>
          </a:p>
          <a:p>
            <a:pPr marL="679450" algn="ctr">
              <a:lnSpc>
                <a:spcPct val="100000"/>
              </a:lnSpc>
            </a:pPr>
            <a:r>
              <a:rPr sz="2400" b="1" spc="-530" dirty="0">
                <a:solidFill>
                  <a:srgbClr val="DF611B"/>
                </a:solidFill>
                <a:latin typeface="Tahoma"/>
                <a:cs typeface="Tahoma"/>
              </a:rPr>
              <a:t>I</a:t>
            </a:r>
            <a:r>
              <a:rPr lang="en-US" sz="2400" b="1" spc="-530" dirty="0">
                <a:solidFill>
                  <a:srgbClr val="DF611B"/>
                </a:solidFill>
                <a:latin typeface="Tahoma"/>
                <a:cs typeface="Tahoma"/>
              </a:rPr>
              <a:t>    </a:t>
            </a:r>
            <a:r>
              <a:rPr sz="2400" b="1" spc="100" dirty="0">
                <a:solidFill>
                  <a:srgbClr val="DF611B"/>
                </a:solidFill>
                <a:latin typeface="Tahoma"/>
                <a:cs typeface="Tahoma"/>
              </a:rPr>
              <a:t>T</a:t>
            </a:r>
            <a:r>
              <a:rPr sz="2400" b="1" spc="15" dirty="0">
                <a:solidFill>
                  <a:srgbClr val="DF611B"/>
                </a:solidFill>
                <a:latin typeface="Tahoma"/>
                <a:cs typeface="Tahoma"/>
              </a:rPr>
              <a:t> </a:t>
            </a:r>
            <a:r>
              <a:rPr sz="2400" b="1" spc="45" dirty="0">
                <a:solidFill>
                  <a:srgbClr val="DF611B"/>
                </a:solidFill>
                <a:latin typeface="Tahoma"/>
                <a:cs typeface="Tahoma"/>
              </a:rPr>
              <a:t>S</a:t>
            </a:r>
            <a:r>
              <a:rPr sz="2400" b="1" dirty="0">
                <a:solidFill>
                  <a:srgbClr val="DF611B"/>
                </a:solidFill>
                <a:latin typeface="Tahoma"/>
                <a:cs typeface="Tahoma"/>
              </a:rPr>
              <a:t>e</a:t>
            </a:r>
            <a:r>
              <a:rPr sz="2400" b="1" spc="15" dirty="0">
                <a:solidFill>
                  <a:srgbClr val="DF611B"/>
                </a:solidFill>
                <a:latin typeface="Tahoma"/>
                <a:cs typeface="Tahoma"/>
              </a:rPr>
              <a:t>cu</a:t>
            </a:r>
            <a:r>
              <a:rPr sz="2400" b="1" spc="20" dirty="0">
                <a:solidFill>
                  <a:srgbClr val="DF611B"/>
                </a:solidFill>
                <a:latin typeface="Tahoma"/>
                <a:cs typeface="Tahoma"/>
              </a:rPr>
              <a:t>r</a:t>
            </a:r>
            <a:r>
              <a:rPr sz="2400" b="1" spc="-125" dirty="0">
                <a:solidFill>
                  <a:srgbClr val="DF611B"/>
                </a:solidFill>
                <a:latin typeface="Tahoma"/>
                <a:cs typeface="Tahoma"/>
              </a:rPr>
              <a:t>i</a:t>
            </a:r>
            <a:r>
              <a:rPr sz="2400" b="1" spc="30" dirty="0">
                <a:solidFill>
                  <a:srgbClr val="DF611B"/>
                </a:solidFill>
                <a:latin typeface="Tahoma"/>
                <a:cs typeface="Tahoma"/>
              </a:rPr>
              <a:t>t</a:t>
            </a:r>
            <a:r>
              <a:rPr sz="2400" b="1" spc="45" dirty="0">
                <a:solidFill>
                  <a:srgbClr val="DF611B"/>
                </a:solidFill>
                <a:latin typeface="Tahoma"/>
                <a:cs typeface="Tahoma"/>
              </a:rPr>
              <a:t>y</a:t>
            </a:r>
            <a:r>
              <a:rPr sz="2400" b="1" spc="15" dirty="0">
                <a:solidFill>
                  <a:srgbClr val="DF611B"/>
                </a:solidFill>
                <a:latin typeface="Tahoma"/>
                <a:cs typeface="Tahoma"/>
              </a:rPr>
              <a:t> </a:t>
            </a:r>
            <a:r>
              <a:rPr sz="2400" b="1" u="sng" spc="30" dirty="0">
                <a:solidFill>
                  <a:srgbClr val="0562C1"/>
                </a:solidFill>
                <a:uFill>
                  <a:solidFill>
                    <a:srgbClr val="0562C1"/>
                  </a:solidFill>
                </a:uFill>
                <a:latin typeface="Tahoma"/>
                <a:cs typeface="Tahoma"/>
                <a:hlinkClick r:id="rId7"/>
              </a:rPr>
              <a:t>&amp;</a:t>
            </a:r>
            <a:r>
              <a:rPr sz="2400" b="1" spc="15" dirty="0">
                <a:solidFill>
                  <a:srgbClr val="0562C1"/>
                </a:solidFill>
                <a:latin typeface="Tahoma"/>
                <a:cs typeface="Tahoma"/>
                <a:hlinkClick r:id="rId7"/>
              </a:rPr>
              <a:t> </a:t>
            </a:r>
            <a:r>
              <a:rPr sz="2400" b="1" spc="-10" dirty="0">
                <a:solidFill>
                  <a:srgbClr val="DF611B"/>
                </a:solidFill>
                <a:latin typeface="Tahoma"/>
                <a:cs typeface="Tahoma"/>
              </a:rPr>
              <a:t>P</a:t>
            </a:r>
            <a:r>
              <a:rPr sz="2400" b="1" spc="20" dirty="0">
                <a:solidFill>
                  <a:srgbClr val="DF611B"/>
                </a:solidFill>
                <a:latin typeface="Tahoma"/>
                <a:cs typeface="Tahoma"/>
              </a:rPr>
              <a:t>r</a:t>
            </a:r>
            <a:r>
              <a:rPr sz="2400" b="1" spc="-125" dirty="0">
                <a:solidFill>
                  <a:srgbClr val="DF611B"/>
                </a:solidFill>
                <a:latin typeface="Tahoma"/>
                <a:cs typeface="Tahoma"/>
              </a:rPr>
              <a:t>i</a:t>
            </a:r>
            <a:r>
              <a:rPr sz="2400" b="1" spc="50" dirty="0">
                <a:solidFill>
                  <a:srgbClr val="DF611B"/>
                </a:solidFill>
                <a:latin typeface="Tahoma"/>
                <a:cs typeface="Tahoma"/>
              </a:rPr>
              <a:t>v</a:t>
            </a:r>
            <a:r>
              <a:rPr sz="2400" b="1" spc="80" dirty="0">
                <a:solidFill>
                  <a:srgbClr val="DF611B"/>
                </a:solidFill>
                <a:latin typeface="Tahoma"/>
                <a:cs typeface="Tahoma"/>
              </a:rPr>
              <a:t>acy</a:t>
            </a:r>
            <a:endParaRPr sz="2400" dirty="0">
              <a:latin typeface="Tahoma"/>
              <a:cs typeface="Tahoma"/>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079650" y="443318"/>
            <a:ext cx="2031364" cy="452120"/>
          </a:xfrm>
          <a:prstGeom prst="rect">
            <a:avLst/>
          </a:prstGeom>
        </p:spPr>
        <p:txBody>
          <a:bodyPr vert="horz" wrap="square" lIns="0" tIns="12065" rIns="0" bIns="0" rtlCol="0">
            <a:spAutoFit/>
          </a:bodyPr>
          <a:lstStyle/>
          <a:p>
            <a:pPr marL="12700">
              <a:lnSpc>
                <a:spcPct val="100000"/>
              </a:lnSpc>
              <a:spcBef>
                <a:spcPts val="95"/>
              </a:spcBef>
            </a:pPr>
            <a:r>
              <a:rPr spc="20" dirty="0"/>
              <a:t>O</a:t>
            </a:r>
            <a:r>
              <a:rPr spc="-50" dirty="0"/>
              <a:t>rie</a:t>
            </a:r>
            <a:r>
              <a:rPr spc="-40" dirty="0"/>
              <a:t>n</a:t>
            </a:r>
            <a:r>
              <a:rPr spc="-25" dirty="0"/>
              <a:t>t</a:t>
            </a:r>
            <a:r>
              <a:rPr spc="70" dirty="0"/>
              <a:t>a</a:t>
            </a:r>
            <a:r>
              <a:rPr spc="55" dirty="0"/>
              <a:t>t</a:t>
            </a:r>
            <a:r>
              <a:rPr spc="-50" dirty="0"/>
              <a:t>i</a:t>
            </a:r>
            <a:r>
              <a:rPr spc="-85" dirty="0"/>
              <a:t>o</a:t>
            </a:r>
            <a:r>
              <a:rPr spc="-100" dirty="0"/>
              <a:t>n</a:t>
            </a:r>
          </a:p>
        </p:txBody>
      </p:sp>
      <p:pic>
        <p:nvPicPr>
          <p:cNvPr id="3" name="object 3"/>
          <p:cNvPicPr/>
          <p:nvPr/>
        </p:nvPicPr>
        <p:blipFill>
          <a:blip r:embed="rId2" cstate="print"/>
          <a:stretch>
            <a:fillRect/>
          </a:stretch>
        </p:blipFill>
        <p:spPr>
          <a:xfrm>
            <a:off x="9982200" y="6269735"/>
            <a:ext cx="2066543" cy="423671"/>
          </a:xfrm>
          <a:prstGeom prst="rect">
            <a:avLst/>
          </a:prstGeom>
        </p:spPr>
      </p:pic>
      <p:sp>
        <p:nvSpPr>
          <p:cNvPr id="4" name="object 4"/>
          <p:cNvSpPr txBox="1"/>
          <p:nvPr/>
        </p:nvSpPr>
        <p:spPr>
          <a:xfrm>
            <a:off x="78739" y="1146770"/>
            <a:ext cx="11906885" cy="4715510"/>
          </a:xfrm>
          <a:prstGeom prst="rect">
            <a:avLst/>
          </a:prstGeom>
        </p:spPr>
        <p:txBody>
          <a:bodyPr vert="horz" wrap="square" lIns="0" tIns="12700" rIns="0" bIns="0" rtlCol="0">
            <a:spAutoFit/>
          </a:bodyPr>
          <a:lstStyle/>
          <a:p>
            <a:pPr marL="125730" algn="ctr">
              <a:lnSpc>
                <a:spcPct val="100000"/>
              </a:lnSpc>
              <a:spcBef>
                <a:spcPts val="100"/>
              </a:spcBef>
            </a:pPr>
            <a:r>
              <a:rPr sz="2400" b="1" spc="-50" dirty="0">
                <a:solidFill>
                  <a:srgbClr val="CF451F"/>
                </a:solidFill>
                <a:latin typeface="Tahoma"/>
                <a:cs typeface="Tahoma"/>
              </a:rPr>
              <a:t>Information</a:t>
            </a:r>
            <a:r>
              <a:rPr sz="2400" b="1" spc="5" dirty="0">
                <a:solidFill>
                  <a:srgbClr val="CF451F"/>
                </a:solidFill>
                <a:latin typeface="Tahoma"/>
                <a:cs typeface="Tahoma"/>
              </a:rPr>
              <a:t> </a:t>
            </a:r>
            <a:r>
              <a:rPr sz="2400" b="1" spc="-10" dirty="0">
                <a:solidFill>
                  <a:srgbClr val="CF451F"/>
                </a:solidFill>
                <a:latin typeface="Tahoma"/>
                <a:cs typeface="Tahoma"/>
              </a:rPr>
              <a:t>Technologies</a:t>
            </a:r>
            <a:r>
              <a:rPr sz="2400" b="1" spc="20" dirty="0">
                <a:solidFill>
                  <a:srgbClr val="CF451F"/>
                </a:solidFill>
                <a:latin typeface="Tahoma"/>
                <a:cs typeface="Tahoma"/>
              </a:rPr>
              <a:t> </a:t>
            </a:r>
            <a:r>
              <a:rPr sz="2400" b="1" spc="30" dirty="0">
                <a:solidFill>
                  <a:srgbClr val="CF451F"/>
                </a:solidFill>
                <a:latin typeface="Tahoma"/>
                <a:cs typeface="Tahoma"/>
              </a:rPr>
              <a:t>&amp;</a:t>
            </a:r>
            <a:r>
              <a:rPr sz="2400" b="1" spc="10" dirty="0">
                <a:solidFill>
                  <a:srgbClr val="CF451F"/>
                </a:solidFill>
                <a:latin typeface="Tahoma"/>
                <a:cs typeface="Tahoma"/>
              </a:rPr>
              <a:t> </a:t>
            </a:r>
            <a:r>
              <a:rPr sz="2400" b="1" spc="25" dirty="0">
                <a:solidFill>
                  <a:srgbClr val="CF451F"/>
                </a:solidFill>
                <a:latin typeface="Tahoma"/>
                <a:cs typeface="Tahoma"/>
              </a:rPr>
              <a:t>Services</a:t>
            </a:r>
            <a:r>
              <a:rPr sz="2400" b="1" spc="20" dirty="0">
                <a:solidFill>
                  <a:srgbClr val="CF451F"/>
                </a:solidFill>
                <a:latin typeface="Tahoma"/>
                <a:cs typeface="Tahoma"/>
              </a:rPr>
              <a:t> </a:t>
            </a:r>
            <a:r>
              <a:rPr sz="2400" b="1" spc="-165" dirty="0">
                <a:solidFill>
                  <a:srgbClr val="CF451F"/>
                </a:solidFill>
                <a:latin typeface="Tahoma"/>
                <a:cs typeface="Tahoma"/>
              </a:rPr>
              <a:t>(ITS)</a:t>
            </a:r>
            <a:endParaRPr sz="2400">
              <a:latin typeface="Tahoma"/>
              <a:cs typeface="Tahoma"/>
            </a:endParaRPr>
          </a:p>
          <a:p>
            <a:pPr>
              <a:lnSpc>
                <a:spcPct val="100000"/>
              </a:lnSpc>
              <a:spcBef>
                <a:spcPts val="35"/>
              </a:spcBef>
            </a:pPr>
            <a:endParaRPr sz="2750">
              <a:latin typeface="Tahoma"/>
              <a:cs typeface="Tahoma"/>
            </a:endParaRPr>
          </a:p>
          <a:p>
            <a:pPr marL="274955" algn="ctr">
              <a:lnSpc>
                <a:spcPct val="100000"/>
              </a:lnSpc>
            </a:pPr>
            <a:r>
              <a:rPr sz="1800" b="1" u="sng" spc="40" dirty="0">
                <a:solidFill>
                  <a:srgbClr val="0562C1"/>
                </a:solidFill>
                <a:uFill>
                  <a:solidFill>
                    <a:srgbClr val="0562C1"/>
                  </a:solidFill>
                </a:uFill>
                <a:latin typeface="Tahoma"/>
                <a:cs typeface="Tahoma"/>
                <a:hlinkClick r:id="rId3"/>
              </a:rPr>
              <a:t>Cisco</a:t>
            </a:r>
            <a:r>
              <a:rPr sz="1800" b="1" u="sng" spc="-15" dirty="0">
                <a:solidFill>
                  <a:srgbClr val="0562C1"/>
                </a:solidFill>
                <a:uFill>
                  <a:solidFill>
                    <a:srgbClr val="0562C1"/>
                  </a:solidFill>
                </a:uFill>
                <a:latin typeface="Tahoma"/>
                <a:cs typeface="Tahoma"/>
                <a:hlinkClick r:id="rId3"/>
              </a:rPr>
              <a:t> </a:t>
            </a:r>
            <a:r>
              <a:rPr sz="1800" b="1" u="sng" spc="20" dirty="0">
                <a:solidFill>
                  <a:srgbClr val="0562C1"/>
                </a:solidFill>
                <a:uFill>
                  <a:solidFill>
                    <a:srgbClr val="0562C1"/>
                  </a:solidFill>
                </a:uFill>
                <a:latin typeface="Tahoma"/>
                <a:cs typeface="Tahoma"/>
                <a:hlinkClick r:id="rId3"/>
              </a:rPr>
              <a:t>AnyConnect</a:t>
            </a:r>
            <a:endParaRPr sz="1800">
              <a:latin typeface="Tahoma"/>
              <a:cs typeface="Tahoma"/>
            </a:endParaRPr>
          </a:p>
          <a:p>
            <a:pPr>
              <a:lnSpc>
                <a:spcPct val="100000"/>
              </a:lnSpc>
            </a:pPr>
            <a:endParaRPr sz="2400">
              <a:latin typeface="Tahoma"/>
              <a:cs typeface="Tahoma"/>
            </a:endParaRPr>
          </a:p>
          <a:p>
            <a:pPr marL="12700">
              <a:lnSpc>
                <a:spcPct val="100000"/>
              </a:lnSpc>
              <a:spcBef>
                <a:spcPts val="1920"/>
              </a:spcBef>
            </a:pPr>
            <a:r>
              <a:rPr sz="1800" b="1" dirty="0">
                <a:latin typeface="Segoe UI"/>
                <a:cs typeface="Segoe UI"/>
              </a:rPr>
              <a:t>Cisco</a:t>
            </a:r>
            <a:r>
              <a:rPr sz="1800" b="1" spc="-15" dirty="0">
                <a:latin typeface="Segoe UI"/>
                <a:cs typeface="Segoe UI"/>
              </a:rPr>
              <a:t> </a:t>
            </a:r>
            <a:r>
              <a:rPr sz="1800" b="1" spc="-5" dirty="0">
                <a:latin typeface="Segoe UI"/>
                <a:cs typeface="Segoe UI"/>
              </a:rPr>
              <a:t>AnyConnect</a:t>
            </a:r>
            <a:r>
              <a:rPr sz="1800" b="1" spc="-25" dirty="0">
                <a:latin typeface="Segoe UI"/>
                <a:cs typeface="Segoe UI"/>
              </a:rPr>
              <a:t> </a:t>
            </a:r>
            <a:r>
              <a:rPr sz="1800" b="1" spc="5" dirty="0">
                <a:latin typeface="Segoe UI"/>
                <a:cs typeface="Segoe UI"/>
              </a:rPr>
              <a:t>Virtual</a:t>
            </a:r>
            <a:r>
              <a:rPr sz="1800" b="1" spc="-15" dirty="0">
                <a:latin typeface="Segoe UI"/>
                <a:cs typeface="Segoe UI"/>
              </a:rPr>
              <a:t> </a:t>
            </a:r>
            <a:r>
              <a:rPr sz="1800" b="1" spc="-10" dirty="0">
                <a:latin typeface="Segoe UI"/>
                <a:cs typeface="Segoe UI"/>
              </a:rPr>
              <a:t>Private</a:t>
            </a:r>
            <a:r>
              <a:rPr sz="1800" b="1" spc="-20" dirty="0">
                <a:latin typeface="Segoe UI"/>
                <a:cs typeface="Segoe UI"/>
              </a:rPr>
              <a:t> </a:t>
            </a:r>
            <a:r>
              <a:rPr sz="1800" b="1" spc="-5" dirty="0">
                <a:latin typeface="Segoe UI"/>
                <a:cs typeface="Segoe UI"/>
              </a:rPr>
              <a:t>Network</a:t>
            </a:r>
            <a:r>
              <a:rPr sz="1800" b="1" spc="5" dirty="0">
                <a:latin typeface="Segoe UI"/>
                <a:cs typeface="Segoe UI"/>
              </a:rPr>
              <a:t> </a:t>
            </a:r>
            <a:r>
              <a:rPr sz="1800" b="1" spc="-5" dirty="0">
                <a:latin typeface="Segoe UI"/>
                <a:cs typeface="Segoe UI"/>
              </a:rPr>
              <a:t>(VPN)</a:t>
            </a:r>
            <a:r>
              <a:rPr sz="1800" spc="-5" dirty="0">
                <a:latin typeface="Segoe UI"/>
                <a:cs typeface="Segoe UI"/>
              </a:rPr>
              <a:t>:</a:t>
            </a:r>
            <a:endParaRPr sz="1800">
              <a:latin typeface="Segoe UI"/>
              <a:cs typeface="Segoe UI"/>
            </a:endParaRPr>
          </a:p>
          <a:p>
            <a:pPr>
              <a:lnSpc>
                <a:spcPct val="100000"/>
              </a:lnSpc>
              <a:spcBef>
                <a:spcPts val="30"/>
              </a:spcBef>
            </a:pPr>
            <a:endParaRPr sz="1600">
              <a:latin typeface="Segoe UI"/>
              <a:cs typeface="Segoe UI"/>
            </a:endParaRPr>
          </a:p>
          <a:p>
            <a:pPr marL="299085" indent="-287020">
              <a:lnSpc>
                <a:spcPct val="100000"/>
              </a:lnSpc>
              <a:spcBef>
                <a:spcPts val="5"/>
              </a:spcBef>
              <a:buFont typeface="Arial"/>
              <a:buChar char="•"/>
              <a:tabLst>
                <a:tab pos="299085" algn="l"/>
                <a:tab pos="299720" algn="l"/>
              </a:tabLst>
            </a:pPr>
            <a:r>
              <a:rPr sz="1800" spc="-5" dirty="0">
                <a:latin typeface="Segoe UI"/>
                <a:cs typeface="Segoe UI"/>
              </a:rPr>
              <a:t>Offers</a:t>
            </a:r>
            <a:r>
              <a:rPr sz="1800" spc="5" dirty="0">
                <a:latin typeface="Segoe UI"/>
                <a:cs typeface="Segoe UI"/>
              </a:rPr>
              <a:t> </a:t>
            </a:r>
            <a:r>
              <a:rPr sz="1800" dirty="0">
                <a:latin typeface="Segoe UI"/>
                <a:cs typeface="Segoe UI"/>
              </a:rPr>
              <a:t>the</a:t>
            </a:r>
            <a:r>
              <a:rPr sz="1800" spc="-10" dirty="0">
                <a:latin typeface="Segoe UI"/>
                <a:cs typeface="Segoe UI"/>
              </a:rPr>
              <a:t> </a:t>
            </a:r>
            <a:r>
              <a:rPr sz="1800" spc="-5" dirty="0">
                <a:latin typeface="Segoe UI"/>
                <a:cs typeface="Segoe UI"/>
              </a:rPr>
              <a:t>same</a:t>
            </a:r>
            <a:r>
              <a:rPr sz="1800" spc="-10" dirty="0">
                <a:latin typeface="Segoe UI"/>
                <a:cs typeface="Segoe UI"/>
              </a:rPr>
              <a:t> </a:t>
            </a:r>
            <a:r>
              <a:rPr sz="1800" spc="-5" dirty="0">
                <a:latin typeface="Segoe UI"/>
                <a:cs typeface="Segoe UI"/>
              </a:rPr>
              <a:t>access</a:t>
            </a:r>
            <a:r>
              <a:rPr sz="1800" spc="25" dirty="0">
                <a:latin typeface="Segoe UI"/>
                <a:cs typeface="Segoe UI"/>
              </a:rPr>
              <a:t> </a:t>
            </a:r>
            <a:r>
              <a:rPr sz="1800" spc="-5" dirty="0">
                <a:latin typeface="Segoe UI"/>
                <a:cs typeface="Segoe UI"/>
              </a:rPr>
              <a:t>to</a:t>
            </a:r>
            <a:r>
              <a:rPr sz="1800" spc="-10" dirty="0">
                <a:latin typeface="Segoe UI"/>
                <a:cs typeface="Segoe UI"/>
              </a:rPr>
              <a:t> </a:t>
            </a:r>
            <a:r>
              <a:rPr sz="1800" spc="-5" dirty="0">
                <a:latin typeface="Segoe UI"/>
                <a:cs typeface="Segoe UI"/>
              </a:rPr>
              <a:t>WCM</a:t>
            </a:r>
            <a:r>
              <a:rPr sz="1800" dirty="0">
                <a:latin typeface="Segoe UI"/>
                <a:cs typeface="Segoe UI"/>
              </a:rPr>
              <a:t> </a:t>
            </a:r>
            <a:r>
              <a:rPr sz="1800" spc="-10" dirty="0">
                <a:latin typeface="Segoe UI"/>
                <a:cs typeface="Segoe UI"/>
              </a:rPr>
              <a:t>resources</a:t>
            </a:r>
            <a:r>
              <a:rPr sz="1800" dirty="0">
                <a:latin typeface="Segoe UI"/>
                <a:cs typeface="Segoe UI"/>
              </a:rPr>
              <a:t> </a:t>
            </a:r>
            <a:r>
              <a:rPr sz="1800" spc="-5" dirty="0">
                <a:latin typeface="Segoe UI"/>
                <a:cs typeface="Segoe UI"/>
              </a:rPr>
              <a:t>that</a:t>
            </a:r>
            <a:r>
              <a:rPr sz="1800" spc="-10" dirty="0">
                <a:latin typeface="Segoe UI"/>
                <a:cs typeface="Segoe UI"/>
              </a:rPr>
              <a:t> </a:t>
            </a:r>
            <a:r>
              <a:rPr sz="1800" spc="-5" dirty="0">
                <a:latin typeface="Segoe UI"/>
                <a:cs typeface="Segoe UI"/>
              </a:rPr>
              <a:t>myApps</a:t>
            </a:r>
            <a:r>
              <a:rPr sz="1800" spc="10" dirty="0">
                <a:latin typeface="Segoe UI"/>
                <a:cs typeface="Segoe UI"/>
              </a:rPr>
              <a:t> </a:t>
            </a:r>
            <a:r>
              <a:rPr sz="1800" spc="-5" dirty="0">
                <a:latin typeface="Segoe UI"/>
                <a:cs typeface="Segoe UI"/>
              </a:rPr>
              <a:t>does,</a:t>
            </a:r>
            <a:r>
              <a:rPr sz="1800" dirty="0">
                <a:latin typeface="Segoe UI"/>
                <a:cs typeface="Segoe UI"/>
              </a:rPr>
              <a:t> </a:t>
            </a:r>
            <a:r>
              <a:rPr sz="1800" spc="-5" dirty="0">
                <a:latin typeface="Segoe UI"/>
                <a:cs typeface="Segoe UI"/>
              </a:rPr>
              <a:t>but</a:t>
            </a:r>
            <a:r>
              <a:rPr sz="1800" spc="10" dirty="0">
                <a:latin typeface="Segoe UI"/>
                <a:cs typeface="Segoe UI"/>
              </a:rPr>
              <a:t> </a:t>
            </a:r>
            <a:r>
              <a:rPr sz="1800" spc="-5" dirty="0">
                <a:latin typeface="Segoe UI"/>
                <a:cs typeface="Segoe UI"/>
              </a:rPr>
              <a:t>it</a:t>
            </a:r>
            <a:r>
              <a:rPr sz="1800" spc="10" dirty="0">
                <a:latin typeface="Segoe UI"/>
                <a:cs typeface="Segoe UI"/>
              </a:rPr>
              <a:t> </a:t>
            </a:r>
            <a:r>
              <a:rPr sz="1800" spc="-15" dirty="0">
                <a:latin typeface="Segoe UI"/>
                <a:cs typeface="Segoe UI"/>
              </a:rPr>
              <a:t>requires</a:t>
            </a:r>
            <a:r>
              <a:rPr sz="1800" spc="5" dirty="0">
                <a:latin typeface="Segoe UI"/>
                <a:cs typeface="Segoe UI"/>
              </a:rPr>
              <a:t> </a:t>
            </a:r>
            <a:r>
              <a:rPr sz="1800" spc="-10" dirty="0">
                <a:latin typeface="Segoe UI"/>
                <a:cs typeface="Segoe UI"/>
              </a:rPr>
              <a:t>software </a:t>
            </a:r>
            <a:r>
              <a:rPr sz="1800" spc="-5" dirty="0">
                <a:latin typeface="Segoe UI"/>
                <a:cs typeface="Segoe UI"/>
              </a:rPr>
              <a:t>installation </a:t>
            </a:r>
            <a:r>
              <a:rPr sz="1800" dirty="0">
                <a:latin typeface="Segoe UI"/>
                <a:cs typeface="Segoe UI"/>
              </a:rPr>
              <a:t>on</a:t>
            </a:r>
            <a:r>
              <a:rPr sz="1800" spc="-5" dirty="0">
                <a:latin typeface="Segoe UI"/>
                <a:cs typeface="Segoe UI"/>
              </a:rPr>
              <a:t> your</a:t>
            </a:r>
            <a:r>
              <a:rPr sz="1800" spc="-10" dirty="0">
                <a:latin typeface="Segoe UI"/>
                <a:cs typeface="Segoe UI"/>
              </a:rPr>
              <a:t> </a:t>
            </a:r>
            <a:r>
              <a:rPr sz="1800" spc="-25" dirty="0">
                <a:latin typeface="Segoe UI"/>
                <a:cs typeface="Segoe UI"/>
              </a:rPr>
              <a:t>computer.</a:t>
            </a:r>
            <a:endParaRPr sz="1800">
              <a:latin typeface="Segoe UI"/>
              <a:cs typeface="Segoe UI"/>
            </a:endParaRPr>
          </a:p>
          <a:p>
            <a:pPr marL="299085" indent="-287020">
              <a:lnSpc>
                <a:spcPct val="100000"/>
              </a:lnSpc>
              <a:spcBef>
                <a:spcPts val="2160"/>
              </a:spcBef>
              <a:buFont typeface="Arial"/>
              <a:buChar char="•"/>
              <a:tabLst>
                <a:tab pos="299085" algn="l"/>
                <a:tab pos="299720" algn="l"/>
              </a:tabLst>
            </a:pPr>
            <a:r>
              <a:rPr sz="1800" spc="-5" dirty="0">
                <a:latin typeface="Segoe UI"/>
                <a:cs typeface="Segoe UI"/>
              </a:rPr>
              <a:t>Allows</a:t>
            </a:r>
            <a:r>
              <a:rPr sz="1800" dirty="0">
                <a:latin typeface="Segoe UI"/>
                <a:cs typeface="Segoe UI"/>
              </a:rPr>
              <a:t> </a:t>
            </a:r>
            <a:r>
              <a:rPr sz="1800" spc="-5" dirty="0">
                <a:latin typeface="Segoe UI"/>
                <a:cs typeface="Segoe UI"/>
              </a:rPr>
              <a:t>you</a:t>
            </a:r>
            <a:r>
              <a:rPr sz="1800" spc="-25" dirty="0">
                <a:latin typeface="Segoe UI"/>
                <a:cs typeface="Segoe UI"/>
              </a:rPr>
              <a:t> </a:t>
            </a:r>
            <a:r>
              <a:rPr sz="1800" spc="-5" dirty="0">
                <a:latin typeface="Segoe UI"/>
                <a:cs typeface="Segoe UI"/>
              </a:rPr>
              <a:t>to</a:t>
            </a:r>
            <a:r>
              <a:rPr sz="1800" spc="-15" dirty="0">
                <a:latin typeface="Segoe UI"/>
                <a:cs typeface="Segoe UI"/>
              </a:rPr>
              <a:t> </a:t>
            </a:r>
            <a:r>
              <a:rPr sz="1800" spc="-5" dirty="0">
                <a:latin typeface="Segoe UI"/>
                <a:cs typeface="Segoe UI"/>
              </a:rPr>
              <a:t>visit</a:t>
            </a:r>
            <a:r>
              <a:rPr sz="1800" dirty="0">
                <a:latin typeface="Segoe UI"/>
                <a:cs typeface="Segoe UI"/>
              </a:rPr>
              <a:t> </a:t>
            </a:r>
            <a:r>
              <a:rPr sz="1800" spc="-5" dirty="0">
                <a:latin typeface="Segoe UI"/>
                <a:cs typeface="Segoe UI"/>
              </a:rPr>
              <a:t>any</a:t>
            </a:r>
            <a:r>
              <a:rPr sz="1800" spc="-10" dirty="0">
                <a:latin typeface="Segoe UI"/>
                <a:cs typeface="Segoe UI"/>
              </a:rPr>
              <a:t> </a:t>
            </a:r>
            <a:r>
              <a:rPr sz="1800" spc="-5" dirty="0">
                <a:latin typeface="Segoe UI"/>
                <a:cs typeface="Segoe UI"/>
              </a:rPr>
              <a:t>internal WCM</a:t>
            </a:r>
            <a:r>
              <a:rPr sz="1800" spc="-10" dirty="0">
                <a:latin typeface="Segoe UI"/>
                <a:cs typeface="Segoe UI"/>
              </a:rPr>
              <a:t> </a:t>
            </a:r>
            <a:r>
              <a:rPr sz="1800" spc="-5" dirty="0">
                <a:latin typeface="Segoe UI"/>
                <a:cs typeface="Segoe UI"/>
              </a:rPr>
              <a:t>sites</a:t>
            </a:r>
            <a:r>
              <a:rPr sz="1800" spc="-10" dirty="0">
                <a:latin typeface="Segoe UI"/>
                <a:cs typeface="Segoe UI"/>
              </a:rPr>
              <a:t> </a:t>
            </a:r>
            <a:r>
              <a:rPr sz="1800" spc="-5" dirty="0">
                <a:latin typeface="Segoe UI"/>
                <a:cs typeface="Segoe UI"/>
              </a:rPr>
              <a:t>as</a:t>
            </a:r>
            <a:r>
              <a:rPr sz="1800" spc="-10" dirty="0">
                <a:latin typeface="Segoe UI"/>
                <a:cs typeface="Segoe UI"/>
              </a:rPr>
              <a:t> </a:t>
            </a:r>
            <a:r>
              <a:rPr sz="1800" spc="-5" dirty="0">
                <a:latin typeface="Segoe UI"/>
                <a:cs typeface="Segoe UI"/>
              </a:rPr>
              <a:t>you</a:t>
            </a:r>
            <a:r>
              <a:rPr sz="1800" spc="-15" dirty="0">
                <a:latin typeface="Segoe UI"/>
                <a:cs typeface="Segoe UI"/>
              </a:rPr>
              <a:t> </a:t>
            </a:r>
            <a:r>
              <a:rPr sz="1800" spc="-5" dirty="0">
                <a:latin typeface="Segoe UI"/>
                <a:cs typeface="Segoe UI"/>
              </a:rPr>
              <a:t>normally would when</a:t>
            </a:r>
            <a:r>
              <a:rPr sz="1800" spc="-25" dirty="0">
                <a:latin typeface="Segoe UI"/>
                <a:cs typeface="Segoe UI"/>
              </a:rPr>
              <a:t> </a:t>
            </a:r>
            <a:r>
              <a:rPr sz="1800" dirty="0">
                <a:latin typeface="Segoe UI"/>
                <a:cs typeface="Segoe UI"/>
              </a:rPr>
              <a:t>on</a:t>
            </a:r>
            <a:r>
              <a:rPr sz="1800" spc="-15" dirty="0">
                <a:latin typeface="Segoe UI"/>
                <a:cs typeface="Segoe UI"/>
              </a:rPr>
              <a:t> </a:t>
            </a:r>
            <a:r>
              <a:rPr sz="1800" spc="-5" dirty="0">
                <a:latin typeface="Segoe UI"/>
                <a:cs typeface="Segoe UI"/>
              </a:rPr>
              <a:t>campus.</a:t>
            </a:r>
            <a:endParaRPr sz="1800">
              <a:latin typeface="Segoe UI"/>
              <a:cs typeface="Segoe UI"/>
            </a:endParaRPr>
          </a:p>
          <a:p>
            <a:pPr marL="299085" indent="-287020">
              <a:lnSpc>
                <a:spcPct val="100000"/>
              </a:lnSpc>
              <a:spcBef>
                <a:spcPts val="2160"/>
              </a:spcBef>
              <a:buFont typeface="Arial"/>
              <a:buChar char="•"/>
              <a:tabLst>
                <a:tab pos="299085" algn="l"/>
                <a:tab pos="299720" algn="l"/>
              </a:tabLst>
            </a:pPr>
            <a:r>
              <a:rPr sz="1800" spc="-55" dirty="0">
                <a:latin typeface="Segoe UI"/>
                <a:cs typeface="Segoe UI"/>
              </a:rPr>
              <a:t>You</a:t>
            </a:r>
            <a:r>
              <a:rPr sz="1800" spc="-15" dirty="0">
                <a:latin typeface="Segoe UI"/>
                <a:cs typeface="Segoe UI"/>
              </a:rPr>
              <a:t> </a:t>
            </a:r>
            <a:r>
              <a:rPr sz="1800" spc="-5" dirty="0">
                <a:latin typeface="Segoe UI"/>
                <a:cs typeface="Segoe UI"/>
              </a:rPr>
              <a:t>can</a:t>
            </a:r>
            <a:r>
              <a:rPr sz="1800" spc="-15" dirty="0">
                <a:latin typeface="Segoe UI"/>
                <a:cs typeface="Segoe UI"/>
              </a:rPr>
              <a:t> </a:t>
            </a:r>
            <a:r>
              <a:rPr sz="1800" spc="-5" dirty="0">
                <a:latin typeface="Segoe UI"/>
                <a:cs typeface="Segoe UI"/>
              </a:rPr>
              <a:t>also access</a:t>
            </a:r>
            <a:r>
              <a:rPr sz="1800" dirty="0">
                <a:latin typeface="Segoe UI"/>
                <a:cs typeface="Segoe UI"/>
              </a:rPr>
              <a:t> a</a:t>
            </a:r>
            <a:r>
              <a:rPr sz="1800" spc="-5" dirty="0">
                <a:latin typeface="Segoe UI"/>
                <a:cs typeface="Segoe UI"/>
              </a:rPr>
              <a:t> departmental</a:t>
            </a:r>
            <a:r>
              <a:rPr sz="1800" spc="5" dirty="0">
                <a:latin typeface="Segoe UI"/>
                <a:cs typeface="Segoe UI"/>
              </a:rPr>
              <a:t> </a:t>
            </a:r>
            <a:r>
              <a:rPr sz="1800" spc="-5" dirty="0">
                <a:latin typeface="Segoe UI"/>
                <a:cs typeface="Segoe UI"/>
              </a:rPr>
              <a:t>file</a:t>
            </a:r>
            <a:r>
              <a:rPr sz="1800" spc="10" dirty="0">
                <a:latin typeface="Segoe UI"/>
                <a:cs typeface="Segoe UI"/>
              </a:rPr>
              <a:t> </a:t>
            </a:r>
            <a:r>
              <a:rPr sz="1800" spc="-10" dirty="0">
                <a:latin typeface="Segoe UI"/>
                <a:cs typeface="Segoe UI"/>
              </a:rPr>
              <a:t>share</a:t>
            </a:r>
            <a:r>
              <a:rPr sz="1800" spc="-20" dirty="0">
                <a:latin typeface="Segoe UI"/>
                <a:cs typeface="Segoe UI"/>
              </a:rPr>
              <a:t> </a:t>
            </a:r>
            <a:r>
              <a:rPr sz="1800" dirty="0">
                <a:latin typeface="Segoe UI"/>
                <a:cs typeface="Segoe UI"/>
              </a:rPr>
              <a:t>or</a:t>
            </a:r>
            <a:r>
              <a:rPr sz="1800" spc="-15" dirty="0">
                <a:latin typeface="Segoe UI"/>
                <a:cs typeface="Segoe UI"/>
              </a:rPr>
              <a:t> </a:t>
            </a:r>
            <a:r>
              <a:rPr sz="1800" spc="-10" dirty="0">
                <a:latin typeface="Segoe UI"/>
                <a:cs typeface="Segoe UI"/>
              </a:rPr>
              <a:t>remote </a:t>
            </a:r>
            <a:r>
              <a:rPr sz="1800" spc="-5" dirty="0">
                <a:latin typeface="Segoe UI"/>
                <a:cs typeface="Segoe UI"/>
              </a:rPr>
              <a:t>into</a:t>
            </a:r>
            <a:r>
              <a:rPr sz="1800" spc="-25" dirty="0">
                <a:latin typeface="Segoe UI"/>
                <a:cs typeface="Segoe UI"/>
              </a:rPr>
              <a:t> </a:t>
            </a:r>
            <a:r>
              <a:rPr sz="1800" dirty="0">
                <a:latin typeface="Segoe UI"/>
                <a:cs typeface="Segoe UI"/>
              </a:rPr>
              <a:t>a</a:t>
            </a:r>
            <a:r>
              <a:rPr sz="1800" spc="-5" dirty="0">
                <a:latin typeface="Segoe UI"/>
                <a:cs typeface="Segoe UI"/>
              </a:rPr>
              <a:t> desktop.</a:t>
            </a:r>
            <a:endParaRPr sz="1800">
              <a:latin typeface="Segoe UI"/>
              <a:cs typeface="Segoe UI"/>
            </a:endParaRPr>
          </a:p>
          <a:p>
            <a:pPr marL="299085" indent="-287020">
              <a:lnSpc>
                <a:spcPct val="100000"/>
              </a:lnSpc>
              <a:spcBef>
                <a:spcPts val="2160"/>
              </a:spcBef>
              <a:buFont typeface="Arial"/>
              <a:buChar char="•"/>
              <a:tabLst>
                <a:tab pos="299085" algn="l"/>
                <a:tab pos="299720" algn="l"/>
              </a:tabLst>
            </a:pPr>
            <a:r>
              <a:rPr sz="1800" spc="-90" dirty="0">
                <a:latin typeface="Segoe UI"/>
                <a:cs typeface="Segoe UI"/>
              </a:rPr>
              <a:t>To</a:t>
            </a:r>
            <a:r>
              <a:rPr sz="1800" spc="-35" dirty="0">
                <a:latin typeface="Segoe UI"/>
                <a:cs typeface="Segoe UI"/>
              </a:rPr>
              <a:t> </a:t>
            </a:r>
            <a:r>
              <a:rPr sz="1800" spc="-5" dirty="0">
                <a:latin typeface="Segoe UI"/>
                <a:cs typeface="Segoe UI"/>
              </a:rPr>
              <a:t>install</a:t>
            </a:r>
            <a:r>
              <a:rPr sz="1800" spc="-15" dirty="0">
                <a:solidFill>
                  <a:srgbClr val="0562C1"/>
                </a:solidFill>
                <a:latin typeface="Segoe UI"/>
                <a:cs typeface="Segoe UI"/>
              </a:rPr>
              <a:t> </a:t>
            </a:r>
            <a:r>
              <a:rPr sz="1800" u="sng" spc="-5" dirty="0">
                <a:solidFill>
                  <a:srgbClr val="0562C1"/>
                </a:solidFill>
                <a:uFill>
                  <a:solidFill>
                    <a:srgbClr val="0562C1"/>
                  </a:solidFill>
                </a:uFill>
                <a:latin typeface="Segoe UI"/>
                <a:cs typeface="Segoe UI"/>
                <a:hlinkClick r:id="rId3"/>
              </a:rPr>
              <a:t>AnyConnect</a:t>
            </a:r>
            <a:r>
              <a:rPr sz="1800" u="sng" spc="-30" dirty="0">
                <a:solidFill>
                  <a:srgbClr val="0562C1"/>
                </a:solidFill>
                <a:uFill>
                  <a:solidFill>
                    <a:srgbClr val="0562C1"/>
                  </a:solidFill>
                </a:uFill>
                <a:latin typeface="Segoe UI"/>
                <a:cs typeface="Segoe UI"/>
                <a:hlinkClick r:id="rId3"/>
              </a:rPr>
              <a:t> </a:t>
            </a:r>
            <a:r>
              <a:rPr sz="1800" u="sng" spc="-5" dirty="0">
                <a:solidFill>
                  <a:srgbClr val="0562C1"/>
                </a:solidFill>
                <a:uFill>
                  <a:solidFill>
                    <a:srgbClr val="0562C1"/>
                  </a:solidFill>
                </a:uFill>
                <a:latin typeface="Segoe UI"/>
                <a:cs typeface="Segoe UI"/>
                <a:hlinkClick r:id="rId3"/>
              </a:rPr>
              <a:t>guide</a:t>
            </a:r>
            <a:endParaRPr sz="1800">
              <a:latin typeface="Segoe UI"/>
              <a:cs typeface="Segoe UI"/>
            </a:endParaRPr>
          </a:p>
          <a:p>
            <a:pPr marL="299085" indent="-287020">
              <a:lnSpc>
                <a:spcPct val="100000"/>
              </a:lnSpc>
              <a:spcBef>
                <a:spcPts val="2110"/>
              </a:spcBef>
              <a:buClr>
                <a:srgbClr val="CF451F"/>
              </a:buClr>
              <a:buFont typeface="Arial"/>
              <a:buChar char="•"/>
              <a:tabLst>
                <a:tab pos="298450" algn="l"/>
                <a:tab pos="299720" algn="l"/>
              </a:tabLst>
            </a:pPr>
            <a:r>
              <a:rPr sz="1800" i="1" u="sng" dirty="0">
                <a:solidFill>
                  <a:srgbClr val="0562C1"/>
                </a:solidFill>
                <a:uFill>
                  <a:solidFill>
                    <a:srgbClr val="0562C1"/>
                  </a:solidFill>
                </a:uFill>
                <a:latin typeface="Segoe UI"/>
                <a:cs typeface="Segoe UI"/>
                <a:hlinkClick r:id="rId4"/>
              </a:rPr>
              <a:t>Duo</a:t>
            </a:r>
            <a:r>
              <a:rPr sz="1800" i="1" spc="-15" dirty="0">
                <a:solidFill>
                  <a:srgbClr val="0562C1"/>
                </a:solidFill>
                <a:latin typeface="Segoe UI"/>
                <a:cs typeface="Segoe UI"/>
                <a:hlinkClick r:id="rId4"/>
              </a:rPr>
              <a:t> </a:t>
            </a:r>
            <a:r>
              <a:rPr sz="1800" i="1" spc="-5" dirty="0">
                <a:latin typeface="Segoe UI"/>
                <a:cs typeface="Segoe UI"/>
              </a:rPr>
              <a:t>is</a:t>
            </a:r>
            <a:r>
              <a:rPr sz="1800" i="1" spc="-10" dirty="0">
                <a:latin typeface="Segoe UI"/>
                <a:cs typeface="Segoe UI"/>
              </a:rPr>
              <a:t> </a:t>
            </a:r>
            <a:r>
              <a:rPr sz="1800" i="1" spc="-5" dirty="0">
                <a:latin typeface="Segoe UI"/>
                <a:cs typeface="Segoe UI"/>
              </a:rPr>
              <a:t>required</a:t>
            </a:r>
            <a:r>
              <a:rPr sz="1800" i="1" spc="-10" dirty="0">
                <a:latin typeface="Segoe UI"/>
                <a:cs typeface="Segoe UI"/>
              </a:rPr>
              <a:t> </a:t>
            </a:r>
            <a:r>
              <a:rPr sz="1800" i="1" spc="-5" dirty="0">
                <a:latin typeface="Segoe UI"/>
                <a:cs typeface="Segoe UI"/>
              </a:rPr>
              <a:t>to</a:t>
            </a:r>
            <a:r>
              <a:rPr sz="1800" i="1" spc="-10" dirty="0">
                <a:latin typeface="Segoe UI"/>
                <a:cs typeface="Segoe UI"/>
              </a:rPr>
              <a:t> </a:t>
            </a:r>
            <a:r>
              <a:rPr sz="1800" i="1" spc="-5" dirty="0">
                <a:latin typeface="Segoe UI"/>
                <a:cs typeface="Segoe UI"/>
              </a:rPr>
              <a:t>verify</a:t>
            </a:r>
            <a:r>
              <a:rPr sz="1800" i="1" spc="-10" dirty="0">
                <a:latin typeface="Segoe UI"/>
                <a:cs typeface="Segoe UI"/>
              </a:rPr>
              <a:t> </a:t>
            </a:r>
            <a:r>
              <a:rPr sz="1800" i="1" spc="-5" dirty="0">
                <a:latin typeface="Segoe UI"/>
                <a:cs typeface="Segoe UI"/>
              </a:rPr>
              <a:t>your</a:t>
            </a:r>
            <a:r>
              <a:rPr sz="1800" i="1" spc="-10" dirty="0">
                <a:latin typeface="Segoe UI"/>
                <a:cs typeface="Segoe UI"/>
              </a:rPr>
              <a:t> </a:t>
            </a:r>
            <a:r>
              <a:rPr sz="1800" i="1" spc="-5" dirty="0">
                <a:latin typeface="Segoe UI"/>
                <a:cs typeface="Segoe UI"/>
              </a:rPr>
              <a:t>identity</a:t>
            </a:r>
            <a:r>
              <a:rPr sz="1800" i="1" spc="-15" dirty="0">
                <a:latin typeface="Segoe UI"/>
                <a:cs typeface="Segoe UI"/>
              </a:rPr>
              <a:t> </a:t>
            </a:r>
            <a:r>
              <a:rPr sz="1800" i="1" spc="-5" dirty="0">
                <a:latin typeface="Segoe UI"/>
                <a:cs typeface="Segoe UI"/>
              </a:rPr>
              <a:t>and</a:t>
            </a:r>
            <a:r>
              <a:rPr sz="1800" i="1" spc="-10" dirty="0">
                <a:latin typeface="Segoe UI"/>
                <a:cs typeface="Segoe UI"/>
              </a:rPr>
              <a:t> </a:t>
            </a:r>
            <a:r>
              <a:rPr sz="1800" i="1" spc="-5" dirty="0">
                <a:latin typeface="Segoe UI"/>
                <a:cs typeface="Segoe UI"/>
              </a:rPr>
              <a:t>you</a:t>
            </a:r>
            <a:r>
              <a:rPr sz="1800" i="1" spc="-10" dirty="0">
                <a:latin typeface="Segoe UI"/>
                <a:cs typeface="Segoe UI"/>
              </a:rPr>
              <a:t> </a:t>
            </a:r>
            <a:r>
              <a:rPr sz="1800" i="1" spc="-5" dirty="0">
                <a:latin typeface="Segoe UI"/>
                <a:cs typeface="Segoe UI"/>
              </a:rPr>
              <a:t>can</a:t>
            </a:r>
            <a:r>
              <a:rPr sz="1800" i="1" spc="-10" dirty="0">
                <a:latin typeface="Segoe UI"/>
                <a:cs typeface="Segoe UI"/>
              </a:rPr>
              <a:t> </a:t>
            </a:r>
            <a:r>
              <a:rPr sz="1800" i="1" spc="-5" dirty="0">
                <a:latin typeface="Segoe UI"/>
                <a:cs typeface="Segoe UI"/>
              </a:rPr>
              <a:t>only</a:t>
            </a:r>
            <a:r>
              <a:rPr sz="1800" i="1" spc="-10" dirty="0">
                <a:latin typeface="Segoe UI"/>
                <a:cs typeface="Segoe UI"/>
              </a:rPr>
              <a:t> </a:t>
            </a:r>
            <a:r>
              <a:rPr sz="1800" i="1" spc="-5" dirty="0">
                <a:latin typeface="Segoe UI"/>
                <a:cs typeface="Segoe UI"/>
              </a:rPr>
              <a:t>connect</a:t>
            </a:r>
            <a:r>
              <a:rPr sz="1800" i="1" spc="-10" dirty="0">
                <a:latin typeface="Segoe UI"/>
                <a:cs typeface="Segoe UI"/>
              </a:rPr>
              <a:t> </a:t>
            </a:r>
            <a:r>
              <a:rPr sz="1800" i="1" spc="-5" dirty="0">
                <a:latin typeface="Segoe UI"/>
                <a:cs typeface="Segoe UI"/>
              </a:rPr>
              <a:t>to</a:t>
            </a:r>
            <a:r>
              <a:rPr sz="1800" i="1" spc="-15" dirty="0">
                <a:latin typeface="Segoe UI"/>
                <a:cs typeface="Segoe UI"/>
              </a:rPr>
              <a:t> </a:t>
            </a:r>
            <a:r>
              <a:rPr sz="1800" i="1" spc="-5" dirty="0">
                <a:latin typeface="Segoe UI"/>
                <a:cs typeface="Segoe UI"/>
              </a:rPr>
              <a:t>VPN</a:t>
            </a:r>
            <a:r>
              <a:rPr sz="1800" i="1" spc="-10" dirty="0">
                <a:latin typeface="Segoe UI"/>
                <a:cs typeface="Segoe UI"/>
              </a:rPr>
              <a:t> </a:t>
            </a:r>
            <a:r>
              <a:rPr sz="1800" i="1" spc="-5" dirty="0">
                <a:latin typeface="Segoe UI"/>
                <a:cs typeface="Segoe UI"/>
              </a:rPr>
              <a:t>when</a:t>
            </a:r>
            <a:r>
              <a:rPr sz="1800" i="1" spc="-10" dirty="0">
                <a:latin typeface="Segoe UI"/>
                <a:cs typeface="Segoe UI"/>
              </a:rPr>
              <a:t> </a:t>
            </a:r>
            <a:r>
              <a:rPr sz="1800" i="1" spc="-5" dirty="0">
                <a:latin typeface="Segoe UI"/>
                <a:cs typeface="Segoe UI"/>
              </a:rPr>
              <a:t>you</a:t>
            </a:r>
            <a:r>
              <a:rPr sz="1800" i="1" spc="-10" dirty="0">
                <a:latin typeface="Segoe UI"/>
                <a:cs typeface="Segoe UI"/>
              </a:rPr>
              <a:t> </a:t>
            </a:r>
            <a:r>
              <a:rPr sz="1800" i="1" spc="-5" dirty="0">
                <a:latin typeface="Segoe UI"/>
                <a:cs typeface="Segoe UI"/>
              </a:rPr>
              <a:t>are</a:t>
            </a:r>
            <a:r>
              <a:rPr sz="1800" i="1" spc="-10" dirty="0">
                <a:latin typeface="Segoe UI"/>
                <a:cs typeface="Segoe UI"/>
              </a:rPr>
              <a:t> </a:t>
            </a:r>
            <a:r>
              <a:rPr sz="1800" i="1" spc="-5" dirty="0">
                <a:latin typeface="Segoe UI"/>
                <a:cs typeface="Segoe UI"/>
              </a:rPr>
              <a:t>off</a:t>
            </a:r>
            <a:r>
              <a:rPr sz="1800" i="1" spc="-10" dirty="0">
                <a:latin typeface="Segoe UI"/>
                <a:cs typeface="Segoe UI"/>
              </a:rPr>
              <a:t> </a:t>
            </a:r>
            <a:r>
              <a:rPr sz="1800" i="1" spc="-5" dirty="0">
                <a:latin typeface="Segoe UI"/>
                <a:cs typeface="Segoe UI"/>
              </a:rPr>
              <a:t>campus</a:t>
            </a:r>
            <a:endParaRPr sz="1800">
              <a:latin typeface="Segoe UI"/>
              <a:cs typeface="Segoe UI"/>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079650" y="443318"/>
            <a:ext cx="2031364" cy="452120"/>
          </a:xfrm>
          <a:prstGeom prst="rect">
            <a:avLst/>
          </a:prstGeom>
        </p:spPr>
        <p:txBody>
          <a:bodyPr vert="horz" wrap="square" lIns="0" tIns="12065" rIns="0" bIns="0" rtlCol="0">
            <a:spAutoFit/>
          </a:bodyPr>
          <a:lstStyle/>
          <a:p>
            <a:pPr marL="12700">
              <a:lnSpc>
                <a:spcPct val="100000"/>
              </a:lnSpc>
              <a:spcBef>
                <a:spcPts val="95"/>
              </a:spcBef>
            </a:pPr>
            <a:r>
              <a:rPr spc="20" dirty="0"/>
              <a:t>O</a:t>
            </a:r>
            <a:r>
              <a:rPr spc="-50" dirty="0"/>
              <a:t>rie</a:t>
            </a:r>
            <a:r>
              <a:rPr spc="-40" dirty="0"/>
              <a:t>n</a:t>
            </a:r>
            <a:r>
              <a:rPr spc="-25" dirty="0"/>
              <a:t>t</a:t>
            </a:r>
            <a:r>
              <a:rPr spc="70" dirty="0"/>
              <a:t>a</a:t>
            </a:r>
            <a:r>
              <a:rPr spc="55" dirty="0"/>
              <a:t>t</a:t>
            </a:r>
            <a:r>
              <a:rPr spc="-50" dirty="0"/>
              <a:t>i</a:t>
            </a:r>
            <a:r>
              <a:rPr spc="-85" dirty="0"/>
              <a:t>o</a:t>
            </a:r>
            <a:r>
              <a:rPr spc="-100" dirty="0"/>
              <a:t>n</a:t>
            </a:r>
          </a:p>
        </p:txBody>
      </p:sp>
      <p:pic>
        <p:nvPicPr>
          <p:cNvPr id="3" name="object 3"/>
          <p:cNvPicPr/>
          <p:nvPr/>
        </p:nvPicPr>
        <p:blipFill>
          <a:blip r:embed="rId2" cstate="print"/>
          <a:stretch>
            <a:fillRect/>
          </a:stretch>
        </p:blipFill>
        <p:spPr>
          <a:xfrm>
            <a:off x="9982200" y="6269735"/>
            <a:ext cx="2066543" cy="423671"/>
          </a:xfrm>
          <a:prstGeom prst="rect">
            <a:avLst/>
          </a:prstGeom>
        </p:spPr>
      </p:pic>
      <p:sp>
        <p:nvSpPr>
          <p:cNvPr id="4" name="object 4"/>
          <p:cNvSpPr txBox="1"/>
          <p:nvPr/>
        </p:nvSpPr>
        <p:spPr>
          <a:xfrm>
            <a:off x="78663" y="1146403"/>
            <a:ext cx="10015855" cy="2974340"/>
          </a:xfrm>
          <a:prstGeom prst="rect">
            <a:avLst/>
          </a:prstGeom>
        </p:spPr>
        <p:txBody>
          <a:bodyPr vert="horz" wrap="square" lIns="0" tIns="12700" rIns="0" bIns="0" rtlCol="0">
            <a:spAutoFit/>
          </a:bodyPr>
          <a:lstStyle/>
          <a:p>
            <a:pPr marL="5386705">
              <a:lnSpc>
                <a:spcPct val="100000"/>
              </a:lnSpc>
              <a:spcBef>
                <a:spcPts val="100"/>
              </a:spcBef>
            </a:pPr>
            <a:r>
              <a:rPr sz="2400" b="1" spc="15" dirty="0">
                <a:solidFill>
                  <a:srgbClr val="DF611B"/>
                </a:solidFill>
                <a:latin typeface="Tahoma"/>
                <a:cs typeface="Tahoma"/>
              </a:rPr>
              <a:t>Software</a:t>
            </a:r>
            <a:endParaRPr sz="2400">
              <a:latin typeface="Tahoma"/>
              <a:cs typeface="Tahoma"/>
            </a:endParaRPr>
          </a:p>
          <a:p>
            <a:pPr>
              <a:lnSpc>
                <a:spcPct val="100000"/>
              </a:lnSpc>
              <a:spcBef>
                <a:spcPts val="25"/>
              </a:spcBef>
            </a:pPr>
            <a:endParaRPr sz="4300">
              <a:latin typeface="Tahoma"/>
              <a:cs typeface="Tahoma"/>
            </a:endParaRPr>
          </a:p>
          <a:p>
            <a:pPr marL="12700">
              <a:lnSpc>
                <a:spcPct val="100000"/>
              </a:lnSpc>
            </a:pPr>
            <a:r>
              <a:rPr sz="1800" spc="75" dirty="0">
                <a:latin typeface="Arial"/>
                <a:cs typeface="Arial"/>
              </a:rPr>
              <a:t>Download</a:t>
            </a:r>
            <a:r>
              <a:rPr sz="1800" spc="-5" dirty="0">
                <a:latin typeface="Arial"/>
                <a:cs typeface="Arial"/>
              </a:rPr>
              <a:t> </a:t>
            </a:r>
            <a:r>
              <a:rPr sz="1800" spc="95" dirty="0">
                <a:latin typeface="Arial"/>
                <a:cs typeface="Arial"/>
              </a:rPr>
              <a:t>popular</a:t>
            </a:r>
            <a:r>
              <a:rPr sz="1800" spc="35" dirty="0">
                <a:latin typeface="Arial"/>
                <a:cs typeface="Arial"/>
              </a:rPr>
              <a:t> </a:t>
            </a:r>
            <a:r>
              <a:rPr sz="1800" spc="125" dirty="0">
                <a:latin typeface="Arial"/>
                <a:cs typeface="Arial"/>
              </a:rPr>
              <a:t>software</a:t>
            </a:r>
            <a:r>
              <a:rPr sz="1800" spc="10" dirty="0">
                <a:latin typeface="Arial"/>
                <a:cs typeface="Arial"/>
              </a:rPr>
              <a:t> </a:t>
            </a:r>
            <a:r>
              <a:rPr sz="1800" spc="150" dirty="0">
                <a:latin typeface="Arial"/>
                <a:cs typeface="Arial"/>
              </a:rPr>
              <a:t>for</a:t>
            </a:r>
            <a:r>
              <a:rPr sz="1800" spc="15" dirty="0">
                <a:latin typeface="Arial"/>
                <a:cs typeface="Arial"/>
              </a:rPr>
              <a:t> </a:t>
            </a:r>
            <a:r>
              <a:rPr sz="1800" u="sng" spc="85" dirty="0">
                <a:solidFill>
                  <a:srgbClr val="0562C1"/>
                </a:solidFill>
                <a:uFill>
                  <a:solidFill>
                    <a:srgbClr val="0562C1"/>
                  </a:solidFill>
                </a:uFill>
                <a:latin typeface="Arial"/>
                <a:cs typeface="Arial"/>
                <a:hlinkClick r:id="rId3"/>
              </a:rPr>
              <a:t>Windows</a:t>
            </a:r>
            <a:r>
              <a:rPr sz="1800" spc="15" dirty="0">
                <a:solidFill>
                  <a:srgbClr val="0562C1"/>
                </a:solidFill>
                <a:latin typeface="Arial"/>
                <a:cs typeface="Arial"/>
                <a:hlinkClick r:id="rId3"/>
              </a:rPr>
              <a:t> </a:t>
            </a:r>
            <a:r>
              <a:rPr sz="1800" spc="175" dirty="0">
                <a:latin typeface="Arial"/>
                <a:cs typeface="Arial"/>
              </a:rPr>
              <a:t>&amp;</a:t>
            </a:r>
            <a:r>
              <a:rPr sz="1800" spc="5" dirty="0">
                <a:latin typeface="Arial"/>
                <a:cs typeface="Arial"/>
              </a:rPr>
              <a:t> </a:t>
            </a:r>
            <a:r>
              <a:rPr sz="1800" u="sng" spc="80" dirty="0">
                <a:solidFill>
                  <a:srgbClr val="0562C1"/>
                </a:solidFill>
                <a:uFill>
                  <a:solidFill>
                    <a:srgbClr val="0562C1"/>
                  </a:solidFill>
                </a:uFill>
                <a:latin typeface="Arial"/>
                <a:cs typeface="Arial"/>
                <a:hlinkClick r:id="rId4"/>
              </a:rPr>
              <a:t>Apple</a:t>
            </a:r>
            <a:r>
              <a:rPr sz="1800" spc="25" dirty="0">
                <a:solidFill>
                  <a:srgbClr val="0562C1"/>
                </a:solidFill>
                <a:latin typeface="Arial"/>
                <a:cs typeface="Arial"/>
                <a:hlinkClick r:id="rId4"/>
              </a:rPr>
              <a:t> </a:t>
            </a:r>
            <a:r>
              <a:rPr sz="1800" spc="85" dirty="0">
                <a:latin typeface="Arial"/>
                <a:cs typeface="Arial"/>
              </a:rPr>
              <a:t>applications</a:t>
            </a:r>
            <a:endParaRPr sz="1800">
              <a:latin typeface="Arial"/>
              <a:cs typeface="Arial"/>
            </a:endParaRPr>
          </a:p>
          <a:p>
            <a:pPr marL="12700" marR="5080" indent="-635">
              <a:lnSpc>
                <a:spcPct val="200000"/>
              </a:lnSpc>
            </a:pPr>
            <a:r>
              <a:rPr sz="1800" u="sng" spc="85" dirty="0">
                <a:solidFill>
                  <a:srgbClr val="0562C1"/>
                </a:solidFill>
                <a:uFill>
                  <a:solidFill>
                    <a:srgbClr val="0562C1"/>
                  </a:solidFill>
                </a:uFill>
                <a:latin typeface="Arial"/>
                <a:cs typeface="Arial"/>
                <a:hlinkClick r:id="rId5"/>
              </a:rPr>
              <a:t>Instructions</a:t>
            </a:r>
            <a:r>
              <a:rPr sz="1800" spc="55" dirty="0">
                <a:solidFill>
                  <a:srgbClr val="0562C1"/>
                </a:solidFill>
                <a:latin typeface="Arial"/>
                <a:cs typeface="Arial"/>
                <a:hlinkClick r:id="rId5"/>
              </a:rPr>
              <a:t> </a:t>
            </a:r>
            <a:r>
              <a:rPr sz="1800" spc="150" dirty="0">
                <a:latin typeface="Arial"/>
                <a:cs typeface="Arial"/>
              </a:rPr>
              <a:t>for</a:t>
            </a:r>
            <a:r>
              <a:rPr sz="1800" spc="10" dirty="0">
                <a:latin typeface="Arial"/>
                <a:cs typeface="Arial"/>
              </a:rPr>
              <a:t> </a:t>
            </a:r>
            <a:r>
              <a:rPr sz="1800" spc="85" dirty="0">
                <a:latin typeface="Arial"/>
                <a:cs typeface="Arial"/>
              </a:rPr>
              <a:t>downloading</a:t>
            </a:r>
            <a:r>
              <a:rPr sz="1800" spc="20" dirty="0">
                <a:latin typeface="Arial"/>
                <a:cs typeface="Arial"/>
              </a:rPr>
              <a:t> </a:t>
            </a:r>
            <a:r>
              <a:rPr sz="1800" spc="105" dirty="0">
                <a:latin typeface="Arial"/>
                <a:cs typeface="Arial"/>
              </a:rPr>
              <a:t>Microsoft</a:t>
            </a:r>
            <a:r>
              <a:rPr sz="1800" spc="25" dirty="0">
                <a:latin typeface="Arial"/>
                <a:cs typeface="Arial"/>
              </a:rPr>
              <a:t> </a:t>
            </a:r>
            <a:r>
              <a:rPr sz="1800" spc="90" dirty="0">
                <a:latin typeface="Arial"/>
                <a:cs typeface="Arial"/>
              </a:rPr>
              <a:t>Office</a:t>
            </a:r>
            <a:r>
              <a:rPr sz="1800" spc="35" dirty="0">
                <a:latin typeface="Arial"/>
                <a:cs typeface="Arial"/>
              </a:rPr>
              <a:t> </a:t>
            </a:r>
            <a:r>
              <a:rPr sz="1800" spc="150" dirty="0">
                <a:latin typeface="Arial"/>
                <a:cs typeface="Arial"/>
              </a:rPr>
              <a:t>for</a:t>
            </a:r>
            <a:r>
              <a:rPr sz="1800" spc="10" dirty="0">
                <a:latin typeface="Arial"/>
                <a:cs typeface="Arial"/>
              </a:rPr>
              <a:t> </a:t>
            </a:r>
            <a:r>
              <a:rPr sz="1800" spc="85" dirty="0">
                <a:latin typeface="Arial"/>
                <a:cs typeface="Arial"/>
              </a:rPr>
              <a:t>Windows</a:t>
            </a:r>
            <a:r>
              <a:rPr sz="1800" spc="15" dirty="0">
                <a:latin typeface="Arial"/>
                <a:cs typeface="Arial"/>
              </a:rPr>
              <a:t> </a:t>
            </a:r>
            <a:r>
              <a:rPr sz="1800" spc="175" dirty="0">
                <a:latin typeface="Arial"/>
                <a:cs typeface="Arial"/>
              </a:rPr>
              <a:t>&amp;</a:t>
            </a:r>
            <a:r>
              <a:rPr sz="1800" spc="10" dirty="0">
                <a:latin typeface="Arial"/>
                <a:cs typeface="Arial"/>
              </a:rPr>
              <a:t> </a:t>
            </a:r>
            <a:r>
              <a:rPr sz="1800" spc="80" dirty="0">
                <a:latin typeface="Arial"/>
                <a:cs typeface="Arial"/>
              </a:rPr>
              <a:t>Apple</a:t>
            </a:r>
            <a:r>
              <a:rPr sz="1800" spc="35" dirty="0">
                <a:latin typeface="Arial"/>
                <a:cs typeface="Arial"/>
              </a:rPr>
              <a:t> </a:t>
            </a:r>
            <a:r>
              <a:rPr sz="1800" spc="90" dirty="0">
                <a:latin typeface="Arial"/>
                <a:cs typeface="Arial"/>
              </a:rPr>
              <a:t>on</a:t>
            </a:r>
            <a:r>
              <a:rPr sz="1800" spc="10" dirty="0">
                <a:latin typeface="Arial"/>
                <a:cs typeface="Arial"/>
              </a:rPr>
              <a:t> </a:t>
            </a:r>
            <a:r>
              <a:rPr sz="1800" spc="95" dirty="0">
                <a:latin typeface="Arial"/>
                <a:cs typeface="Arial"/>
              </a:rPr>
              <a:t>a</a:t>
            </a:r>
            <a:r>
              <a:rPr sz="1800" spc="5" dirty="0">
                <a:latin typeface="Arial"/>
                <a:cs typeface="Arial"/>
              </a:rPr>
              <a:t> </a:t>
            </a:r>
            <a:r>
              <a:rPr sz="1800" spc="114" dirty="0">
                <a:latin typeface="Arial"/>
                <a:cs typeface="Arial"/>
              </a:rPr>
              <a:t>tagged</a:t>
            </a:r>
            <a:r>
              <a:rPr sz="1800" spc="50" dirty="0">
                <a:latin typeface="Arial"/>
                <a:cs typeface="Arial"/>
              </a:rPr>
              <a:t> </a:t>
            </a:r>
            <a:r>
              <a:rPr sz="1800" spc="130" dirty="0">
                <a:latin typeface="Arial"/>
                <a:cs typeface="Arial"/>
              </a:rPr>
              <a:t>computer </a:t>
            </a:r>
            <a:r>
              <a:rPr sz="1800" spc="-484" dirty="0">
                <a:latin typeface="Arial"/>
                <a:cs typeface="Arial"/>
              </a:rPr>
              <a:t> </a:t>
            </a:r>
            <a:r>
              <a:rPr sz="1800" spc="80" dirty="0">
                <a:latin typeface="Arial"/>
                <a:cs typeface="Arial"/>
              </a:rPr>
              <a:t>Additional</a:t>
            </a:r>
            <a:r>
              <a:rPr sz="1800" spc="20" dirty="0">
                <a:latin typeface="Arial"/>
                <a:cs typeface="Arial"/>
              </a:rPr>
              <a:t> </a:t>
            </a:r>
            <a:r>
              <a:rPr sz="1800" spc="80" dirty="0">
                <a:latin typeface="Arial"/>
                <a:cs typeface="Arial"/>
              </a:rPr>
              <a:t>scientific</a:t>
            </a:r>
            <a:r>
              <a:rPr sz="1800" spc="5" dirty="0">
                <a:latin typeface="Arial"/>
                <a:cs typeface="Arial"/>
              </a:rPr>
              <a:t> </a:t>
            </a:r>
            <a:r>
              <a:rPr sz="1800" u="sng" spc="125" dirty="0">
                <a:solidFill>
                  <a:srgbClr val="0562C1"/>
                </a:solidFill>
                <a:uFill>
                  <a:solidFill>
                    <a:srgbClr val="0562C1"/>
                  </a:solidFill>
                </a:uFill>
                <a:latin typeface="Arial"/>
                <a:cs typeface="Arial"/>
                <a:hlinkClick r:id="rId6"/>
              </a:rPr>
              <a:t>software</a:t>
            </a:r>
            <a:r>
              <a:rPr sz="1800" spc="25" dirty="0">
                <a:solidFill>
                  <a:srgbClr val="0562C1"/>
                </a:solidFill>
                <a:latin typeface="Arial"/>
                <a:cs typeface="Arial"/>
                <a:hlinkClick r:id="rId6"/>
              </a:rPr>
              <a:t> </a:t>
            </a:r>
            <a:r>
              <a:rPr sz="1800" spc="30" dirty="0">
                <a:latin typeface="Arial"/>
                <a:cs typeface="Arial"/>
              </a:rPr>
              <a:t>is</a:t>
            </a:r>
            <a:r>
              <a:rPr sz="1800" spc="15" dirty="0">
                <a:latin typeface="Arial"/>
                <a:cs typeface="Arial"/>
              </a:rPr>
              <a:t> </a:t>
            </a:r>
            <a:r>
              <a:rPr sz="1800" spc="65" dirty="0">
                <a:latin typeface="Arial"/>
                <a:cs typeface="Arial"/>
              </a:rPr>
              <a:t>also</a:t>
            </a:r>
            <a:r>
              <a:rPr sz="1800" spc="-5" dirty="0">
                <a:latin typeface="Arial"/>
                <a:cs typeface="Arial"/>
              </a:rPr>
              <a:t> </a:t>
            </a:r>
            <a:r>
              <a:rPr sz="1800" spc="65" dirty="0">
                <a:latin typeface="Arial"/>
                <a:cs typeface="Arial"/>
              </a:rPr>
              <a:t>available</a:t>
            </a:r>
            <a:endParaRPr sz="1800">
              <a:latin typeface="Arial"/>
              <a:cs typeface="Arial"/>
            </a:endParaRPr>
          </a:p>
          <a:p>
            <a:pPr>
              <a:lnSpc>
                <a:spcPct val="100000"/>
              </a:lnSpc>
              <a:spcBef>
                <a:spcPts val="35"/>
              </a:spcBef>
            </a:pPr>
            <a:endParaRPr sz="1850">
              <a:latin typeface="Arial"/>
              <a:cs typeface="Arial"/>
            </a:endParaRPr>
          </a:p>
          <a:p>
            <a:pPr marL="12700">
              <a:lnSpc>
                <a:spcPct val="100000"/>
              </a:lnSpc>
            </a:pPr>
            <a:r>
              <a:rPr sz="1800" spc="105" dirty="0">
                <a:latin typeface="Arial"/>
                <a:cs typeface="Arial"/>
              </a:rPr>
              <a:t>Microsoft</a:t>
            </a:r>
            <a:r>
              <a:rPr sz="1800" spc="20" dirty="0">
                <a:latin typeface="Arial"/>
                <a:cs typeface="Arial"/>
              </a:rPr>
              <a:t> </a:t>
            </a:r>
            <a:r>
              <a:rPr sz="1800" u="sng" spc="90" dirty="0">
                <a:solidFill>
                  <a:srgbClr val="0562C1"/>
                </a:solidFill>
                <a:uFill>
                  <a:solidFill>
                    <a:srgbClr val="0562C1"/>
                  </a:solidFill>
                </a:uFill>
                <a:latin typeface="Arial"/>
                <a:cs typeface="Arial"/>
                <a:hlinkClick r:id="rId7"/>
              </a:rPr>
              <a:t>Office</a:t>
            </a:r>
            <a:r>
              <a:rPr sz="1800" spc="30" dirty="0">
                <a:solidFill>
                  <a:srgbClr val="0562C1"/>
                </a:solidFill>
                <a:latin typeface="Arial"/>
                <a:cs typeface="Arial"/>
                <a:hlinkClick r:id="rId7"/>
              </a:rPr>
              <a:t> </a:t>
            </a:r>
            <a:r>
              <a:rPr sz="1800" spc="95" dirty="0">
                <a:latin typeface="Arial"/>
                <a:cs typeface="Arial"/>
              </a:rPr>
              <a:t>and</a:t>
            </a:r>
            <a:r>
              <a:rPr sz="1800" spc="15" dirty="0">
                <a:latin typeface="Arial"/>
                <a:cs typeface="Arial"/>
              </a:rPr>
              <a:t> </a:t>
            </a:r>
            <a:r>
              <a:rPr sz="1800" spc="120" dirty="0">
                <a:latin typeface="Arial"/>
                <a:cs typeface="Arial"/>
              </a:rPr>
              <a:t>other</a:t>
            </a:r>
            <a:r>
              <a:rPr sz="1800" spc="20" dirty="0">
                <a:latin typeface="Arial"/>
                <a:cs typeface="Arial"/>
              </a:rPr>
              <a:t> </a:t>
            </a:r>
            <a:r>
              <a:rPr sz="1800" spc="125" dirty="0">
                <a:latin typeface="Arial"/>
                <a:cs typeface="Arial"/>
              </a:rPr>
              <a:t>software</a:t>
            </a:r>
            <a:r>
              <a:rPr sz="1800" spc="25" dirty="0">
                <a:latin typeface="Arial"/>
                <a:cs typeface="Arial"/>
              </a:rPr>
              <a:t> </a:t>
            </a:r>
            <a:r>
              <a:rPr sz="1800" spc="95" dirty="0">
                <a:latin typeface="Arial"/>
                <a:cs typeface="Arial"/>
              </a:rPr>
              <a:t>can</a:t>
            </a:r>
            <a:r>
              <a:rPr sz="1800" spc="10" dirty="0">
                <a:latin typeface="Arial"/>
                <a:cs typeface="Arial"/>
              </a:rPr>
              <a:t> </a:t>
            </a:r>
            <a:r>
              <a:rPr sz="1800" spc="90" dirty="0">
                <a:latin typeface="Arial"/>
                <a:cs typeface="Arial"/>
              </a:rPr>
              <a:t>be</a:t>
            </a:r>
            <a:r>
              <a:rPr sz="1800" spc="25" dirty="0">
                <a:latin typeface="Arial"/>
                <a:cs typeface="Arial"/>
              </a:rPr>
              <a:t> </a:t>
            </a:r>
            <a:r>
              <a:rPr sz="1800" spc="95" dirty="0">
                <a:latin typeface="Arial"/>
                <a:cs typeface="Arial"/>
              </a:rPr>
              <a:t>downloaded</a:t>
            </a:r>
            <a:r>
              <a:rPr sz="1800" spc="20" dirty="0">
                <a:latin typeface="Arial"/>
                <a:cs typeface="Arial"/>
              </a:rPr>
              <a:t> </a:t>
            </a:r>
            <a:r>
              <a:rPr sz="1800" spc="160" dirty="0">
                <a:latin typeface="Arial"/>
                <a:cs typeface="Arial"/>
              </a:rPr>
              <a:t>to</a:t>
            </a:r>
            <a:r>
              <a:rPr sz="1800" spc="25" dirty="0">
                <a:latin typeface="Arial"/>
                <a:cs typeface="Arial"/>
              </a:rPr>
              <a:t> </a:t>
            </a:r>
            <a:r>
              <a:rPr sz="1800" spc="114" dirty="0">
                <a:latin typeface="Arial"/>
                <a:cs typeface="Arial"/>
              </a:rPr>
              <a:t>your</a:t>
            </a:r>
            <a:r>
              <a:rPr sz="1800" spc="10" dirty="0">
                <a:latin typeface="Arial"/>
                <a:cs typeface="Arial"/>
              </a:rPr>
              <a:t> </a:t>
            </a:r>
            <a:r>
              <a:rPr sz="1800" spc="105" dirty="0">
                <a:latin typeface="Arial"/>
                <a:cs typeface="Arial"/>
              </a:rPr>
              <a:t>untagged</a:t>
            </a:r>
            <a:r>
              <a:rPr sz="1800" spc="65" dirty="0">
                <a:latin typeface="Arial"/>
                <a:cs typeface="Arial"/>
              </a:rPr>
              <a:t> </a:t>
            </a:r>
            <a:r>
              <a:rPr sz="1800" spc="130" dirty="0">
                <a:latin typeface="Arial"/>
                <a:cs typeface="Arial"/>
              </a:rPr>
              <a:t>computer</a:t>
            </a:r>
            <a:endParaRPr sz="1800">
              <a:latin typeface="Arial"/>
              <a:cs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940098" y="1146403"/>
            <a:ext cx="6287770" cy="391160"/>
          </a:xfrm>
          <a:prstGeom prst="rect">
            <a:avLst/>
          </a:prstGeom>
        </p:spPr>
        <p:txBody>
          <a:bodyPr vert="horz" wrap="square" lIns="0" tIns="12700" rIns="0" bIns="0" rtlCol="0">
            <a:spAutoFit/>
          </a:bodyPr>
          <a:lstStyle/>
          <a:p>
            <a:pPr marL="12700">
              <a:lnSpc>
                <a:spcPct val="100000"/>
              </a:lnSpc>
              <a:spcBef>
                <a:spcPts val="100"/>
              </a:spcBef>
            </a:pPr>
            <a:r>
              <a:rPr sz="2400" b="1" spc="-70" dirty="0">
                <a:solidFill>
                  <a:srgbClr val="CF451F"/>
                </a:solidFill>
                <a:latin typeface="Tahoma"/>
                <a:cs typeface="Tahoma"/>
              </a:rPr>
              <a:t>Weill</a:t>
            </a:r>
            <a:r>
              <a:rPr sz="2400" b="1" spc="20" dirty="0">
                <a:solidFill>
                  <a:srgbClr val="CF451F"/>
                </a:solidFill>
                <a:latin typeface="Tahoma"/>
                <a:cs typeface="Tahoma"/>
              </a:rPr>
              <a:t> </a:t>
            </a:r>
            <a:r>
              <a:rPr sz="2400" b="1" spc="10" dirty="0">
                <a:solidFill>
                  <a:srgbClr val="CF451F"/>
                </a:solidFill>
                <a:latin typeface="Tahoma"/>
                <a:cs typeface="Tahoma"/>
              </a:rPr>
              <a:t>Research</a:t>
            </a:r>
            <a:r>
              <a:rPr sz="2400" b="1" spc="5" dirty="0">
                <a:solidFill>
                  <a:srgbClr val="CF451F"/>
                </a:solidFill>
                <a:latin typeface="Tahoma"/>
                <a:cs typeface="Tahoma"/>
              </a:rPr>
              <a:t> </a:t>
            </a:r>
            <a:r>
              <a:rPr sz="2400" b="1" spc="30" dirty="0">
                <a:solidFill>
                  <a:srgbClr val="CF451F"/>
                </a:solidFill>
                <a:latin typeface="Tahoma"/>
                <a:cs typeface="Tahoma"/>
              </a:rPr>
              <a:t>&amp;</a:t>
            </a:r>
            <a:r>
              <a:rPr sz="2400" b="1" spc="10" dirty="0">
                <a:solidFill>
                  <a:srgbClr val="CF451F"/>
                </a:solidFill>
                <a:latin typeface="Tahoma"/>
                <a:cs typeface="Tahoma"/>
              </a:rPr>
              <a:t> </a:t>
            </a:r>
            <a:r>
              <a:rPr sz="2400" b="1" spc="-5" dirty="0">
                <a:solidFill>
                  <a:srgbClr val="CF451F"/>
                </a:solidFill>
                <a:latin typeface="Tahoma"/>
                <a:cs typeface="Tahoma"/>
              </a:rPr>
              <a:t>Business</a:t>
            </a:r>
            <a:r>
              <a:rPr sz="2400" b="1" spc="20" dirty="0">
                <a:solidFill>
                  <a:srgbClr val="CF451F"/>
                </a:solidFill>
                <a:latin typeface="Tahoma"/>
                <a:cs typeface="Tahoma"/>
              </a:rPr>
              <a:t> </a:t>
            </a:r>
            <a:r>
              <a:rPr sz="2400" b="1" spc="15" dirty="0">
                <a:solidFill>
                  <a:srgbClr val="CF451F"/>
                </a:solidFill>
                <a:latin typeface="Tahoma"/>
                <a:cs typeface="Tahoma"/>
              </a:rPr>
              <a:t>Gateway </a:t>
            </a:r>
            <a:r>
              <a:rPr sz="2400" b="1" spc="-165" dirty="0">
                <a:solidFill>
                  <a:srgbClr val="CF451F"/>
                </a:solidFill>
                <a:latin typeface="Tahoma"/>
                <a:cs typeface="Tahoma"/>
              </a:rPr>
              <a:t>(ITS)</a:t>
            </a:r>
            <a:endParaRPr sz="2400">
              <a:latin typeface="Tahoma"/>
              <a:cs typeface="Tahoma"/>
            </a:endParaRPr>
          </a:p>
        </p:txBody>
      </p:sp>
      <p:sp>
        <p:nvSpPr>
          <p:cNvPr id="3" name="object 3"/>
          <p:cNvSpPr txBox="1">
            <a:spLocks noGrp="1"/>
          </p:cNvSpPr>
          <p:nvPr>
            <p:ph type="title"/>
          </p:nvPr>
        </p:nvSpPr>
        <p:spPr>
          <a:xfrm>
            <a:off x="5079650" y="443318"/>
            <a:ext cx="2031364" cy="452120"/>
          </a:xfrm>
          <a:prstGeom prst="rect">
            <a:avLst/>
          </a:prstGeom>
        </p:spPr>
        <p:txBody>
          <a:bodyPr vert="horz" wrap="square" lIns="0" tIns="12065" rIns="0" bIns="0" rtlCol="0">
            <a:spAutoFit/>
          </a:bodyPr>
          <a:lstStyle/>
          <a:p>
            <a:pPr marL="12700">
              <a:lnSpc>
                <a:spcPct val="100000"/>
              </a:lnSpc>
              <a:spcBef>
                <a:spcPts val="95"/>
              </a:spcBef>
            </a:pPr>
            <a:r>
              <a:rPr spc="20" dirty="0"/>
              <a:t>O</a:t>
            </a:r>
            <a:r>
              <a:rPr spc="-50" dirty="0"/>
              <a:t>rie</a:t>
            </a:r>
            <a:r>
              <a:rPr spc="-40" dirty="0"/>
              <a:t>n</a:t>
            </a:r>
            <a:r>
              <a:rPr spc="-25" dirty="0"/>
              <a:t>t</a:t>
            </a:r>
            <a:r>
              <a:rPr spc="70" dirty="0"/>
              <a:t>a</a:t>
            </a:r>
            <a:r>
              <a:rPr spc="55" dirty="0"/>
              <a:t>t</a:t>
            </a:r>
            <a:r>
              <a:rPr spc="-50" dirty="0"/>
              <a:t>i</a:t>
            </a:r>
            <a:r>
              <a:rPr spc="-85" dirty="0"/>
              <a:t>o</a:t>
            </a:r>
            <a:r>
              <a:rPr spc="-100" dirty="0"/>
              <a:t>n</a:t>
            </a:r>
          </a:p>
        </p:txBody>
      </p:sp>
      <p:pic>
        <p:nvPicPr>
          <p:cNvPr id="4" name="object 4"/>
          <p:cNvPicPr/>
          <p:nvPr/>
        </p:nvPicPr>
        <p:blipFill>
          <a:blip r:embed="rId2" cstate="print"/>
          <a:stretch>
            <a:fillRect/>
          </a:stretch>
        </p:blipFill>
        <p:spPr>
          <a:xfrm>
            <a:off x="9982200" y="6269735"/>
            <a:ext cx="2066543" cy="423671"/>
          </a:xfrm>
          <a:prstGeom prst="rect">
            <a:avLst/>
          </a:prstGeom>
        </p:spPr>
      </p:pic>
      <p:sp>
        <p:nvSpPr>
          <p:cNvPr id="5" name="object 5"/>
          <p:cNvSpPr txBox="1"/>
          <p:nvPr/>
        </p:nvSpPr>
        <p:spPr>
          <a:xfrm>
            <a:off x="78722" y="2226189"/>
            <a:ext cx="12056745" cy="3382010"/>
          </a:xfrm>
          <a:prstGeom prst="rect">
            <a:avLst/>
          </a:prstGeom>
        </p:spPr>
        <p:txBody>
          <a:bodyPr vert="horz" wrap="square" lIns="0" tIns="29209" rIns="0" bIns="0" rtlCol="0">
            <a:spAutoFit/>
          </a:bodyPr>
          <a:lstStyle/>
          <a:p>
            <a:pPr marL="12700">
              <a:lnSpc>
                <a:spcPct val="100000"/>
              </a:lnSpc>
              <a:spcBef>
                <a:spcPts val="229"/>
              </a:spcBef>
            </a:pPr>
            <a:r>
              <a:rPr sz="1800" b="1" spc="-55" dirty="0">
                <a:latin typeface="Tahoma"/>
                <a:cs typeface="Tahoma"/>
              </a:rPr>
              <a:t>Weill</a:t>
            </a:r>
            <a:r>
              <a:rPr sz="1800" b="1" spc="5" dirty="0">
                <a:latin typeface="Tahoma"/>
                <a:cs typeface="Tahoma"/>
              </a:rPr>
              <a:t> Research</a:t>
            </a:r>
            <a:r>
              <a:rPr sz="1800" b="1" spc="15" dirty="0">
                <a:latin typeface="Tahoma"/>
                <a:cs typeface="Tahoma"/>
              </a:rPr>
              <a:t> </a:t>
            </a:r>
            <a:r>
              <a:rPr sz="1800" b="1" spc="10" dirty="0">
                <a:latin typeface="Tahoma"/>
                <a:cs typeface="Tahoma"/>
              </a:rPr>
              <a:t>Gateway</a:t>
            </a:r>
            <a:endParaRPr sz="1800">
              <a:latin typeface="Tahoma"/>
              <a:cs typeface="Tahoma"/>
            </a:endParaRPr>
          </a:p>
          <a:p>
            <a:pPr marL="12700" marR="220345" indent="-635">
              <a:lnSpc>
                <a:spcPct val="100000"/>
              </a:lnSpc>
              <a:spcBef>
                <a:spcPts val="130"/>
              </a:spcBef>
            </a:pPr>
            <a:r>
              <a:rPr sz="1800" dirty="0">
                <a:latin typeface="Segoe UI"/>
                <a:cs typeface="Segoe UI"/>
              </a:rPr>
              <a:t>The</a:t>
            </a:r>
            <a:r>
              <a:rPr sz="1800" spc="-35" dirty="0">
                <a:latin typeface="Segoe UI"/>
                <a:cs typeface="Segoe UI"/>
              </a:rPr>
              <a:t> </a:t>
            </a:r>
            <a:r>
              <a:rPr sz="1800" u="sng" spc="-15" dirty="0">
                <a:solidFill>
                  <a:srgbClr val="0562C1"/>
                </a:solidFill>
                <a:uFill>
                  <a:solidFill>
                    <a:srgbClr val="0562C1"/>
                  </a:solidFill>
                </a:uFill>
                <a:latin typeface="Segoe UI"/>
                <a:cs typeface="Segoe UI"/>
                <a:hlinkClick r:id="rId3"/>
              </a:rPr>
              <a:t>Weill</a:t>
            </a:r>
            <a:r>
              <a:rPr sz="1800" u="sng" spc="25" dirty="0">
                <a:solidFill>
                  <a:srgbClr val="0562C1"/>
                </a:solidFill>
                <a:uFill>
                  <a:solidFill>
                    <a:srgbClr val="0562C1"/>
                  </a:solidFill>
                </a:uFill>
                <a:latin typeface="Segoe UI"/>
                <a:cs typeface="Segoe UI"/>
                <a:hlinkClick r:id="rId3"/>
              </a:rPr>
              <a:t> </a:t>
            </a:r>
            <a:r>
              <a:rPr sz="1800" u="sng" spc="-15" dirty="0">
                <a:solidFill>
                  <a:srgbClr val="0562C1"/>
                </a:solidFill>
                <a:uFill>
                  <a:solidFill>
                    <a:srgbClr val="0562C1"/>
                  </a:solidFill>
                </a:uFill>
                <a:latin typeface="Segoe UI"/>
                <a:cs typeface="Segoe UI"/>
                <a:hlinkClick r:id="rId3"/>
              </a:rPr>
              <a:t>Research</a:t>
            </a:r>
            <a:r>
              <a:rPr sz="1800" u="sng" dirty="0">
                <a:solidFill>
                  <a:srgbClr val="0562C1"/>
                </a:solidFill>
                <a:uFill>
                  <a:solidFill>
                    <a:srgbClr val="0562C1"/>
                  </a:solidFill>
                </a:uFill>
                <a:latin typeface="Segoe UI"/>
                <a:cs typeface="Segoe UI"/>
                <a:hlinkClick r:id="rId3"/>
              </a:rPr>
              <a:t> </a:t>
            </a:r>
            <a:r>
              <a:rPr sz="1800" u="sng" spc="-5" dirty="0">
                <a:solidFill>
                  <a:srgbClr val="0562C1"/>
                </a:solidFill>
                <a:uFill>
                  <a:solidFill>
                    <a:srgbClr val="0562C1"/>
                  </a:solidFill>
                </a:uFill>
                <a:latin typeface="Segoe UI"/>
                <a:cs typeface="Segoe UI"/>
                <a:hlinkClick r:id="rId3"/>
              </a:rPr>
              <a:t>Gateway</a:t>
            </a:r>
            <a:r>
              <a:rPr sz="1800" u="sng" spc="5" dirty="0">
                <a:solidFill>
                  <a:srgbClr val="0562C1"/>
                </a:solidFill>
                <a:uFill>
                  <a:solidFill>
                    <a:srgbClr val="0562C1"/>
                  </a:solidFill>
                </a:uFill>
                <a:latin typeface="Segoe UI"/>
                <a:cs typeface="Segoe UI"/>
                <a:hlinkClick r:id="rId3"/>
              </a:rPr>
              <a:t> </a:t>
            </a:r>
            <a:r>
              <a:rPr sz="1800" u="sng" spc="-10" dirty="0">
                <a:solidFill>
                  <a:srgbClr val="0562C1"/>
                </a:solidFill>
                <a:uFill>
                  <a:solidFill>
                    <a:srgbClr val="0562C1"/>
                  </a:solidFill>
                </a:uFill>
                <a:latin typeface="Segoe UI"/>
                <a:cs typeface="Segoe UI"/>
                <a:hlinkClick r:id="rId3"/>
              </a:rPr>
              <a:t>(WRG)</a:t>
            </a:r>
            <a:r>
              <a:rPr sz="1800" spc="-15" dirty="0">
                <a:solidFill>
                  <a:srgbClr val="0562C1"/>
                </a:solidFill>
                <a:latin typeface="Segoe UI"/>
                <a:cs typeface="Segoe UI"/>
                <a:hlinkClick r:id="rId3"/>
              </a:rPr>
              <a:t> </a:t>
            </a:r>
            <a:r>
              <a:rPr sz="1800" spc="-5" dirty="0">
                <a:latin typeface="Segoe UI"/>
                <a:cs typeface="Segoe UI"/>
              </a:rPr>
              <a:t>is</a:t>
            </a:r>
            <a:r>
              <a:rPr sz="1800" spc="5" dirty="0">
                <a:latin typeface="Segoe UI"/>
                <a:cs typeface="Segoe UI"/>
              </a:rPr>
              <a:t> </a:t>
            </a:r>
            <a:r>
              <a:rPr sz="1800" spc="-5" dirty="0">
                <a:latin typeface="Segoe UI"/>
                <a:cs typeface="Segoe UI"/>
              </a:rPr>
              <a:t>an</a:t>
            </a:r>
            <a:r>
              <a:rPr sz="1800" spc="-10" dirty="0">
                <a:latin typeface="Segoe UI"/>
                <a:cs typeface="Segoe UI"/>
              </a:rPr>
              <a:t> </a:t>
            </a:r>
            <a:r>
              <a:rPr sz="1800" spc="-5" dirty="0">
                <a:latin typeface="Segoe UI"/>
                <a:cs typeface="Segoe UI"/>
              </a:rPr>
              <a:t>online</a:t>
            </a:r>
            <a:r>
              <a:rPr sz="1800" spc="-15" dirty="0">
                <a:latin typeface="Segoe UI"/>
                <a:cs typeface="Segoe UI"/>
              </a:rPr>
              <a:t> </a:t>
            </a:r>
            <a:r>
              <a:rPr sz="1800" spc="5" dirty="0">
                <a:latin typeface="Segoe UI"/>
                <a:cs typeface="Segoe UI"/>
              </a:rPr>
              <a:t>portal</a:t>
            </a:r>
            <a:r>
              <a:rPr sz="1800" dirty="0">
                <a:latin typeface="Segoe UI"/>
                <a:cs typeface="Segoe UI"/>
              </a:rPr>
              <a:t> for</a:t>
            </a:r>
            <a:r>
              <a:rPr sz="1800" spc="-10" dirty="0">
                <a:latin typeface="Segoe UI"/>
                <a:cs typeface="Segoe UI"/>
              </a:rPr>
              <a:t> </a:t>
            </a:r>
            <a:r>
              <a:rPr sz="1800" spc="-15" dirty="0">
                <a:latin typeface="Segoe UI"/>
                <a:cs typeface="Segoe UI"/>
              </a:rPr>
              <a:t>research</a:t>
            </a:r>
            <a:r>
              <a:rPr sz="1800" spc="5" dirty="0">
                <a:latin typeface="Segoe UI"/>
                <a:cs typeface="Segoe UI"/>
              </a:rPr>
              <a:t> </a:t>
            </a:r>
            <a:r>
              <a:rPr sz="1800" spc="-5" dirty="0">
                <a:latin typeface="Segoe UI"/>
                <a:cs typeface="Segoe UI"/>
              </a:rPr>
              <a:t>administrative</a:t>
            </a:r>
            <a:r>
              <a:rPr sz="1800" spc="10" dirty="0">
                <a:latin typeface="Segoe UI"/>
                <a:cs typeface="Segoe UI"/>
              </a:rPr>
              <a:t> </a:t>
            </a:r>
            <a:r>
              <a:rPr sz="1800" spc="-5" dirty="0">
                <a:latin typeface="Segoe UI"/>
                <a:cs typeface="Segoe UI"/>
              </a:rPr>
              <a:t>tools used</a:t>
            </a:r>
            <a:r>
              <a:rPr sz="1800" spc="-15" dirty="0">
                <a:latin typeface="Segoe UI"/>
                <a:cs typeface="Segoe UI"/>
              </a:rPr>
              <a:t> </a:t>
            </a:r>
            <a:r>
              <a:rPr sz="1800" spc="-5" dirty="0">
                <a:latin typeface="Segoe UI"/>
                <a:cs typeface="Segoe UI"/>
              </a:rPr>
              <a:t>by</a:t>
            </a:r>
            <a:r>
              <a:rPr sz="1800" spc="5" dirty="0">
                <a:latin typeface="Segoe UI"/>
                <a:cs typeface="Segoe UI"/>
              </a:rPr>
              <a:t> </a:t>
            </a:r>
            <a:r>
              <a:rPr sz="1800" spc="-5" dirty="0">
                <a:latin typeface="Segoe UI"/>
                <a:cs typeface="Segoe UI"/>
              </a:rPr>
              <a:t>faculty</a:t>
            </a:r>
            <a:r>
              <a:rPr sz="1800" spc="5" dirty="0">
                <a:latin typeface="Segoe UI"/>
                <a:cs typeface="Segoe UI"/>
              </a:rPr>
              <a:t> </a:t>
            </a:r>
            <a:r>
              <a:rPr sz="1800" spc="-5" dirty="0">
                <a:latin typeface="Segoe UI"/>
                <a:cs typeface="Segoe UI"/>
              </a:rPr>
              <a:t>and</a:t>
            </a:r>
            <a:r>
              <a:rPr sz="1800" dirty="0">
                <a:latin typeface="Segoe UI"/>
                <a:cs typeface="Segoe UI"/>
              </a:rPr>
              <a:t> </a:t>
            </a:r>
            <a:r>
              <a:rPr sz="1800" spc="-5" dirty="0">
                <a:latin typeface="Segoe UI"/>
                <a:cs typeface="Segoe UI"/>
              </a:rPr>
              <a:t>staff</a:t>
            </a:r>
            <a:r>
              <a:rPr sz="1800" spc="-10" dirty="0">
                <a:latin typeface="Segoe UI"/>
                <a:cs typeface="Segoe UI"/>
              </a:rPr>
              <a:t> </a:t>
            </a:r>
            <a:r>
              <a:rPr sz="1800" spc="-5" dirty="0">
                <a:latin typeface="Segoe UI"/>
                <a:cs typeface="Segoe UI"/>
              </a:rPr>
              <a:t>at</a:t>
            </a:r>
            <a:r>
              <a:rPr sz="1800" spc="-10" dirty="0">
                <a:latin typeface="Segoe UI"/>
                <a:cs typeface="Segoe UI"/>
              </a:rPr>
              <a:t> </a:t>
            </a:r>
            <a:r>
              <a:rPr sz="1800" dirty="0">
                <a:latin typeface="Segoe UI"/>
                <a:cs typeface="Segoe UI"/>
              </a:rPr>
              <a:t>the </a:t>
            </a:r>
            <a:r>
              <a:rPr sz="1800" spc="-480" dirty="0">
                <a:latin typeface="Segoe UI"/>
                <a:cs typeface="Segoe UI"/>
              </a:rPr>
              <a:t> </a:t>
            </a:r>
            <a:r>
              <a:rPr sz="1800" spc="-5" dirty="0">
                <a:latin typeface="Segoe UI"/>
                <a:cs typeface="Segoe UI"/>
              </a:rPr>
              <a:t>institution.</a:t>
            </a:r>
            <a:r>
              <a:rPr sz="1800" spc="-15" dirty="0">
                <a:latin typeface="Segoe UI"/>
                <a:cs typeface="Segoe UI"/>
              </a:rPr>
              <a:t> </a:t>
            </a:r>
            <a:r>
              <a:rPr sz="1800" dirty="0">
                <a:latin typeface="Segoe UI"/>
                <a:cs typeface="Segoe UI"/>
              </a:rPr>
              <a:t>It</a:t>
            </a:r>
            <a:r>
              <a:rPr sz="1800" spc="-5" dirty="0">
                <a:latin typeface="Segoe UI"/>
                <a:cs typeface="Segoe UI"/>
              </a:rPr>
              <a:t> includes</a:t>
            </a:r>
            <a:r>
              <a:rPr sz="1800" spc="5" dirty="0">
                <a:latin typeface="Segoe UI"/>
                <a:cs typeface="Segoe UI"/>
              </a:rPr>
              <a:t> </a:t>
            </a:r>
            <a:r>
              <a:rPr sz="1800" spc="-5" dirty="0">
                <a:latin typeface="Segoe UI"/>
                <a:cs typeface="Segoe UI"/>
              </a:rPr>
              <a:t>information</a:t>
            </a:r>
            <a:r>
              <a:rPr sz="1800" spc="-15" dirty="0">
                <a:latin typeface="Segoe UI"/>
                <a:cs typeface="Segoe UI"/>
              </a:rPr>
              <a:t> </a:t>
            </a:r>
            <a:r>
              <a:rPr sz="1800" dirty="0">
                <a:latin typeface="Segoe UI"/>
                <a:cs typeface="Segoe UI"/>
              </a:rPr>
              <a:t>pertaining</a:t>
            </a:r>
            <a:r>
              <a:rPr sz="1800" spc="15" dirty="0">
                <a:latin typeface="Segoe UI"/>
                <a:cs typeface="Segoe UI"/>
              </a:rPr>
              <a:t> </a:t>
            </a:r>
            <a:r>
              <a:rPr sz="1800" spc="-5" dirty="0">
                <a:latin typeface="Segoe UI"/>
                <a:cs typeface="Segoe UI"/>
              </a:rPr>
              <a:t>to</a:t>
            </a:r>
            <a:r>
              <a:rPr sz="1800" spc="-10" dirty="0">
                <a:latin typeface="Segoe UI"/>
                <a:cs typeface="Segoe UI"/>
              </a:rPr>
              <a:t> </a:t>
            </a:r>
            <a:r>
              <a:rPr sz="1800" spc="-5" dirty="0">
                <a:latin typeface="Segoe UI"/>
                <a:cs typeface="Segoe UI"/>
              </a:rPr>
              <a:t>Sponsored</a:t>
            </a:r>
            <a:r>
              <a:rPr sz="1800" spc="-10" dirty="0">
                <a:latin typeface="Segoe UI"/>
                <a:cs typeface="Segoe UI"/>
              </a:rPr>
              <a:t> Programs,</a:t>
            </a:r>
            <a:r>
              <a:rPr sz="1800" spc="5" dirty="0">
                <a:latin typeface="Segoe UI"/>
                <a:cs typeface="Segoe UI"/>
              </a:rPr>
              <a:t> </a:t>
            </a:r>
            <a:r>
              <a:rPr sz="1800" spc="-5" dirty="0">
                <a:latin typeface="Segoe UI"/>
                <a:cs typeface="Segoe UI"/>
              </a:rPr>
              <a:t>Human Subjects,</a:t>
            </a:r>
            <a:r>
              <a:rPr sz="1800" spc="10" dirty="0">
                <a:latin typeface="Segoe UI"/>
                <a:cs typeface="Segoe UI"/>
              </a:rPr>
              <a:t> </a:t>
            </a:r>
            <a:r>
              <a:rPr sz="1800" spc="-5" dirty="0">
                <a:latin typeface="Segoe UI"/>
                <a:cs typeface="Segoe UI"/>
              </a:rPr>
              <a:t>Conflicts </a:t>
            </a:r>
            <a:r>
              <a:rPr sz="1800" spc="-20" dirty="0">
                <a:latin typeface="Segoe UI"/>
                <a:cs typeface="Segoe UI"/>
              </a:rPr>
              <a:t>of</a:t>
            </a:r>
            <a:r>
              <a:rPr sz="1800" spc="-5" dirty="0">
                <a:latin typeface="Segoe UI"/>
                <a:cs typeface="Segoe UI"/>
              </a:rPr>
              <a:t> </a:t>
            </a:r>
            <a:r>
              <a:rPr sz="1800" spc="-10" dirty="0">
                <a:latin typeface="Segoe UI"/>
                <a:cs typeface="Segoe UI"/>
              </a:rPr>
              <a:t>Interest </a:t>
            </a:r>
            <a:r>
              <a:rPr sz="1800" spc="-5" dirty="0">
                <a:latin typeface="Segoe UI"/>
                <a:cs typeface="Segoe UI"/>
              </a:rPr>
              <a:t>as</a:t>
            </a:r>
            <a:r>
              <a:rPr sz="1800" dirty="0">
                <a:latin typeface="Segoe UI"/>
                <a:cs typeface="Segoe UI"/>
              </a:rPr>
              <a:t> </a:t>
            </a:r>
            <a:r>
              <a:rPr sz="1800" spc="-10" dirty="0">
                <a:latin typeface="Segoe UI"/>
                <a:cs typeface="Segoe UI"/>
              </a:rPr>
              <a:t>well</a:t>
            </a:r>
            <a:r>
              <a:rPr sz="1800" spc="15" dirty="0">
                <a:latin typeface="Segoe UI"/>
                <a:cs typeface="Segoe UI"/>
              </a:rPr>
              <a:t> </a:t>
            </a:r>
            <a:r>
              <a:rPr sz="1800" spc="-5" dirty="0">
                <a:latin typeface="Segoe UI"/>
                <a:cs typeface="Segoe UI"/>
              </a:rPr>
              <a:t>as </a:t>
            </a:r>
            <a:r>
              <a:rPr sz="1800" dirty="0">
                <a:latin typeface="Segoe UI"/>
                <a:cs typeface="Segoe UI"/>
              </a:rPr>
              <a:t> </a:t>
            </a:r>
            <a:r>
              <a:rPr sz="1800" spc="-5" dirty="0">
                <a:latin typeface="Segoe UI"/>
                <a:cs typeface="Segoe UI"/>
              </a:rPr>
              <a:t>links</a:t>
            </a:r>
            <a:r>
              <a:rPr sz="1800" spc="-10" dirty="0">
                <a:latin typeface="Segoe UI"/>
                <a:cs typeface="Segoe UI"/>
              </a:rPr>
              <a:t> </a:t>
            </a:r>
            <a:r>
              <a:rPr sz="1800" spc="-5" dirty="0">
                <a:latin typeface="Segoe UI"/>
                <a:cs typeface="Segoe UI"/>
              </a:rPr>
              <a:t>to</a:t>
            </a:r>
            <a:r>
              <a:rPr sz="1800" spc="-15" dirty="0">
                <a:latin typeface="Segoe UI"/>
                <a:cs typeface="Segoe UI"/>
              </a:rPr>
              <a:t> </a:t>
            </a:r>
            <a:r>
              <a:rPr sz="1800" spc="-5" dirty="0">
                <a:latin typeface="Segoe UI"/>
                <a:cs typeface="Segoe UI"/>
              </a:rPr>
              <a:t>funding</a:t>
            </a:r>
            <a:r>
              <a:rPr sz="1800" spc="-10" dirty="0">
                <a:latin typeface="Segoe UI"/>
                <a:cs typeface="Segoe UI"/>
              </a:rPr>
              <a:t> </a:t>
            </a:r>
            <a:r>
              <a:rPr sz="1800" dirty="0">
                <a:latin typeface="Segoe UI"/>
                <a:cs typeface="Segoe UI"/>
              </a:rPr>
              <a:t>opportunities</a:t>
            </a:r>
            <a:r>
              <a:rPr sz="1800" spc="-10" dirty="0">
                <a:latin typeface="Segoe UI"/>
                <a:cs typeface="Segoe UI"/>
              </a:rPr>
              <a:t> </a:t>
            </a:r>
            <a:r>
              <a:rPr sz="1800" spc="-5" dirty="0">
                <a:latin typeface="Segoe UI"/>
                <a:cs typeface="Segoe UI"/>
              </a:rPr>
              <a:t>and</a:t>
            </a:r>
            <a:r>
              <a:rPr sz="1800" spc="-10" dirty="0">
                <a:latin typeface="Segoe UI"/>
                <a:cs typeface="Segoe UI"/>
              </a:rPr>
              <a:t> </a:t>
            </a:r>
            <a:r>
              <a:rPr sz="1800" spc="-5" dirty="0">
                <a:latin typeface="Segoe UI"/>
                <a:cs typeface="Segoe UI"/>
              </a:rPr>
              <a:t>other</a:t>
            </a:r>
            <a:r>
              <a:rPr sz="1800" spc="-15" dirty="0">
                <a:latin typeface="Segoe UI"/>
                <a:cs typeface="Segoe UI"/>
              </a:rPr>
              <a:t> </a:t>
            </a:r>
            <a:r>
              <a:rPr sz="1800" spc="-5" dirty="0">
                <a:latin typeface="Segoe UI"/>
                <a:cs typeface="Segoe UI"/>
              </a:rPr>
              <a:t>sites.</a:t>
            </a:r>
            <a:r>
              <a:rPr sz="1800" spc="-20" dirty="0">
                <a:latin typeface="Segoe UI"/>
                <a:cs typeface="Segoe UI"/>
              </a:rPr>
              <a:t> </a:t>
            </a:r>
            <a:r>
              <a:rPr sz="1800" dirty="0">
                <a:latin typeface="Segoe UI"/>
                <a:cs typeface="Segoe UI"/>
              </a:rPr>
              <a:t>Log</a:t>
            </a:r>
            <a:r>
              <a:rPr sz="1800" spc="-20" dirty="0">
                <a:latin typeface="Segoe UI"/>
                <a:cs typeface="Segoe UI"/>
              </a:rPr>
              <a:t> </a:t>
            </a:r>
            <a:r>
              <a:rPr sz="1800" spc="-5" dirty="0">
                <a:latin typeface="Segoe UI"/>
                <a:cs typeface="Segoe UI"/>
              </a:rPr>
              <a:t>onto</a:t>
            </a:r>
            <a:r>
              <a:rPr sz="1800" spc="-25" dirty="0">
                <a:latin typeface="Segoe UI"/>
                <a:cs typeface="Segoe UI"/>
              </a:rPr>
              <a:t> </a:t>
            </a:r>
            <a:r>
              <a:rPr sz="1800" spc="-10" dirty="0">
                <a:latin typeface="Segoe UI"/>
                <a:cs typeface="Segoe UI"/>
              </a:rPr>
              <a:t>WRG</a:t>
            </a:r>
            <a:r>
              <a:rPr sz="1800" spc="-15" dirty="0">
                <a:latin typeface="Segoe UI"/>
                <a:cs typeface="Segoe UI"/>
              </a:rPr>
              <a:t> </a:t>
            </a:r>
            <a:r>
              <a:rPr sz="1800" u="sng" spc="-10" dirty="0">
                <a:solidFill>
                  <a:srgbClr val="0562C1"/>
                </a:solidFill>
                <a:uFill>
                  <a:solidFill>
                    <a:srgbClr val="0562C1"/>
                  </a:solidFill>
                </a:uFill>
                <a:latin typeface="Segoe UI"/>
                <a:cs typeface="Segoe UI"/>
                <a:hlinkClick r:id="rId4"/>
              </a:rPr>
              <a:t>here</a:t>
            </a:r>
            <a:r>
              <a:rPr sz="1800" spc="-10" dirty="0">
                <a:latin typeface="Segoe UI"/>
                <a:cs typeface="Segoe UI"/>
              </a:rPr>
              <a:t>.</a:t>
            </a:r>
            <a:endParaRPr sz="1800">
              <a:latin typeface="Segoe UI"/>
              <a:cs typeface="Segoe UI"/>
            </a:endParaRPr>
          </a:p>
          <a:p>
            <a:pPr marL="12700" marR="617855">
              <a:lnSpc>
                <a:spcPct val="100000"/>
              </a:lnSpc>
              <a:spcBef>
                <a:spcPts val="1714"/>
              </a:spcBef>
            </a:pPr>
            <a:r>
              <a:rPr sz="1800" dirty="0">
                <a:solidFill>
                  <a:srgbClr val="393939"/>
                </a:solidFill>
                <a:latin typeface="Calibri"/>
                <a:cs typeface="Calibri"/>
              </a:rPr>
              <a:t>In</a:t>
            </a:r>
            <a:r>
              <a:rPr sz="1800" spc="5" dirty="0">
                <a:solidFill>
                  <a:srgbClr val="393939"/>
                </a:solidFill>
                <a:latin typeface="Calibri"/>
                <a:cs typeface="Calibri"/>
              </a:rPr>
              <a:t> </a:t>
            </a:r>
            <a:r>
              <a:rPr sz="1800" spc="-5" dirty="0">
                <a:solidFill>
                  <a:srgbClr val="393939"/>
                </a:solidFill>
                <a:latin typeface="Calibri"/>
                <a:cs typeface="Calibri"/>
              </a:rPr>
              <a:t>the</a:t>
            </a:r>
            <a:r>
              <a:rPr sz="1800" spc="25" dirty="0">
                <a:solidFill>
                  <a:srgbClr val="393939"/>
                </a:solidFill>
                <a:latin typeface="Calibri"/>
                <a:cs typeface="Calibri"/>
              </a:rPr>
              <a:t> </a:t>
            </a:r>
            <a:r>
              <a:rPr sz="1800" spc="-20" dirty="0">
                <a:solidFill>
                  <a:srgbClr val="393939"/>
                </a:solidFill>
                <a:latin typeface="Calibri"/>
                <a:cs typeface="Calibri"/>
              </a:rPr>
              <a:t>Weill</a:t>
            </a:r>
            <a:r>
              <a:rPr sz="1800" spc="10" dirty="0">
                <a:solidFill>
                  <a:srgbClr val="393939"/>
                </a:solidFill>
                <a:latin typeface="Calibri"/>
                <a:cs typeface="Calibri"/>
              </a:rPr>
              <a:t> </a:t>
            </a:r>
            <a:r>
              <a:rPr sz="1800" spc="-5" dirty="0">
                <a:solidFill>
                  <a:srgbClr val="393939"/>
                </a:solidFill>
                <a:latin typeface="Calibri"/>
                <a:cs typeface="Calibri"/>
              </a:rPr>
              <a:t>Business</a:t>
            </a:r>
            <a:r>
              <a:rPr sz="1800" spc="-10" dirty="0">
                <a:solidFill>
                  <a:srgbClr val="393939"/>
                </a:solidFill>
                <a:latin typeface="Calibri"/>
                <a:cs typeface="Calibri"/>
              </a:rPr>
              <a:t> </a:t>
            </a:r>
            <a:r>
              <a:rPr sz="1800" spc="-20" dirty="0">
                <a:solidFill>
                  <a:srgbClr val="393939"/>
                </a:solidFill>
                <a:latin typeface="Calibri"/>
                <a:cs typeface="Calibri"/>
              </a:rPr>
              <a:t>Gateway</a:t>
            </a:r>
            <a:r>
              <a:rPr sz="1800" spc="15" dirty="0">
                <a:solidFill>
                  <a:srgbClr val="393939"/>
                </a:solidFill>
                <a:latin typeface="Calibri"/>
                <a:cs typeface="Calibri"/>
              </a:rPr>
              <a:t> </a:t>
            </a:r>
            <a:r>
              <a:rPr sz="1800" spc="-5" dirty="0">
                <a:solidFill>
                  <a:srgbClr val="393939"/>
                </a:solidFill>
                <a:latin typeface="Calibri"/>
                <a:cs typeface="Calibri"/>
              </a:rPr>
              <a:t>(WBG),</a:t>
            </a:r>
            <a:r>
              <a:rPr sz="1800" spc="25" dirty="0">
                <a:solidFill>
                  <a:srgbClr val="393939"/>
                </a:solidFill>
                <a:latin typeface="Calibri"/>
                <a:cs typeface="Calibri"/>
              </a:rPr>
              <a:t> </a:t>
            </a:r>
            <a:r>
              <a:rPr sz="1800" spc="-10" dirty="0">
                <a:solidFill>
                  <a:srgbClr val="393939"/>
                </a:solidFill>
                <a:latin typeface="Calibri"/>
                <a:cs typeface="Calibri"/>
              </a:rPr>
              <a:t>you</a:t>
            </a:r>
            <a:r>
              <a:rPr sz="1800" spc="15" dirty="0">
                <a:solidFill>
                  <a:srgbClr val="393939"/>
                </a:solidFill>
                <a:latin typeface="Calibri"/>
                <a:cs typeface="Calibri"/>
              </a:rPr>
              <a:t> </a:t>
            </a:r>
            <a:r>
              <a:rPr sz="1800" spc="-10" dirty="0">
                <a:solidFill>
                  <a:srgbClr val="393939"/>
                </a:solidFill>
                <a:latin typeface="Calibri"/>
                <a:cs typeface="Calibri"/>
              </a:rPr>
              <a:t>can</a:t>
            </a:r>
            <a:r>
              <a:rPr sz="1800" spc="10" dirty="0">
                <a:solidFill>
                  <a:srgbClr val="393939"/>
                </a:solidFill>
                <a:latin typeface="Calibri"/>
                <a:cs typeface="Calibri"/>
              </a:rPr>
              <a:t> </a:t>
            </a:r>
            <a:r>
              <a:rPr sz="1800" spc="-10" dirty="0">
                <a:solidFill>
                  <a:srgbClr val="393939"/>
                </a:solidFill>
                <a:latin typeface="Calibri"/>
                <a:cs typeface="Calibri"/>
              </a:rPr>
              <a:t>select/change</a:t>
            </a:r>
            <a:r>
              <a:rPr sz="1800" spc="30" dirty="0">
                <a:solidFill>
                  <a:srgbClr val="393939"/>
                </a:solidFill>
                <a:latin typeface="Calibri"/>
                <a:cs typeface="Calibri"/>
              </a:rPr>
              <a:t> </a:t>
            </a:r>
            <a:r>
              <a:rPr sz="1800" spc="-10" dirty="0">
                <a:solidFill>
                  <a:srgbClr val="393939"/>
                </a:solidFill>
                <a:latin typeface="Calibri"/>
                <a:cs typeface="Calibri"/>
              </a:rPr>
              <a:t>your</a:t>
            </a:r>
            <a:r>
              <a:rPr sz="1800" spc="15" dirty="0">
                <a:solidFill>
                  <a:srgbClr val="393939"/>
                </a:solidFill>
                <a:latin typeface="Calibri"/>
                <a:cs typeface="Calibri"/>
              </a:rPr>
              <a:t> </a:t>
            </a:r>
            <a:r>
              <a:rPr sz="1800" spc="-5" dirty="0">
                <a:solidFill>
                  <a:srgbClr val="393939"/>
                </a:solidFill>
                <a:latin typeface="Calibri"/>
                <a:cs typeface="Calibri"/>
              </a:rPr>
              <a:t>benefit</a:t>
            </a:r>
            <a:r>
              <a:rPr sz="1800" dirty="0">
                <a:solidFill>
                  <a:srgbClr val="393939"/>
                </a:solidFill>
                <a:latin typeface="Calibri"/>
                <a:cs typeface="Calibri"/>
              </a:rPr>
              <a:t> </a:t>
            </a:r>
            <a:r>
              <a:rPr sz="1800" spc="-5" dirty="0">
                <a:solidFill>
                  <a:srgbClr val="393939"/>
                </a:solidFill>
                <a:latin typeface="Calibri"/>
                <a:cs typeface="Calibri"/>
              </a:rPr>
              <a:t>elections,</a:t>
            </a:r>
            <a:r>
              <a:rPr sz="1800" spc="30" dirty="0">
                <a:solidFill>
                  <a:srgbClr val="393939"/>
                </a:solidFill>
                <a:latin typeface="Calibri"/>
                <a:cs typeface="Calibri"/>
              </a:rPr>
              <a:t> </a:t>
            </a:r>
            <a:r>
              <a:rPr sz="1800" spc="-5" dirty="0">
                <a:solidFill>
                  <a:srgbClr val="393939"/>
                </a:solidFill>
                <a:latin typeface="Calibri"/>
                <a:cs typeface="Calibri"/>
              </a:rPr>
              <a:t>view</a:t>
            </a:r>
            <a:r>
              <a:rPr sz="1800" spc="10" dirty="0">
                <a:solidFill>
                  <a:srgbClr val="393939"/>
                </a:solidFill>
                <a:latin typeface="Calibri"/>
                <a:cs typeface="Calibri"/>
              </a:rPr>
              <a:t> </a:t>
            </a:r>
            <a:r>
              <a:rPr sz="1800" spc="-10" dirty="0">
                <a:solidFill>
                  <a:srgbClr val="393939"/>
                </a:solidFill>
                <a:latin typeface="Calibri"/>
                <a:cs typeface="Calibri"/>
              </a:rPr>
              <a:t>your</a:t>
            </a:r>
            <a:r>
              <a:rPr sz="1800" spc="15" dirty="0">
                <a:solidFill>
                  <a:srgbClr val="393939"/>
                </a:solidFill>
                <a:latin typeface="Calibri"/>
                <a:cs typeface="Calibri"/>
              </a:rPr>
              <a:t> </a:t>
            </a:r>
            <a:r>
              <a:rPr sz="1800" spc="-15" dirty="0">
                <a:solidFill>
                  <a:srgbClr val="393939"/>
                </a:solidFill>
                <a:latin typeface="Calibri"/>
                <a:cs typeface="Calibri"/>
              </a:rPr>
              <a:t>pay</a:t>
            </a:r>
            <a:r>
              <a:rPr sz="1800" spc="5" dirty="0">
                <a:solidFill>
                  <a:srgbClr val="393939"/>
                </a:solidFill>
                <a:latin typeface="Calibri"/>
                <a:cs typeface="Calibri"/>
              </a:rPr>
              <a:t> </a:t>
            </a:r>
            <a:r>
              <a:rPr sz="1800" spc="-10" dirty="0">
                <a:solidFill>
                  <a:srgbClr val="393939"/>
                </a:solidFill>
                <a:latin typeface="Calibri"/>
                <a:cs typeface="Calibri"/>
              </a:rPr>
              <a:t>statements,</a:t>
            </a:r>
            <a:r>
              <a:rPr sz="1800" spc="5" dirty="0">
                <a:solidFill>
                  <a:srgbClr val="393939"/>
                </a:solidFill>
                <a:latin typeface="Calibri"/>
                <a:cs typeface="Calibri"/>
              </a:rPr>
              <a:t> </a:t>
            </a:r>
            <a:r>
              <a:rPr sz="1800" spc="-10" dirty="0">
                <a:solidFill>
                  <a:srgbClr val="393939"/>
                </a:solidFill>
                <a:latin typeface="Calibri"/>
                <a:cs typeface="Calibri"/>
              </a:rPr>
              <a:t>update</a:t>
            </a:r>
            <a:r>
              <a:rPr sz="1800" spc="10" dirty="0">
                <a:solidFill>
                  <a:srgbClr val="393939"/>
                </a:solidFill>
                <a:latin typeface="Calibri"/>
                <a:cs typeface="Calibri"/>
              </a:rPr>
              <a:t> </a:t>
            </a:r>
            <a:r>
              <a:rPr sz="1800" spc="-10" dirty="0">
                <a:solidFill>
                  <a:srgbClr val="393939"/>
                </a:solidFill>
                <a:latin typeface="Calibri"/>
                <a:cs typeface="Calibri"/>
              </a:rPr>
              <a:t>your </a:t>
            </a:r>
            <a:r>
              <a:rPr sz="1800" spc="-390" dirty="0">
                <a:solidFill>
                  <a:srgbClr val="393939"/>
                </a:solidFill>
                <a:latin typeface="Calibri"/>
                <a:cs typeface="Calibri"/>
              </a:rPr>
              <a:t> </a:t>
            </a:r>
            <a:r>
              <a:rPr sz="1800" spc="-10" dirty="0">
                <a:solidFill>
                  <a:srgbClr val="393939"/>
                </a:solidFill>
                <a:latin typeface="Calibri"/>
                <a:cs typeface="Calibri"/>
              </a:rPr>
              <a:t>personal</a:t>
            </a:r>
            <a:r>
              <a:rPr sz="1800" dirty="0">
                <a:solidFill>
                  <a:srgbClr val="393939"/>
                </a:solidFill>
                <a:latin typeface="Calibri"/>
                <a:cs typeface="Calibri"/>
              </a:rPr>
              <a:t> </a:t>
            </a:r>
            <a:r>
              <a:rPr sz="1800" spc="-10" dirty="0">
                <a:solidFill>
                  <a:srgbClr val="393939"/>
                </a:solidFill>
                <a:latin typeface="Calibri"/>
                <a:cs typeface="Calibri"/>
              </a:rPr>
              <a:t>information,</a:t>
            </a:r>
            <a:r>
              <a:rPr sz="1800" spc="5" dirty="0">
                <a:solidFill>
                  <a:srgbClr val="393939"/>
                </a:solidFill>
                <a:latin typeface="Calibri"/>
                <a:cs typeface="Calibri"/>
              </a:rPr>
              <a:t> </a:t>
            </a:r>
            <a:r>
              <a:rPr sz="1800" dirty="0">
                <a:solidFill>
                  <a:srgbClr val="393939"/>
                </a:solidFill>
                <a:latin typeface="Calibri"/>
                <a:cs typeface="Calibri"/>
              </a:rPr>
              <a:t>and</a:t>
            </a:r>
            <a:r>
              <a:rPr sz="1800" spc="10" dirty="0">
                <a:solidFill>
                  <a:srgbClr val="393939"/>
                </a:solidFill>
                <a:latin typeface="Calibri"/>
                <a:cs typeface="Calibri"/>
              </a:rPr>
              <a:t> </a:t>
            </a:r>
            <a:r>
              <a:rPr sz="1800" spc="-10" dirty="0">
                <a:solidFill>
                  <a:srgbClr val="393939"/>
                </a:solidFill>
                <a:latin typeface="Calibri"/>
                <a:cs typeface="Calibri"/>
              </a:rPr>
              <a:t>more.</a:t>
            </a:r>
            <a:endParaRPr sz="1800">
              <a:latin typeface="Calibri"/>
              <a:cs typeface="Calibri"/>
            </a:endParaRPr>
          </a:p>
          <a:p>
            <a:pPr>
              <a:lnSpc>
                <a:spcPct val="100000"/>
              </a:lnSpc>
              <a:spcBef>
                <a:spcPts val="30"/>
              </a:spcBef>
            </a:pPr>
            <a:endParaRPr sz="2200">
              <a:latin typeface="Calibri"/>
              <a:cs typeface="Calibri"/>
            </a:endParaRPr>
          </a:p>
          <a:p>
            <a:pPr marL="45085">
              <a:lnSpc>
                <a:spcPct val="100000"/>
              </a:lnSpc>
              <a:spcBef>
                <a:spcPts val="5"/>
              </a:spcBef>
            </a:pPr>
            <a:r>
              <a:rPr sz="1800" b="1" spc="-55" dirty="0">
                <a:latin typeface="Tahoma"/>
                <a:cs typeface="Tahoma"/>
              </a:rPr>
              <a:t>Weill</a:t>
            </a:r>
            <a:r>
              <a:rPr sz="1800" b="1" spc="15" dirty="0">
                <a:latin typeface="Tahoma"/>
                <a:cs typeface="Tahoma"/>
              </a:rPr>
              <a:t> </a:t>
            </a:r>
            <a:r>
              <a:rPr sz="1800" b="1" spc="-10" dirty="0">
                <a:latin typeface="Tahoma"/>
                <a:cs typeface="Tahoma"/>
              </a:rPr>
              <a:t>Business</a:t>
            </a:r>
            <a:r>
              <a:rPr sz="1800" b="1" dirty="0">
                <a:latin typeface="Tahoma"/>
                <a:cs typeface="Tahoma"/>
              </a:rPr>
              <a:t> </a:t>
            </a:r>
            <a:r>
              <a:rPr sz="1800" b="1" spc="10" dirty="0">
                <a:latin typeface="Tahoma"/>
                <a:cs typeface="Tahoma"/>
              </a:rPr>
              <a:t>Gateway</a:t>
            </a:r>
            <a:endParaRPr sz="1800">
              <a:latin typeface="Tahoma"/>
              <a:cs typeface="Tahoma"/>
            </a:endParaRPr>
          </a:p>
          <a:p>
            <a:pPr marL="45085" marR="5080" indent="-635">
              <a:lnSpc>
                <a:spcPct val="101699"/>
              </a:lnSpc>
              <a:spcBef>
                <a:spcPts val="20"/>
              </a:spcBef>
            </a:pPr>
            <a:r>
              <a:rPr sz="1800" spc="-5" dirty="0">
                <a:latin typeface="Calibri"/>
                <a:cs typeface="Calibri"/>
              </a:rPr>
              <a:t>The</a:t>
            </a:r>
            <a:r>
              <a:rPr sz="1800" spc="5" dirty="0">
                <a:latin typeface="Calibri"/>
                <a:cs typeface="Calibri"/>
              </a:rPr>
              <a:t> </a:t>
            </a:r>
            <a:r>
              <a:rPr sz="1800" u="sng" spc="-20" dirty="0">
                <a:solidFill>
                  <a:srgbClr val="0562C1"/>
                </a:solidFill>
                <a:uFill>
                  <a:solidFill>
                    <a:srgbClr val="0562C1"/>
                  </a:solidFill>
                </a:uFill>
                <a:latin typeface="Calibri"/>
                <a:cs typeface="Calibri"/>
                <a:hlinkClick r:id="rId5"/>
              </a:rPr>
              <a:t>Weill</a:t>
            </a:r>
            <a:r>
              <a:rPr sz="1800" u="sng" spc="20" dirty="0">
                <a:solidFill>
                  <a:srgbClr val="0562C1"/>
                </a:solidFill>
                <a:uFill>
                  <a:solidFill>
                    <a:srgbClr val="0562C1"/>
                  </a:solidFill>
                </a:uFill>
                <a:latin typeface="Calibri"/>
                <a:cs typeface="Calibri"/>
                <a:hlinkClick r:id="rId5"/>
              </a:rPr>
              <a:t> </a:t>
            </a:r>
            <a:r>
              <a:rPr sz="1800" u="sng" dirty="0">
                <a:solidFill>
                  <a:srgbClr val="0562C1"/>
                </a:solidFill>
                <a:uFill>
                  <a:solidFill>
                    <a:srgbClr val="0562C1"/>
                  </a:solidFill>
                </a:uFill>
                <a:latin typeface="Calibri"/>
                <a:cs typeface="Calibri"/>
                <a:hlinkClick r:id="rId5"/>
              </a:rPr>
              <a:t>Business</a:t>
            </a:r>
            <a:r>
              <a:rPr sz="1800" u="sng" spc="-20" dirty="0">
                <a:solidFill>
                  <a:srgbClr val="0562C1"/>
                </a:solidFill>
                <a:uFill>
                  <a:solidFill>
                    <a:srgbClr val="0562C1"/>
                  </a:solidFill>
                </a:uFill>
                <a:latin typeface="Calibri"/>
                <a:cs typeface="Calibri"/>
                <a:hlinkClick r:id="rId5"/>
              </a:rPr>
              <a:t> Gateway</a:t>
            </a:r>
            <a:r>
              <a:rPr sz="1800" u="sng" spc="20" dirty="0">
                <a:solidFill>
                  <a:srgbClr val="0562C1"/>
                </a:solidFill>
                <a:uFill>
                  <a:solidFill>
                    <a:srgbClr val="0562C1"/>
                  </a:solidFill>
                </a:uFill>
                <a:latin typeface="Calibri"/>
                <a:cs typeface="Calibri"/>
                <a:hlinkClick r:id="rId5"/>
              </a:rPr>
              <a:t> </a:t>
            </a:r>
            <a:r>
              <a:rPr sz="1800" spc="-5" dirty="0">
                <a:latin typeface="Calibri"/>
                <a:cs typeface="Calibri"/>
              </a:rPr>
              <a:t>(WBG)</a:t>
            </a:r>
            <a:r>
              <a:rPr sz="1800" spc="10" dirty="0">
                <a:latin typeface="Calibri"/>
                <a:cs typeface="Calibri"/>
              </a:rPr>
              <a:t> </a:t>
            </a:r>
            <a:r>
              <a:rPr sz="1800" spc="-5" dirty="0">
                <a:latin typeface="Calibri"/>
                <a:cs typeface="Calibri"/>
              </a:rPr>
              <a:t>is</a:t>
            </a:r>
            <a:r>
              <a:rPr sz="1800" spc="10" dirty="0">
                <a:latin typeface="Calibri"/>
                <a:cs typeface="Calibri"/>
              </a:rPr>
              <a:t> </a:t>
            </a:r>
            <a:r>
              <a:rPr sz="1800" spc="-5" dirty="0">
                <a:latin typeface="Calibri"/>
                <a:cs typeface="Calibri"/>
              </a:rPr>
              <a:t>the</a:t>
            </a:r>
            <a:r>
              <a:rPr sz="1800" spc="20" dirty="0">
                <a:latin typeface="Calibri"/>
                <a:cs typeface="Calibri"/>
              </a:rPr>
              <a:t> </a:t>
            </a:r>
            <a:r>
              <a:rPr sz="1800" spc="-5" dirty="0">
                <a:latin typeface="Calibri"/>
                <a:cs typeface="Calibri"/>
              </a:rPr>
              <a:t>primary</a:t>
            </a:r>
            <a:r>
              <a:rPr sz="1800" spc="5" dirty="0">
                <a:latin typeface="Calibri"/>
                <a:cs typeface="Calibri"/>
              </a:rPr>
              <a:t> </a:t>
            </a:r>
            <a:r>
              <a:rPr sz="1800" spc="-10" dirty="0">
                <a:latin typeface="Calibri"/>
                <a:cs typeface="Calibri"/>
              </a:rPr>
              <a:t>administrative</a:t>
            </a:r>
            <a:r>
              <a:rPr sz="1800" spc="10" dirty="0">
                <a:latin typeface="Calibri"/>
                <a:cs typeface="Calibri"/>
              </a:rPr>
              <a:t> </a:t>
            </a:r>
            <a:r>
              <a:rPr sz="1800" spc="-20" dirty="0">
                <a:latin typeface="Calibri"/>
                <a:cs typeface="Calibri"/>
              </a:rPr>
              <a:t>system</a:t>
            </a:r>
            <a:r>
              <a:rPr sz="1800" spc="-5" dirty="0">
                <a:latin typeface="Calibri"/>
                <a:cs typeface="Calibri"/>
              </a:rPr>
              <a:t> </a:t>
            </a:r>
            <a:r>
              <a:rPr sz="1800" spc="-15" dirty="0">
                <a:latin typeface="Calibri"/>
                <a:cs typeface="Calibri"/>
              </a:rPr>
              <a:t>for</a:t>
            </a:r>
            <a:r>
              <a:rPr sz="1800" dirty="0">
                <a:latin typeface="Calibri"/>
                <a:cs typeface="Calibri"/>
              </a:rPr>
              <a:t> </a:t>
            </a:r>
            <a:r>
              <a:rPr sz="1800" spc="-20" dirty="0">
                <a:latin typeface="Calibri"/>
                <a:cs typeface="Calibri"/>
              </a:rPr>
              <a:t>Weill</a:t>
            </a:r>
            <a:r>
              <a:rPr sz="1800" spc="25" dirty="0">
                <a:latin typeface="Calibri"/>
                <a:cs typeface="Calibri"/>
              </a:rPr>
              <a:t> </a:t>
            </a:r>
            <a:r>
              <a:rPr sz="1800" spc="-5" dirty="0">
                <a:latin typeface="Calibri"/>
                <a:cs typeface="Calibri"/>
              </a:rPr>
              <a:t>Cornell.</a:t>
            </a:r>
            <a:r>
              <a:rPr sz="1800" spc="15" dirty="0">
                <a:latin typeface="Calibri"/>
                <a:cs typeface="Calibri"/>
              </a:rPr>
              <a:t> </a:t>
            </a:r>
            <a:r>
              <a:rPr sz="1800" spc="-10" dirty="0">
                <a:latin typeface="Calibri"/>
                <a:cs typeface="Calibri"/>
              </a:rPr>
              <a:t>From</a:t>
            </a:r>
            <a:r>
              <a:rPr sz="1800" spc="5" dirty="0">
                <a:latin typeface="Calibri"/>
                <a:cs typeface="Calibri"/>
              </a:rPr>
              <a:t> </a:t>
            </a:r>
            <a:r>
              <a:rPr sz="1800" u="sng" spc="-10" dirty="0">
                <a:solidFill>
                  <a:srgbClr val="0562C1"/>
                </a:solidFill>
                <a:uFill>
                  <a:solidFill>
                    <a:srgbClr val="0562C1"/>
                  </a:solidFill>
                </a:uFill>
                <a:latin typeface="Calibri"/>
                <a:cs typeface="Calibri"/>
                <a:hlinkClick r:id="rId6"/>
              </a:rPr>
              <a:t>here</a:t>
            </a:r>
            <a:r>
              <a:rPr sz="1800" spc="10" dirty="0">
                <a:solidFill>
                  <a:srgbClr val="0562C1"/>
                </a:solidFill>
                <a:latin typeface="Calibri"/>
                <a:cs typeface="Calibri"/>
                <a:hlinkClick r:id="rId6"/>
              </a:rPr>
              <a:t> </a:t>
            </a:r>
            <a:r>
              <a:rPr sz="1800" spc="-10" dirty="0">
                <a:latin typeface="Calibri"/>
                <a:cs typeface="Calibri"/>
              </a:rPr>
              <a:t>you</a:t>
            </a:r>
            <a:r>
              <a:rPr sz="1800" spc="15" dirty="0">
                <a:latin typeface="Calibri"/>
                <a:cs typeface="Calibri"/>
              </a:rPr>
              <a:t> </a:t>
            </a:r>
            <a:r>
              <a:rPr sz="1800" spc="-10" dirty="0">
                <a:latin typeface="Calibri"/>
                <a:cs typeface="Calibri"/>
              </a:rPr>
              <a:t>can</a:t>
            </a:r>
            <a:r>
              <a:rPr sz="1800" spc="20" dirty="0">
                <a:latin typeface="Calibri"/>
                <a:cs typeface="Calibri"/>
              </a:rPr>
              <a:t> </a:t>
            </a:r>
            <a:r>
              <a:rPr sz="1800" spc="-5" dirty="0">
                <a:latin typeface="Calibri"/>
                <a:cs typeface="Calibri"/>
              </a:rPr>
              <a:t>access</a:t>
            </a:r>
            <a:r>
              <a:rPr sz="1800" spc="10" dirty="0">
                <a:latin typeface="Calibri"/>
                <a:cs typeface="Calibri"/>
              </a:rPr>
              <a:t> </a:t>
            </a:r>
            <a:r>
              <a:rPr sz="1800" spc="-10" dirty="0">
                <a:latin typeface="Calibri"/>
                <a:cs typeface="Calibri"/>
              </a:rPr>
              <a:t>your</a:t>
            </a:r>
            <a:r>
              <a:rPr sz="1800" spc="10" dirty="0">
                <a:latin typeface="Calibri"/>
                <a:cs typeface="Calibri"/>
              </a:rPr>
              <a:t> </a:t>
            </a:r>
            <a:r>
              <a:rPr sz="1800" spc="-15" dirty="0">
                <a:latin typeface="Calibri"/>
                <a:cs typeface="Calibri"/>
              </a:rPr>
              <a:t>pay </a:t>
            </a:r>
            <a:r>
              <a:rPr sz="1800" spc="-10" dirty="0">
                <a:latin typeface="Calibri"/>
                <a:cs typeface="Calibri"/>
              </a:rPr>
              <a:t> </a:t>
            </a:r>
            <a:r>
              <a:rPr sz="1800" spc="-15" dirty="0">
                <a:latin typeface="Calibri"/>
                <a:cs typeface="Calibri"/>
              </a:rPr>
              <a:t>statement,</a:t>
            </a:r>
            <a:r>
              <a:rPr sz="1800" dirty="0">
                <a:latin typeface="Calibri"/>
                <a:cs typeface="Calibri"/>
              </a:rPr>
              <a:t> </a:t>
            </a:r>
            <a:r>
              <a:rPr sz="1800" spc="-10" dirty="0">
                <a:latin typeface="Calibri"/>
                <a:cs typeface="Calibri"/>
              </a:rPr>
              <a:t>direct</a:t>
            </a:r>
            <a:r>
              <a:rPr sz="1800" spc="25" dirty="0">
                <a:latin typeface="Calibri"/>
                <a:cs typeface="Calibri"/>
              </a:rPr>
              <a:t> </a:t>
            </a:r>
            <a:r>
              <a:rPr sz="1800" spc="-5" dirty="0">
                <a:latin typeface="Calibri"/>
                <a:cs typeface="Calibri"/>
              </a:rPr>
              <a:t>deposit,</a:t>
            </a:r>
            <a:r>
              <a:rPr sz="1800" spc="15" dirty="0">
                <a:latin typeface="Calibri"/>
                <a:cs typeface="Calibri"/>
              </a:rPr>
              <a:t> </a:t>
            </a:r>
            <a:r>
              <a:rPr sz="1800" spc="-5" dirty="0">
                <a:latin typeface="Calibri"/>
                <a:cs typeface="Calibri"/>
              </a:rPr>
              <a:t>benefits,</a:t>
            </a:r>
            <a:r>
              <a:rPr sz="1800" dirty="0">
                <a:latin typeface="Calibri"/>
                <a:cs typeface="Calibri"/>
              </a:rPr>
              <a:t> </a:t>
            </a:r>
            <a:r>
              <a:rPr sz="1800" spc="-10" dirty="0">
                <a:latin typeface="Calibri"/>
                <a:cs typeface="Calibri"/>
              </a:rPr>
              <a:t>income</a:t>
            </a:r>
            <a:r>
              <a:rPr sz="1800" spc="20" dirty="0">
                <a:latin typeface="Calibri"/>
                <a:cs typeface="Calibri"/>
              </a:rPr>
              <a:t> </a:t>
            </a:r>
            <a:r>
              <a:rPr sz="1800" spc="-15" dirty="0">
                <a:latin typeface="Calibri"/>
                <a:cs typeface="Calibri"/>
              </a:rPr>
              <a:t>tax</a:t>
            </a:r>
            <a:r>
              <a:rPr sz="1800" spc="10" dirty="0">
                <a:latin typeface="Calibri"/>
                <a:cs typeface="Calibri"/>
              </a:rPr>
              <a:t> </a:t>
            </a:r>
            <a:r>
              <a:rPr sz="1800" spc="-10" dirty="0">
                <a:latin typeface="Calibri"/>
                <a:cs typeface="Calibri"/>
              </a:rPr>
              <a:t>forms</a:t>
            </a:r>
            <a:r>
              <a:rPr sz="1800" spc="-5" dirty="0">
                <a:latin typeface="Calibri"/>
                <a:cs typeface="Calibri"/>
              </a:rPr>
              <a:t> </a:t>
            </a:r>
            <a:r>
              <a:rPr sz="1800" dirty="0">
                <a:latin typeface="Calibri"/>
                <a:cs typeface="Calibri"/>
              </a:rPr>
              <a:t>and</a:t>
            </a:r>
            <a:r>
              <a:rPr sz="1800" spc="25" dirty="0">
                <a:latin typeface="Calibri"/>
                <a:cs typeface="Calibri"/>
              </a:rPr>
              <a:t> </a:t>
            </a:r>
            <a:r>
              <a:rPr sz="1800" spc="-10" dirty="0">
                <a:latin typeface="Calibri"/>
                <a:cs typeface="Calibri"/>
              </a:rPr>
              <a:t>more.</a:t>
            </a:r>
            <a:r>
              <a:rPr sz="1800" dirty="0">
                <a:latin typeface="Calibri"/>
                <a:cs typeface="Calibri"/>
              </a:rPr>
              <a:t> </a:t>
            </a:r>
            <a:r>
              <a:rPr sz="1800" u="sng" spc="-15" dirty="0">
                <a:solidFill>
                  <a:srgbClr val="0562C1"/>
                </a:solidFill>
                <a:uFill>
                  <a:solidFill>
                    <a:srgbClr val="0562C1"/>
                  </a:solidFill>
                </a:uFill>
                <a:latin typeface="Segoe UI"/>
                <a:cs typeface="Segoe UI"/>
                <a:hlinkClick r:id="rId7"/>
              </a:rPr>
              <a:t>Reference</a:t>
            </a:r>
            <a:r>
              <a:rPr sz="1800" u="sng" spc="-5" dirty="0">
                <a:solidFill>
                  <a:srgbClr val="0562C1"/>
                </a:solidFill>
                <a:uFill>
                  <a:solidFill>
                    <a:srgbClr val="0562C1"/>
                  </a:solidFill>
                </a:uFill>
                <a:latin typeface="Segoe UI"/>
                <a:cs typeface="Segoe UI"/>
                <a:hlinkClick r:id="rId7"/>
              </a:rPr>
              <a:t> Guides</a:t>
            </a:r>
            <a:r>
              <a:rPr sz="1800" u="sng" spc="10" dirty="0">
                <a:solidFill>
                  <a:srgbClr val="0562C1"/>
                </a:solidFill>
                <a:uFill>
                  <a:solidFill>
                    <a:srgbClr val="0562C1"/>
                  </a:solidFill>
                </a:uFill>
                <a:latin typeface="Segoe UI"/>
                <a:cs typeface="Segoe UI"/>
                <a:hlinkClick r:id="rId7"/>
              </a:rPr>
              <a:t> </a:t>
            </a:r>
            <a:r>
              <a:rPr sz="1800" dirty="0">
                <a:latin typeface="Segoe UI"/>
                <a:cs typeface="Segoe UI"/>
              </a:rPr>
              <a:t>for</a:t>
            </a:r>
            <a:r>
              <a:rPr sz="1800" spc="-5" dirty="0">
                <a:latin typeface="Segoe UI"/>
                <a:cs typeface="Segoe UI"/>
              </a:rPr>
              <a:t> WBG</a:t>
            </a:r>
            <a:r>
              <a:rPr sz="1800" spc="5" dirty="0">
                <a:latin typeface="Segoe UI"/>
                <a:cs typeface="Segoe UI"/>
              </a:rPr>
              <a:t> </a:t>
            </a:r>
            <a:r>
              <a:rPr sz="1800" spc="-5" dirty="0">
                <a:latin typeface="Segoe UI"/>
                <a:cs typeface="Segoe UI"/>
              </a:rPr>
              <a:t>including</a:t>
            </a:r>
            <a:r>
              <a:rPr sz="1800" spc="15" dirty="0">
                <a:latin typeface="Segoe UI"/>
                <a:cs typeface="Segoe UI"/>
              </a:rPr>
              <a:t> </a:t>
            </a:r>
            <a:r>
              <a:rPr sz="1800" spc="-5" dirty="0">
                <a:latin typeface="Segoe UI"/>
                <a:cs typeface="Segoe UI"/>
              </a:rPr>
              <a:t>logging</a:t>
            </a:r>
            <a:r>
              <a:rPr sz="1800" spc="15" dirty="0">
                <a:latin typeface="Segoe UI"/>
                <a:cs typeface="Segoe UI"/>
              </a:rPr>
              <a:t> </a:t>
            </a:r>
            <a:r>
              <a:rPr sz="1800" dirty="0">
                <a:latin typeface="Segoe UI"/>
                <a:cs typeface="Segoe UI"/>
              </a:rPr>
              <a:t>on</a:t>
            </a:r>
            <a:r>
              <a:rPr sz="1800" spc="-10" dirty="0">
                <a:latin typeface="Segoe UI"/>
                <a:cs typeface="Segoe UI"/>
              </a:rPr>
              <a:t> </a:t>
            </a:r>
            <a:r>
              <a:rPr sz="1800" spc="-5" dirty="0">
                <a:latin typeface="Segoe UI"/>
                <a:cs typeface="Segoe UI"/>
              </a:rPr>
              <a:t>to WBG</a:t>
            </a:r>
            <a:r>
              <a:rPr sz="1800" spc="20" dirty="0">
                <a:latin typeface="Segoe UI"/>
                <a:cs typeface="Segoe UI"/>
              </a:rPr>
              <a:t> </a:t>
            </a:r>
            <a:r>
              <a:rPr sz="1800" spc="-15" dirty="0">
                <a:latin typeface="Segoe UI"/>
                <a:cs typeface="Segoe UI"/>
              </a:rPr>
              <a:t>are </a:t>
            </a:r>
            <a:r>
              <a:rPr sz="1800" spc="-480" dirty="0">
                <a:latin typeface="Segoe UI"/>
                <a:cs typeface="Segoe UI"/>
              </a:rPr>
              <a:t> </a:t>
            </a:r>
            <a:r>
              <a:rPr sz="1800" spc="-10" dirty="0">
                <a:latin typeface="Segoe UI"/>
                <a:cs typeface="Segoe UI"/>
              </a:rPr>
              <a:t>available.</a:t>
            </a:r>
            <a:endParaRPr sz="1800">
              <a:latin typeface="Segoe UI"/>
              <a:cs typeface="Segoe UI"/>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732150" y="1120831"/>
            <a:ext cx="2726690" cy="391160"/>
          </a:xfrm>
          <a:prstGeom prst="rect">
            <a:avLst/>
          </a:prstGeom>
        </p:spPr>
        <p:txBody>
          <a:bodyPr vert="horz" wrap="square" lIns="0" tIns="12700" rIns="0" bIns="0" rtlCol="0">
            <a:spAutoFit/>
          </a:bodyPr>
          <a:lstStyle/>
          <a:p>
            <a:pPr marL="12700">
              <a:lnSpc>
                <a:spcPct val="100000"/>
              </a:lnSpc>
              <a:spcBef>
                <a:spcPts val="100"/>
              </a:spcBef>
            </a:pPr>
            <a:r>
              <a:rPr sz="2400" b="1" spc="60" dirty="0">
                <a:solidFill>
                  <a:srgbClr val="CF451F"/>
                </a:solidFill>
                <a:latin typeface="Tahoma"/>
                <a:cs typeface="Tahoma"/>
              </a:rPr>
              <a:t>MyApps</a:t>
            </a:r>
            <a:r>
              <a:rPr sz="2400" b="1" dirty="0">
                <a:solidFill>
                  <a:srgbClr val="CF451F"/>
                </a:solidFill>
                <a:latin typeface="Tahoma"/>
                <a:cs typeface="Tahoma"/>
              </a:rPr>
              <a:t> </a:t>
            </a:r>
            <a:r>
              <a:rPr sz="2400" b="1" spc="25" dirty="0">
                <a:solidFill>
                  <a:srgbClr val="CF451F"/>
                </a:solidFill>
                <a:latin typeface="Tahoma"/>
                <a:cs typeface="Tahoma"/>
              </a:rPr>
              <a:t>–</a:t>
            </a:r>
            <a:r>
              <a:rPr sz="2400" b="1" spc="10" dirty="0">
                <a:solidFill>
                  <a:srgbClr val="CF451F"/>
                </a:solidFill>
                <a:latin typeface="Tahoma"/>
                <a:cs typeface="Tahoma"/>
              </a:rPr>
              <a:t> </a:t>
            </a:r>
            <a:r>
              <a:rPr sz="2400" b="1" spc="-90" dirty="0">
                <a:solidFill>
                  <a:srgbClr val="CF451F"/>
                </a:solidFill>
                <a:latin typeface="Tahoma"/>
                <a:cs typeface="Tahoma"/>
              </a:rPr>
              <a:t>How</a:t>
            </a:r>
            <a:r>
              <a:rPr sz="2400" b="1" spc="-20" dirty="0">
                <a:solidFill>
                  <a:srgbClr val="CF451F"/>
                </a:solidFill>
                <a:latin typeface="Tahoma"/>
                <a:cs typeface="Tahoma"/>
              </a:rPr>
              <a:t> </a:t>
            </a:r>
            <a:r>
              <a:rPr sz="2400" b="1" spc="25" dirty="0">
                <a:solidFill>
                  <a:srgbClr val="CF451F"/>
                </a:solidFill>
                <a:latin typeface="Tahoma"/>
                <a:cs typeface="Tahoma"/>
              </a:rPr>
              <a:t>to</a:t>
            </a:r>
            <a:endParaRPr sz="2400">
              <a:latin typeface="Tahoma"/>
              <a:cs typeface="Tahoma"/>
            </a:endParaRPr>
          </a:p>
        </p:txBody>
      </p:sp>
      <p:sp>
        <p:nvSpPr>
          <p:cNvPr id="3" name="object 3"/>
          <p:cNvSpPr txBox="1">
            <a:spLocks noGrp="1"/>
          </p:cNvSpPr>
          <p:nvPr>
            <p:ph type="title"/>
          </p:nvPr>
        </p:nvSpPr>
        <p:spPr>
          <a:xfrm>
            <a:off x="2996342" y="257464"/>
            <a:ext cx="6196965" cy="452120"/>
          </a:xfrm>
          <a:prstGeom prst="rect">
            <a:avLst/>
          </a:prstGeom>
        </p:spPr>
        <p:txBody>
          <a:bodyPr vert="horz" wrap="square" lIns="0" tIns="12065" rIns="0" bIns="0" rtlCol="0">
            <a:spAutoFit/>
          </a:bodyPr>
          <a:lstStyle/>
          <a:p>
            <a:pPr marL="12700">
              <a:lnSpc>
                <a:spcPct val="100000"/>
              </a:lnSpc>
              <a:spcBef>
                <a:spcPts val="95"/>
              </a:spcBef>
            </a:pPr>
            <a:r>
              <a:rPr spc="70" dirty="0"/>
              <a:t>MyApps</a:t>
            </a:r>
            <a:r>
              <a:rPr spc="10" dirty="0"/>
              <a:t> </a:t>
            </a:r>
            <a:r>
              <a:rPr spc="30" dirty="0"/>
              <a:t>&amp;</a:t>
            </a:r>
            <a:r>
              <a:rPr spc="20" dirty="0"/>
              <a:t> </a:t>
            </a:r>
            <a:r>
              <a:rPr spc="-85" dirty="0"/>
              <a:t>Weill</a:t>
            </a:r>
            <a:r>
              <a:rPr spc="45" dirty="0"/>
              <a:t> </a:t>
            </a:r>
            <a:r>
              <a:rPr spc="-5" dirty="0"/>
              <a:t>Business</a:t>
            </a:r>
            <a:r>
              <a:rPr spc="60" dirty="0"/>
              <a:t> </a:t>
            </a:r>
            <a:r>
              <a:rPr spc="10" dirty="0"/>
              <a:t>Gateway</a:t>
            </a:r>
          </a:p>
        </p:txBody>
      </p:sp>
      <p:pic>
        <p:nvPicPr>
          <p:cNvPr id="4" name="object 4"/>
          <p:cNvPicPr/>
          <p:nvPr/>
        </p:nvPicPr>
        <p:blipFill>
          <a:blip r:embed="rId2" cstate="print"/>
          <a:stretch>
            <a:fillRect/>
          </a:stretch>
        </p:blipFill>
        <p:spPr>
          <a:xfrm>
            <a:off x="9982200" y="6269735"/>
            <a:ext cx="2066543" cy="423671"/>
          </a:xfrm>
          <a:prstGeom prst="rect">
            <a:avLst/>
          </a:prstGeom>
        </p:spPr>
      </p:pic>
      <p:sp>
        <p:nvSpPr>
          <p:cNvPr id="5" name="object 5"/>
          <p:cNvSpPr txBox="1"/>
          <p:nvPr/>
        </p:nvSpPr>
        <p:spPr>
          <a:xfrm>
            <a:off x="192026" y="2246325"/>
            <a:ext cx="11874500" cy="1391285"/>
          </a:xfrm>
          <a:prstGeom prst="rect">
            <a:avLst/>
          </a:prstGeom>
        </p:spPr>
        <p:txBody>
          <a:bodyPr vert="horz" wrap="square" lIns="0" tIns="12700" rIns="0" bIns="0" rtlCol="0">
            <a:spAutoFit/>
          </a:bodyPr>
          <a:lstStyle/>
          <a:p>
            <a:pPr marL="12700" marR="5080">
              <a:lnSpc>
                <a:spcPct val="100000"/>
              </a:lnSpc>
              <a:spcBef>
                <a:spcPts val="100"/>
              </a:spcBef>
            </a:pPr>
            <a:r>
              <a:rPr sz="1800" b="1" spc="-5" dirty="0">
                <a:latin typeface="Segoe UI"/>
                <a:cs typeface="Segoe UI"/>
              </a:rPr>
              <a:t>myApps</a:t>
            </a:r>
            <a:r>
              <a:rPr sz="1800" spc="-5" dirty="0">
                <a:latin typeface="Segoe UI"/>
                <a:cs typeface="Segoe UI"/>
              </a:rPr>
              <a:t>:</a:t>
            </a:r>
            <a:r>
              <a:rPr sz="1800" spc="-20" dirty="0">
                <a:latin typeface="Segoe UI"/>
                <a:cs typeface="Segoe UI"/>
              </a:rPr>
              <a:t> </a:t>
            </a:r>
            <a:r>
              <a:rPr sz="1800" spc="-5" dirty="0">
                <a:latin typeface="Segoe UI"/>
                <a:cs typeface="Segoe UI"/>
              </a:rPr>
              <a:t>myApps</a:t>
            </a:r>
            <a:r>
              <a:rPr sz="1800" spc="5" dirty="0">
                <a:latin typeface="Segoe UI"/>
                <a:cs typeface="Segoe UI"/>
              </a:rPr>
              <a:t> </a:t>
            </a:r>
            <a:r>
              <a:rPr sz="1800" spc="-5" dirty="0">
                <a:latin typeface="Segoe UI"/>
                <a:cs typeface="Segoe UI"/>
              </a:rPr>
              <a:t>is</a:t>
            </a:r>
            <a:r>
              <a:rPr sz="1800" spc="5" dirty="0">
                <a:latin typeface="Segoe UI"/>
                <a:cs typeface="Segoe UI"/>
              </a:rPr>
              <a:t> </a:t>
            </a:r>
            <a:r>
              <a:rPr sz="1800" dirty="0">
                <a:latin typeface="Segoe UI"/>
                <a:cs typeface="Segoe UI"/>
              </a:rPr>
              <a:t>a</a:t>
            </a:r>
            <a:r>
              <a:rPr sz="1800" spc="-15" dirty="0">
                <a:latin typeface="Segoe UI"/>
                <a:cs typeface="Segoe UI"/>
              </a:rPr>
              <a:t> </a:t>
            </a:r>
            <a:r>
              <a:rPr sz="1800" spc="-10" dirty="0">
                <a:latin typeface="Segoe UI"/>
                <a:cs typeface="Segoe UI"/>
              </a:rPr>
              <a:t>web-based</a:t>
            </a:r>
            <a:r>
              <a:rPr sz="1800" spc="35" dirty="0">
                <a:latin typeface="Segoe UI"/>
                <a:cs typeface="Segoe UI"/>
              </a:rPr>
              <a:t> </a:t>
            </a:r>
            <a:r>
              <a:rPr sz="1800" spc="5" dirty="0">
                <a:latin typeface="Segoe UI"/>
                <a:cs typeface="Segoe UI"/>
              </a:rPr>
              <a:t>service</a:t>
            </a:r>
            <a:r>
              <a:rPr sz="1800" spc="-10" dirty="0">
                <a:latin typeface="Segoe UI"/>
                <a:cs typeface="Segoe UI"/>
              </a:rPr>
              <a:t> </a:t>
            </a:r>
            <a:r>
              <a:rPr sz="1800" spc="-5" dirty="0">
                <a:latin typeface="Segoe UI"/>
                <a:cs typeface="Segoe UI"/>
              </a:rPr>
              <a:t>which</a:t>
            </a:r>
            <a:r>
              <a:rPr sz="1800" dirty="0">
                <a:latin typeface="Segoe UI"/>
                <a:cs typeface="Segoe UI"/>
              </a:rPr>
              <a:t> </a:t>
            </a:r>
            <a:r>
              <a:rPr sz="1800" spc="-5" dirty="0">
                <a:latin typeface="Segoe UI"/>
                <a:cs typeface="Segoe UI"/>
              </a:rPr>
              <a:t>allows</a:t>
            </a:r>
            <a:r>
              <a:rPr sz="1800" spc="5" dirty="0">
                <a:latin typeface="Segoe UI"/>
                <a:cs typeface="Segoe UI"/>
              </a:rPr>
              <a:t> </a:t>
            </a:r>
            <a:r>
              <a:rPr sz="1800" spc="-5" dirty="0">
                <a:latin typeface="Segoe UI"/>
                <a:cs typeface="Segoe UI"/>
              </a:rPr>
              <a:t>you</a:t>
            </a:r>
            <a:r>
              <a:rPr sz="1800" spc="-10" dirty="0">
                <a:latin typeface="Segoe UI"/>
                <a:cs typeface="Segoe UI"/>
              </a:rPr>
              <a:t> </a:t>
            </a:r>
            <a:r>
              <a:rPr sz="1800" spc="-5" dirty="0">
                <a:latin typeface="Segoe UI"/>
                <a:cs typeface="Segoe UI"/>
              </a:rPr>
              <a:t>to</a:t>
            </a:r>
            <a:r>
              <a:rPr sz="1800" spc="-10" dirty="0">
                <a:latin typeface="Segoe UI"/>
                <a:cs typeface="Segoe UI"/>
              </a:rPr>
              <a:t> </a:t>
            </a:r>
            <a:r>
              <a:rPr sz="1800" spc="-5" dirty="0">
                <a:latin typeface="Segoe UI"/>
                <a:cs typeface="Segoe UI"/>
              </a:rPr>
              <a:t>access</a:t>
            </a:r>
            <a:r>
              <a:rPr sz="1800" dirty="0">
                <a:latin typeface="Segoe UI"/>
                <a:cs typeface="Segoe UI"/>
              </a:rPr>
              <a:t> </a:t>
            </a:r>
            <a:r>
              <a:rPr sz="1800" spc="-15" dirty="0">
                <a:latin typeface="Segoe UI"/>
                <a:cs typeface="Segoe UI"/>
              </a:rPr>
              <a:t>Weill</a:t>
            </a:r>
            <a:r>
              <a:rPr sz="1800" spc="20" dirty="0">
                <a:latin typeface="Segoe UI"/>
                <a:cs typeface="Segoe UI"/>
              </a:rPr>
              <a:t> </a:t>
            </a:r>
            <a:r>
              <a:rPr sz="1800" spc="-5" dirty="0">
                <a:latin typeface="Segoe UI"/>
                <a:cs typeface="Segoe UI"/>
              </a:rPr>
              <a:t>Business</a:t>
            </a:r>
            <a:r>
              <a:rPr sz="1800" spc="-20" dirty="0">
                <a:latin typeface="Segoe UI"/>
                <a:cs typeface="Segoe UI"/>
              </a:rPr>
              <a:t> </a:t>
            </a:r>
            <a:r>
              <a:rPr sz="1800" spc="-15" dirty="0">
                <a:latin typeface="Segoe UI"/>
                <a:cs typeface="Segoe UI"/>
              </a:rPr>
              <a:t>Gateway,</a:t>
            </a:r>
            <a:r>
              <a:rPr sz="1800" spc="-5" dirty="0">
                <a:latin typeface="Segoe UI"/>
                <a:cs typeface="Segoe UI"/>
              </a:rPr>
              <a:t> </a:t>
            </a:r>
            <a:r>
              <a:rPr sz="1800" spc="-15" dirty="0">
                <a:latin typeface="Segoe UI"/>
                <a:cs typeface="Segoe UI"/>
              </a:rPr>
              <a:t>Weill</a:t>
            </a:r>
            <a:r>
              <a:rPr sz="1800" spc="20" dirty="0">
                <a:latin typeface="Segoe UI"/>
                <a:cs typeface="Segoe UI"/>
              </a:rPr>
              <a:t> </a:t>
            </a:r>
            <a:r>
              <a:rPr sz="1800" spc="-15" dirty="0">
                <a:latin typeface="Segoe UI"/>
                <a:cs typeface="Segoe UI"/>
              </a:rPr>
              <a:t>Research</a:t>
            </a:r>
            <a:r>
              <a:rPr sz="1800" dirty="0">
                <a:latin typeface="Segoe UI"/>
                <a:cs typeface="Segoe UI"/>
              </a:rPr>
              <a:t> </a:t>
            </a:r>
            <a:r>
              <a:rPr sz="1800" spc="-10" dirty="0">
                <a:latin typeface="Segoe UI"/>
                <a:cs typeface="Segoe UI"/>
              </a:rPr>
              <a:t>Gateway </a:t>
            </a:r>
            <a:r>
              <a:rPr sz="1800" spc="-5" dirty="0">
                <a:latin typeface="Segoe UI"/>
                <a:cs typeface="Segoe UI"/>
              </a:rPr>
              <a:t> and other WCM </a:t>
            </a:r>
            <a:r>
              <a:rPr sz="1800" spc="-10" dirty="0">
                <a:latin typeface="Segoe UI"/>
                <a:cs typeface="Segoe UI"/>
              </a:rPr>
              <a:t>resources </a:t>
            </a:r>
            <a:r>
              <a:rPr sz="1800" spc="-5" dirty="0">
                <a:latin typeface="Segoe UI"/>
                <a:cs typeface="Segoe UI"/>
              </a:rPr>
              <a:t>by </a:t>
            </a:r>
            <a:r>
              <a:rPr sz="1800" dirty="0">
                <a:latin typeface="Segoe UI"/>
                <a:cs typeface="Segoe UI"/>
              </a:rPr>
              <a:t>just </a:t>
            </a:r>
            <a:r>
              <a:rPr sz="1800" spc="-5" dirty="0">
                <a:latin typeface="Segoe UI"/>
                <a:cs typeface="Segoe UI"/>
              </a:rPr>
              <a:t>logging in with your CWID and </a:t>
            </a:r>
            <a:r>
              <a:rPr sz="1800" spc="-10" dirty="0">
                <a:latin typeface="Segoe UI"/>
                <a:cs typeface="Segoe UI"/>
              </a:rPr>
              <a:t>password. </a:t>
            </a:r>
            <a:r>
              <a:rPr sz="1800" spc="-5" dirty="0">
                <a:latin typeface="Segoe UI"/>
                <a:cs typeface="Segoe UI"/>
              </a:rPr>
              <a:t>No </a:t>
            </a:r>
            <a:r>
              <a:rPr sz="1800" spc="-10" dirty="0">
                <a:latin typeface="Segoe UI"/>
                <a:cs typeface="Segoe UI"/>
              </a:rPr>
              <a:t>software </a:t>
            </a:r>
            <a:r>
              <a:rPr sz="1800" spc="-5" dirty="0">
                <a:latin typeface="Segoe UI"/>
                <a:cs typeface="Segoe UI"/>
              </a:rPr>
              <a:t>needs to be installed </a:t>
            </a:r>
            <a:r>
              <a:rPr sz="1800" dirty="0">
                <a:latin typeface="Segoe UI"/>
                <a:cs typeface="Segoe UI"/>
              </a:rPr>
              <a:t>on </a:t>
            </a:r>
            <a:r>
              <a:rPr sz="1800" spc="-5" dirty="0">
                <a:latin typeface="Segoe UI"/>
                <a:cs typeface="Segoe UI"/>
              </a:rPr>
              <a:t>your </a:t>
            </a:r>
            <a:r>
              <a:rPr sz="1800" spc="-480" dirty="0">
                <a:latin typeface="Segoe UI"/>
                <a:cs typeface="Segoe UI"/>
              </a:rPr>
              <a:t> </a:t>
            </a:r>
            <a:r>
              <a:rPr sz="1800" spc="-5" dirty="0">
                <a:latin typeface="Segoe UI"/>
                <a:cs typeface="Segoe UI"/>
              </a:rPr>
              <a:t>device,</a:t>
            </a:r>
            <a:r>
              <a:rPr sz="1800" spc="15" dirty="0">
                <a:latin typeface="Segoe UI"/>
                <a:cs typeface="Segoe UI"/>
              </a:rPr>
              <a:t> </a:t>
            </a:r>
            <a:r>
              <a:rPr sz="1800" spc="-5" dirty="0">
                <a:latin typeface="Segoe UI"/>
                <a:cs typeface="Segoe UI"/>
              </a:rPr>
              <a:t>making</a:t>
            </a:r>
            <a:r>
              <a:rPr sz="1800" spc="-10" dirty="0">
                <a:latin typeface="Segoe UI"/>
                <a:cs typeface="Segoe UI"/>
              </a:rPr>
              <a:t> </a:t>
            </a:r>
            <a:r>
              <a:rPr sz="1800" spc="-5" dirty="0">
                <a:latin typeface="Segoe UI"/>
                <a:cs typeface="Segoe UI"/>
              </a:rPr>
              <a:t>it</a:t>
            </a:r>
            <a:r>
              <a:rPr sz="1800" spc="5" dirty="0">
                <a:latin typeface="Segoe UI"/>
                <a:cs typeface="Segoe UI"/>
              </a:rPr>
              <a:t> </a:t>
            </a:r>
            <a:r>
              <a:rPr sz="1800" spc="-5" dirty="0">
                <a:latin typeface="Segoe UI"/>
                <a:cs typeface="Segoe UI"/>
              </a:rPr>
              <a:t>an</a:t>
            </a:r>
            <a:r>
              <a:rPr sz="1800" spc="-15" dirty="0">
                <a:latin typeface="Segoe UI"/>
                <a:cs typeface="Segoe UI"/>
              </a:rPr>
              <a:t> </a:t>
            </a:r>
            <a:r>
              <a:rPr sz="1800" spc="-5" dirty="0">
                <a:latin typeface="Segoe UI"/>
                <a:cs typeface="Segoe UI"/>
              </a:rPr>
              <a:t>easy and</a:t>
            </a:r>
            <a:r>
              <a:rPr sz="1800" spc="-10" dirty="0">
                <a:latin typeface="Segoe UI"/>
                <a:cs typeface="Segoe UI"/>
              </a:rPr>
              <a:t> secure </a:t>
            </a:r>
            <a:r>
              <a:rPr sz="1800" spc="-5" dirty="0">
                <a:latin typeface="Segoe UI"/>
                <a:cs typeface="Segoe UI"/>
              </a:rPr>
              <a:t>way</a:t>
            </a:r>
            <a:r>
              <a:rPr sz="1800" spc="5" dirty="0">
                <a:latin typeface="Segoe UI"/>
                <a:cs typeface="Segoe UI"/>
              </a:rPr>
              <a:t> </a:t>
            </a:r>
            <a:r>
              <a:rPr sz="1800" spc="-5" dirty="0">
                <a:latin typeface="Segoe UI"/>
                <a:cs typeface="Segoe UI"/>
              </a:rPr>
              <a:t>to</a:t>
            </a:r>
            <a:r>
              <a:rPr sz="1800" spc="-15" dirty="0">
                <a:latin typeface="Segoe UI"/>
                <a:cs typeface="Segoe UI"/>
              </a:rPr>
              <a:t> </a:t>
            </a:r>
            <a:r>
              <a:rPr sz="1800" spc="-5" dirty="0">
                <a:latin typeface="Segoe UI"/>
                <a:cs typeface="Segoe UI"/>
              </a:rPr>
              <a:t>access</a:t>
            </a:r>
            <a:r>
              <a:rPr sz="1800" spc="5" dirty="0">
                <a:latin typeface="Segoe UI"/>
                <a:cs typeface="Segoe UI"/>
              </a:rPr>
              <a:t> </a:t>
            </a:r>
            <a:r>
              <a:rPr sz="1800" spc="-5" dirty="0">
                <a:latin typeface="Segoe UI"/>
                <a:cs typeface="Segoe UI"/>
              </a:rPr>
              <a:t>WCM</a:t>
            </a:r>
            <a:r>
              <a:rPr sz="1800" spc="-10" dirty="0">
                <a:latin typeface="Segoe UI"/>
                <a:cs typeface="Segoe UI"/>
              </a:rPr>
              <a:t> resources anywhere</a:t>
            </a:r>
            <a:r>
              <a:rPr sz="1800" spc="-15" dirty="0">
                <a:latin typeface="Segoe UI"/>
                <a:cs typeface="Segoe UI"/>
              </a:rPr>
              <a:t> </a:t>
            </a:r>
            <a:r>
              <a:rPr sz="1800" spc="-5" dirty="0">
                <a:latin typeface="Segoe UI"/>
                <a:cs typeface="Segoe UI"/>
              </a:rPr>
              <a:t>you</a:t>
            </a:r>
            <a:r>
              <a:rPr sz="1800" spc="-15" dirty="0">
                <a:latin typeface="Segoe UI"/>
                <a:cs typeface="Segoe UI"/>
              </a:rPr>
              <a:t> </a:t>
            </a:r>
            <a:r>
              <a:rPr sz="1800" spc="-5" dirty="0">
                <a:latin typeface="Segoe UI"/>
                <a:cs typeface="Segoe UI"/>
              </a:rPr>
              <a:t>have</a:t>
            </a:r>
            <a:r>
              <a:rPr sz="1800" spc="-15" dirty="0">
                <a:latin typeface="Segoe UI"/>
                <a:cs typeface="Segoe UI"/>
              </a:rPr>
              <a:t> </a:t>
            </a:r>
            <a:r>
              <a:rPr sz="1800" spc="-5" dirty="0">
                <a:latin typeface="Segoe UI"/>
                <a:cs typeface="Segoe UI"/>
              </a:rPr>
              <a:t>an</a:t>
            </a:r>
            <a:r>
              <a:rPr sz="1800" spc="-15" dirty="0">
                <a:latin typeface="Segoe UI"/>
                <a:cs typeface="Segoe UI"/>
              </a:rPr>
              <a:t> </a:t>
            </a:r>
            <a:r>
              <a:rPr sz="1800" spc="-5" dirty="0">
                <a:latin typeface="Segoe UI"/>
                <a:cs typeface="Segoe UI"/>
              </a:rPr>
              <a:t>Internet</a:t>
            </a:r>
            <a:r>
              <a:rPr sz="1800" spc="-25" dirty="0">
                <a:latin typeface="Segoe UI"/>
                <a:cs typeface="Segoe UI"/>
              </a:rPr>
              <a:t> </a:t>
            </a:r>
            <a:r>
              <a:rPr sz="1800" spc="-5" dirty="0">
                <a:latin typeface="Segoe UI"/>
                <a:cs typeface="Segoe UI"/>
              </a:rPr>
              <a:t>connection.</a:t>
            </a:r>
            <a:endParaRPr sz="1800">
              <a:latin typeface="Segoe UI"/>
              <a:cs typeface="Segoe UI"/>
            </a:endParaRPr>
          </a:p>
          <a:p>
            <a:pPr marL="12700" marR="805815">
              <a:lnSpc>
                <a:spcPts val="2110"/>
              </a:lnSpc>
              <a:spcBef>
                <a:spcPts val="110"/>
              </a:spcBef>
            </a:pPr>
            <a:r>
              <a:rPr sz="1800" spc="-10" dirty="0">
                <a:latin typeface="Segoe UI"/>
                <a:cs typeface="Segoe UI"/>
              </a:rPr>
              <a:t>Additionally,</a:t>
            </a:r>
            <a:r>
              <a:rPr sz="1800" spc="10" dirty="0">
                <a:latin typeface="Segoe UI"/>
                <a:cs typeface="Segoe UI"/>
              </a:rPr>
              <a:t> </a:t>
            </a:r>
            <a:r>
              <a:rPr sz="1800" spc="-5" dirty="0">
                <a:latin typeface="Segoe UI"/>
                <a:cs typeface="Segoe UI"/>
              </a:rPr>
              <a:t>myApps</a:t>
            </a:r>
            <a:r>
              <a:rPr sz="1800" spc="10" dirty="0">
                <a:latin typeface="Segoe UI"/>
                <a:cs typeface="Segoe UI"/>
              </a:rPr>
              <a:t> </a:t>
            </a:r>
            <a:r>
              <a:rPr sz="1800" spc="-10" dirty="0">
                <a:latin typeface="Segoe UI"/>
                <a:cs typeface="Segoe UI"/>
              </a:rPr>
              <a:t>addresses</a:t>
            </a:r>
            <a:r>
              <a:rPr sz="1800" spc="10" dirty="0">
                <a:latin typeface="Segoe UI"/>
                <a:cs typeface="Segoe UI"/>
              </a:rPr>
              <a:t> </a:t>
            </a:r>
            <a:r>
              <a:rPr sz="1800" spc="-5" dirty="0">
                <a:latin typeface="Segoe UI"/>
                <a:cs typeface="Segoe UI"/>
              </a:rPr>
              <a:t>any</a:t>
            </a:r>
            <a:r>
              <a:rPr sz="1800" dirty="0">
                <a:latin typeface="Segoe UI"/>
                <a:cs typeface="Segoe UI"/>
              </a:rPr>
              <a:t> </a:t>
            </a:r>
            <a:r>
              <a:rPr sz="1800" spc="-10" dirty="0">
                <a:latin typeface="Segoe UI"/>
                <a:cs typeface="Segoe UI"/>
              </a:rPr>
              <a:t>browser</a:t>
            </a:r>
            <a:r>
              <a:rPr sz="1800" spc="5" dirty="0">
                <a:latin typeface="Segoe UI"/>
                <a:cs typeface="Segoe UI"/>
              </a:rPr>
              <a:t> </a:t>
            </a:r>
            <a:r>
              <a:rPr sz="1800" spc="-10" dirty="0">
                <a:latin typeface="Segoe UI"/>
                <a:cs typeface="Segoe UI"/>
              </a:rPr>
              <a:t>compatibility</a:t>
            </a:r>
            <a:r>
              <a:rPr sz="1800" spc="45" dirty="0">
                <a:latin typeface="Segoe UI"/>
                <a:cs typeface="Segoe UI"/>
              </a:rPr>
              <a:t> </a:t>
            </a:r>
            <a:r>
              <a:rPr sz="1800" spc="-5" dirty="0">
                <a:latin typeface="Segoe UI"/>
                <a:cs typeface="Segoe UI"/>
              </a:rPr>
              <a:t>issues</a:t>
            </a:r>
            <a:r>
              <a:rPr sz="1800" spc="-15" dirty="0">
                <a:latin typeface="Segoe UI"/>
                <a:cs typeface="Segoe UI"/>
              </a:rPr>
              <a:t> </a:t>
            </a:r>
            <a:r>
              <a:rPr sz="1800" spc="-5" dirty="0">
                <a:latin typeface="Segoe UI"/>
                <a:cs typeface="Segoe UI"/>
              </a:rPr>
              <a:t>that may</a:t>
            </a:r>
            <a:r>
              <a:rPr sz="1800" spc="10" dirty="0">
                <a:latin typeface="Segoe UI"/>
                <a:cs typeface="Segoe UI"/>
              </a:rPr>
              <a:t> </a:t>
            </a:r>
            <a:r>
              <a:rPr sz="1800" spc="-5" dirty="0">
                <a:latin typeface="Segoe UI"/>
                <a:cs typeface="Segoe UI"/>
              </a:rPr>
              <a:t>exist</a:t>
            </a:r>
            <a:r>
              <a:rPr sz="1800" spc="10" dirty="0">
                <a:latin typeface="Segoe UI"/>
                <a:cs typeface="Segoe UI"/>
              </a:rPr>
              <a:t> </a:t>
            </a:r>
            <a:r>
              <a:rPr sz="1800" spc="-5" dirty="0">
                <a:latin typeface="Segoe UI"/>
                <a:cs typeface="Segoe UI"/>
              </a:rPr>
              <a:t>when</a:t>
            </a:r>
            <a:r>
              <a:rPr sz="1800" spc="-15" dirty="0">
                <a:latin typeface="Segoe UI"/>
                <a:cs typeface="Segoe UI"/>
              </a:rPr>
              <a:t> </a:t>
            </a:r>
            <a:r>
              <a:rPr sz="1800" spc="-5" dirty="0">
                <a:latin typeface="Segoe UI"/>
                <a:cs typeface="Segoe UI"/>
              </a:rPr>
              <a:t>accessing</a:t>
            </a:r>
            <a:r>
              <a:rPr sz="1800" spc="15" dirty="0">
                <a:latin typeface="Segoe UI"/>
                <a:cs typeface="Segoe UI"/>
              </a:rPr>
              <a:t> </a:t>
            </a:r>
            <a:r>
              <a:rPr sz="1800" spc="-10" dirty="0">
                <a:latin typeface="Segoe UI"/>
                <a:cs typeface="Segoe UI"/>
              </a:rPr>
              <a:t>various</a:t>
            </a:r>
            <a:r>
              <a:rPr sz="1800" dirty="0">
                <a:latin typeface="Segoe UI"/>
                <a:cs typeface="Segoe UI"/>
              </a:rPr>
              <a:t> </a:t>
            </a:r>
            <a:r>
              <a:rPr sz="1800" spc="-5" dirty="0">
                <a:latin typeface="Segoe UI"/>
                <a:cs typeface="Segoe UI"/>
              </a:rPr>
              <a:t>WCM </a:t>
            </a:r>
            <a:r>
              <a:rPr sz="1800" dirty="0">
                <a:latin typeface="Segoe UI"/>
                <a:cs typeface="Segoe UI"/>
              </a:rPr>
              <a:t> </a:t>
            </a:r>
            <a:r>
              <a:rPr sz="1800" spc="-5" dirty="0">
                <a:latin typeface="Segoe UI"/>
                <a:cs typeface="Segoe UI"/>
              </a:rPr>
              <a:t>applications.</a:t>
            </a:r>
            <a:r>
              <a:rPr sz="1800" spc="20" dirty="0">
                <a:latin typeface="Segoe UI"/>
                <a:cs typeface="Segoe UI"/>
              </a:rPr>
              <a:t> </a:t>
            </a:r>
            <a:r>
              <a:rPr sz="1800" spc="-5" dirty="0">
                <a:latin typeface="Segoe UI"/>
                <a:cs typeface="Segoe UI"/>
              </a:rPr>
              <a:t>myApps</a:t>
            </a:r>
            <a:r>
              <a:rPr sz="1800" spc="5" dirty="0">
                <a:latin typeface="Segoe UI"/>
                <a:cs typeface="Segoe UI"/>
              </a:rPr>
              <a:t> </a:t>
            </a:r>
            <a:r>
              <a:rPr sz="1800" spc="-5" dirty="0">
                <a:latin typeface="Segoe UI"/>
                <a:cs typeface="Segoe UI"/>
              </a:rPr>
              <a:t>is</a:t>
            </a:r>
            <a:r>
              <a:rPr sz="1800" spc="10" dirty="0">
                <a:latin typeface="Segoe UI"/>
                <a:cs typeface="Segoe UI"/>
              </a:rPr>
              <a:t> </a:t>
            </a:r>
            <a:r>
              <a:rPr sz="1800" spc="-10" dirty="0">
                <a:latin typeface="Segoe UI"/>
                <a:cs typeface="Segoe UI"/>
              </a:rPr>
              <a:t>available</a:t>
            </a:r>
            <a:r>
              <a:rPr sz="1800" spc="20" dirty="0">
                <a:latin typeface="Segoe UI"/>
                <a:cs typeface="Segoe UI"/>
              </a:rPr>
              <a:t> </a:t>
            </a:r>
            <a:r>
              <a:rPr sz="1800" spc="-5" dirty="0">
                <a:latin typeface="Segoe UI"/>
                <a:cs typeface="Segoe UI"/>
              </a:rPr>
              <a:t>at </a:t>
            </a:r>
            <a:r>
              <a:rPr sz="1800" u="sng" spc="-5" dirty="0">
                <a:solidFill>
                  <a:srgbClr val="0562C1"/>
                </a:solidFill>
                <a:uFill>
                  <a:solidFill>
                    <a:srgbClr val="0562C1"/>
                  </a:solidFill>
                </a:uFill>
                <a:latin typeface="Segoe UI"/>
                <a:cs typeface="Segoe UI"/>
                <a:hlinkClick r:id="rId3"/>
              </a:rPr>
              <a:t>myapps.weill.cornell.edu</a:t>
            </a:r>
            <a:r>
              <a:rPr sz="1800" spc="20" dirty="0">
                <a:solidFill>
                  <a:srgbClr val="0562C1"/>
                </a:solidFill>
                <a:latin typeface="Segoe UI"/>
                <a:cs typeface="Segoe UI"/>
                <a:hlinkClick r:id="rId3"/>
              </a:rPr>
              <a:t> </a:t>
            </a:r>
            <a:r>
              <a:rPr sz="1800" spc="-5" dirty="0">
                <a:latin typeface="Segoe UI"/>
                <a:cs typeface="Segoe UI"/>
              </a:rPr>
              <a:t>(note</a:t>
            </a:r>
            <a:r>
              <a:rPr sz="1800" spc="-25" dirty="0">
                <a:latin typeface="Segoe UI"/>
                <a:cs typeface="Segoe UI"/>
              </a:rPr>
              <a:t> </a:t>
            </a:r>
            <a:r>
              <a:rPr sz="1800" spc="-5" dirty="0">
                <a:latin typeface="Segoe UI"/>
                <a:cs typeface="Segoe UI"/>
              </a:rPr>
              <a:t>that</a:t>
            </a:r>
            <a:r>
              <a:rPr sz="1800" dirty="0">
                <a:latin typeface="Segoe UI"/>
                <a:cs typeface="Segoe UI"/>
              </a:rPr>
              <a:t> </a:t>
            </a:r>
            <a:r>
              <a:rPr sz="1800" u="sng" spc="-5" dirty="0">
                <a:solidFill>
                  <a:srgbClr val="0562C1"/>
                </a:solidFill>
                <a:uFill>
                  <a:solidFill>
                    <a:srgbClr val="0562C1"/>
                  </a:solidFill>
                </a:uFill>
                <a:latin typeface="Segoe UI"/>
                <a:cs typeface="Segoe UI"/>
                <a:hlinkClick r:id="rId4"/>
              </a:rPr>
              <a:t>Duo</a:t>
            </a:r>
            <a:r>
              <a:rPr sz="1800" spc="-15" dirty="0">
                <a:solidFill>
                  <a:srgbClr val="0562C1"/>
                </a:solidFill>
                <a:latin typeface="Segoe UI"/>
                <a:cs typeface="Segoe UI"/>
                <a:hlinkClick r:id="rId4"/>
              </a:rPr>
              <a:t> </a:t>
            </a:r>
            <a:r>
              <a:rPr sz="1800" spc="-5" dirty="0">
                <a:latin typeface="Segoe UI"/>
                <a:cs typeface="Segoe UI"/>
              </a:rPr>
              <a:t>is</a:t>
            </a:r>
            <a:r>
              <a:rPr sz="1800" spc="5" dirty="0">
                <a:latin typeface="Segoe UI"/>
                <a:cs typeface="Segoe UI"/>
              </a:rPr>
              <a:t> </a:t>
            </a:r>
            <a:r>
              <a:rPr sz="1800" spc="-15" dirty="0">
                <a:latin typeface="Segoe UI"/>
                <a:cs typeface="Segoe UI"/>
              </a:rPr>
              <a:t>required</a:t>
            </a:r>
            <a:r>
              <a:rPr sz="1800" spc="15" dirty="0">
                <a:latin typeface="Segoe UI"/>
                <a:cs typeface="Segoe UI"/>
              </a:rPr>
              <a:t> </a:t>
            </a:r>
            <a:r>
              <a:rPr sz="1800" spc="-5" dirty="0">
                <a:latin typeface="Segoe UI"/>
                <a:cs typeface="Segoe UI"/>
              </a:rPr>
              <a:t>to</a:t>
            </a:r>
            <a:r>
              <a:rPr sz="1800" spc="-10" dirty="0">
                <a:latin typeface="Segoe UI"/>
                <a:cs typeface="Segoe UI"/>
              </a:rPr>
              <a:t> </a:t>
            </a:r>
            <a:r>
              <a:rPr sz="1800" spc="-5" dirty="0">
                <a:latin typeface="Segoe UI"/>
                <a:cs typeface="Segoe UI"/>
              </a:rPr>
              <a:t>verify</a:t>
            </a:r>
            <a:r>
              <a:rPr sz="1800" spc="5" dirty="0">
                <a:latin typeface="Segoe UI"/>
                <a:cs typeface="Segoe UI"/>
              </a:rPr>
              <a:t> </a:t>
            </a:r>
            <a:r>
              <a:rPr sz="1800" spc="-5" dirty="0">
                <a:latin typeface="Segoe UI"/>
                <a:cs typeface="Segoe UI"/>
              </a:rPr>
              <a:t>your identity).</a:t>
            </a:r>
            <a:endParaRPr sz="1800">
              <a:latin typeface="Segoe UI"/>
              <a:cs typeface="Segoe UI"/>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68658" y="1120831"/>
            <a:ext cx="9331325" cy="5325745"/>
          </a:xfrm>
          <a:prstGeom prst="rect">
            <a:avLst/>
          </a:prstGeom>
        </p:spPr>
        <p:txBody>
          <a:bodyPr vert="horz" wrap="square" lIns="0" tIns="12700" rIns="0" bIns="0" rtlCol="0">
            <a:spAutoFit/>
          </a:bodyPr>
          <a:lstStyle/>
          <a:p>
            <a:pPr marL="3975735">
              <a:lnSpc>
                <a:spcPct val="100000"/>
              </a:lnSpc>
              <a:spcBef>
                <a:spcPts val="100"/>
              </a:spcBef>
            </a:pPr>
            <a:r>
              <a:rPr sz="2400" b="1" u="heavy" spc="60" dirty="0">
                <a:solidFill>
                  <a:srgbClr val="0562C1"/>
                </a:solidFill>
                <a:uFill>
                  <a:solidFill>
                    <a:srgbClr val="0562C1"/>
                  </a:solidFill>
                </a:uFill>
                <a:latin typeface="Tahoma"/>
                <a:cs typeface="Tahoma"/>
                <a:hlinkClick r:id="rId2"/>
              </a:rPr>
              <a:t>MyApps</a:t>
            </a:r>
            <a:r>
              <a:rPr sz="2400" b="1" spc="-5" dirty="0">
                <a:solidFill>
                  <a:srgbClr val="0562C1"/>
                </a:solidFill>
                <a:latin typeface="Tahoma"/>
                <a:cs typeface="Tahoma"/>
                <a:hlinkClick r:id="rId2"/>
              </a:rPr>
              <a:t> </a:t>
            </a:r>
            <a:r>
              <a:rPr sz="2400" b="1" spc="25" dirty="0">
                <a:solidFill>
                  <a:srgbClr val="CF451F"/>
                </a:solidFill>
                <a:latin typeface="Tahoma"/>
                <a:cs typeface="Tahoma"/>
              </a:rPr>
              <a:t>–</a:t>
            </a:r>
            <a:r>
              <a:rPr sz="2400" b="1" spc="10" dirty="0">
                <a:solidFill>
                  <a:srgbClr val="CF451F"/>
                </a:solidFill>
                <a:latin typeface="Tahoma"/>
                <a:cs typeface="Tahoma"/>
              </a:rPr>
              <a:t> </a:t>
            </a:r>
            <a:r>
              <a:rPr sz="2400" b="1" spc="-90" dirty="0">
                <a:solidFill>
                  <a:srgbClr val="CF451F"/>
                </a:solidFill>
                <a:latin typeface="Tahoma"/>
                <a:cs typeface="Tahoma"/>
              </a:rPr>
              <a:t>How</a:t>
            </a:r>
            <a:r>
              <a:rPr sz="2400" b="1" spc="-20" dirty="0">
                <a:solidFill>
                  <a:srgbClr val="CF451F"/>
                </a:solidFill>
                <a:latin typeface="Tahoma"/>
                <a:cs typeface="Tahoma"/>
              </a:rPr>
              <a:t> </a:t>
            </a:r>
            <a:r>
              <a:rPr sz="2400" b="1" spc="25" dirty="0">
                <a:solidFill>
                  <a:srgbClr val="CF451F"/>
                </a:solidFill>
                <a:latin typeface="Tahoma"/>
                <a:cs typeface="Tahoma"/>
              </a:rPr>
              <a:t>to</a:t>
            </a:r>
            <a:endParaRPr sz="2400">
              <a:latin typeface="Tahoma"/>
              <a:cs typeface="Tahoma"/>
            </a:endParaRPr>
          </a:p>
          <a:p>
            <a:pPr>
              <a:lnSpc>
                <a:spcPct val="100000"/>
              </a:lnSpc>
              <a:spcBef>
                <a:spcPts val="5"/>
              </a:spcBef>
            </a:pPr>
            <a:endParaRPr sz="2950">
              <a:latin typeface="Tahoma"/>
              <a:cs typeface="Tahoma"/>
            </a:endParaRPr>
          </a:p>
          <a:p>
            <a:pPr marL="355600" indent="-342900">
              <a:lnSpc>
                <a:spcPct val="100000"/>
              </a:lnSpc>
              <a:buAutoNum type="arabicPeriod"/>
              <a:tabLst>
                <a:tab pos="354965" algn="l"/>
                <a:tab pos="355600" algn="l"/>
              </a:tabLst>
            </a:pPr>
            <a:r>
              <a:rPr sz="2000" spc="85" dirty="0">
                <a:latin typeface="Arial"/>
                <a:cs typeface="Arial"/>
              </a:rPr>
              <a:t>Download</a:t>
            </a:r>
            <a:r>
              <a:rPr sz="2000" dirty="0">
                <a:latin typeface="Arial"/>
                <a:cs typeface="Arial"/>
              </a:rPr>
              <a:t> </a:t>
            </a:r>
            <a:r>
              <a:rPr sz="2000" spc="110" dirty="0">
                <a:latin typeface="Arial"/>
                <a:cs typeface="Arial"/>
              </a:rPr>
              <a:t>and</a:t>
            </a:r>
            <a:r>
              <a:rPr sz="2000" dirty="0">
                <a:latin typeface="Arial"/>
                <a:cs typeface="Arial"/>
              </a:rPr>
              <a:t> </a:t>
            </a:r>
            <a:r>
              <a:rPr sz="2000" spc="65" dirty="0">
                <a:latin typeface="Arial"/>
                <a:cs typeface="Arial"/>
              </a:rPr>
              <a:t>install</a:t>
            </a:r>
            <a:r>
              <a:rPr sz="2000" spc="15" dirty="0">
                <a:latin typeface="Arial"/>
                <a:cs typeface="Arial"/>
              </a:rPr>
              <a:t> </a:t>
            </a:r>
            <a:r>
              <a:rPr sz="2000" spc="90" dirty="0">
                <a:latin typeface="Arial"/>
                <a:cs typeface="Arial"/>
              </a:rPr>
              <a:t>Citrix</a:t>
            </a:r>
            <a:r>
              <a:rPr sz="2000" spc="5" dirty="0">
                <a:latin typeface="Arial"/>
                <a:cs typeface="Arial"/>
              </a:rPr>
              <a:t> </a:t>
            </a:r>
            <a:r>
              <a:rPr sz="2000" spc="140" dirty="0">
                <a:latin typeface="Arial"/>
                <a:cs typeface="Arial"/>
              </a:rPr>
              <a:t>software</a:t>
            </a:r>
            <a:r>
              <a:rPr sz="2000" spc="-30" dirty="0">
                <a:latin typeface="Arial"/>
                <a:cs typeface="Arial"/>
              </a:rPr>
              <a:t> </a:t>
            </a:r>
            <a:r>
              <a:rPr sz="2000" spc="140" dirty="0">
                <a:latin typeface="Arial"/>
                <a:cs typeface="Arial"/>
              </a:rPr>
              <a:t>onto</a:t>
            </a:r>
            <a:r>
              <a:rPr sz="2000" spc="5" dirty="0">
                <a:latin typeface="Arial"/>
                <a:cs typeface="Arial"/>
              </a:rPr>
              <a:t> </a:t>
            </a:r>
            <a:r>
              <a:rPr sz="2000" spc="130" dirty="0">
                <a:latin typeface="Arial"/>
                <a:cs typeface="Arial"/>
              </a:rPr>
              <a:t>your</a:t>
            </a:r>
            <a:r>
              <a:rPr sz="2000" spc="-5" dirty="0">
                <a:latin typeface="Arial"/>
                <a:cs typeface="Arial"/>
              </a:rPr>
              <a:t> </a:t>
            </a:r>
            <a:r>
              <a:rPr sz="2000" spc="114" dirty="0">
                <a:latin typeface="Arial"/>
                <a:cs typeface="Arial"/>
              </a:rPr>
              <a:t>computer.</a:t>
            </a:r>
            <a:endParaRPr sz="2000">
              <a:latin typeface="Arial"/>
              <a:cs typeface="Arial"/>
            </a:endParaRPr>
          </a:p>
          <a:p>
            <a:pPr>
              <a:lnSpc>
                <a:spcPct val="100000"/>
              </a:lnSpc>
              <a:spcBef>
                <a:spcPts val="35"/>
              </a:spcBef>
              <a:buFont typeface="Arial"/>
              <a:buAutoNum type="arabicPeriod"/>
            </a:pPr>
            <a:endParaRPr sz="2350">
              <a:latin typeface="Arial"/>
              <a:cs typeface="Arial"/>
            </a:endParaRPr>
          </a:p>
          <a:p>
            <a:pPr marL="812800" lvl="1" indent="-342900">
              <a:lnSpc>
                <a:spcPct val="100000"/>
              </a:lnSpc>
              <a:buChar char="•"/>
              <a:tabLst>
                <a:tab pos="812165" algn="l"/>
                <a:tab pos="812800" algn="l"/>
              </a:tabLst>
            </a:pPr>
            <a:r>
              <a:rPr sz="2000" spc="125" dirty="0">
                <a:latin typeface="Arial"/>
                <a:cs typeface="Arial"/>
              </a:rPr>
              <a:t>Software</a:t>
            </a:r>
            <a:r>
              <a:rPr sz="2000" spc="-15" dirty="0">
                <a:latin typeface="Arial"/>
                <a:cs typeface="Arial"/>
              </a:rPr>
              <a:t> </a:t>
            </a:r>
            <a:r>
              <a:rPr sz="2000" spc="30" dirty="0">
                <a:latin typeface="Arial"/>
                <a:cs typeface="Arial"/>
              </a:rPr>
              <a:t>is</a:t>
            </a:r>
            <a:r>
              <a:rPr sz="2000" spc="-15" dirty="0">
                <a:latin typeface="Arial"/>
                <a:cs typeface="Arial"/>
              </a:rPr>
              <a:t> </a:t>
            </a:r>
            <a:r>
              <a:rPr sz="2000" spc="130" dirty="0">
                <a:latin typeface="Arial"/>
                <a:cs typeface="Arial"/>
              </a:rPr>
              <a:t>found</a:t>
            </a:r>
            <a:r>
              <a:rPr sz="2000" spc="-20" dirty="0">
                <a:solidFill>
                  <a:srgbClr val="0562C1"/>
                </a:solidFill>
                <a:latin typeface="Arial"/>
                <a:cs typeface="Arial"/>
              </a:rPr>
              <a:t> </a:t>
            </a:r>
            <a:r>
              <a:rPr sz="2000" u="heavy" spc="90" dirty="0">
                <a:solidFill>
                  <a:srgbClr val="0562C1"/>
                </a:solidFill>
                <a:uFill>
                  <a:solidFill>
                    <a:srgbClr val="0562C1"/>
                  </a:solidFill>
                </a:uFill>
                <a:latin typeface="Arial"/>
                <a:cs typeface="Arial"/>
                <a:hlinkClick r:id="rId2"/>
              </a:rPr>
              <a:t>here</a:t>
            </a:r>
            <a:r>
              <a:rPr sz="2000" dirty="0">
                <a:solidFill>
                  <a:srgbClr val="0562C1"/>
                </a:solidFill>
                <a:latin typeface="Arial"/>
                <a:cs typeface="Arial"/>
                <a:hlinkClick r:id="rId2"/>
              </a:rPr>
              <a:t> </a:t>
            </a:r>
            <a:r>
              <a:rPr sz="2000" spc="114" dirty="0">
                <a:latin typeface="Arial"/>
                <a:cs typeface="Arial"/>
              </a:rPr>
              <a:t>and</a:t>
            </a:r>
            <a:r>
              <a:rPr sz="2000" spc="-5" dirty="0">
                <a:solidFill>
                  <a:srgbClr val="0562C1"/>
                </a:solidFill>
                <a:latin typeface="Arial"/>
                <a:cs typeface="Arial"/>
              </a:rPr>
              <a:t> </a:t>
            </a:r>
            <a:r>
              <a:rPr sz="2000" u="heavy" spc="90" dirty="0">
                <a:solidFill>
                  <a:srgbClr val="0562C1"/>
                </a:solidFill>
                <a:uFill>
                  <a:solidFill>
                    <a:srgbClr val="0562C1"/>
                  </a:solidFill>
                </a:uFill>
                <a:latin typeface="Arial"/>
                <a:cs typeface="Arial"/>
                <a:hlinkClick r:id="rId3"/>
              </a:rPr>
              <a:t>here</a:t>
            </a:r>
            <a:endParaRPr sz="2000">
              <a:latin typeface="Arial"/>
              <a:cs typeface="Arial"/>
            </a:endParaRPr>
          </a:p>
          <a:p>
            <a:pPr lvl="1">
              <a:lnSpc>
                <a:spcPct val="100000"/>
              </a:lnSpc>
              <a:spcBef>
                <a:spcPts val="35"/>
              </a:spcBef>
              <a:buFont typeface="Arial"/>
              <a:buChar char="•"/>
            </a:pPr>
            <a:endParaRPr sz="2350">
              <a:latin typeface="Arial"/>
              <a:cs typeface="Arial"/>
            </a:endParaRPr>
          </a:p>
          <a:p>
            <a:pPr marL="812800" lvl="1" indent="-342900">
              <a:lnSpc>
                <a:spcPct val="100000"/>
              </a:lnSpc>
              <a:buChar char="•"/>
              <a:tabLst>
                <a:tab pos="812165" algn="l"/>
                <a:tab pos="812800" algn="l"/>
              </a:tabLst>
            </a:pPr>
            <a:r>
              <a:rPr sz="2000" spc="70" dirty="0">
                <a:latin typeface="Arial"/>
                <a:cs typeface="Arial"/>
              </a:rPr>
              <a:t>Select</a:t>
            </a:r>
            <a:r>
              <a:rPr sz="2000" spc="10" dirty="0">
                <a:latin typeface="Arial"/>
                <a:cs typeface="Arial"/>
              </a:rPr>
              <a:t> </a:t>
            </a:r>
            <a:r>
              <a:rPr sz="2000" spc="90" dirty="0">
                <a:solidFill>
                  <a:srgbClr val="414141"/>
                </a:solidFill>
                <a:latin typeface="Arial"/>
                <a:cs typeface="Arial"/>
              </a:rPr>
              <a:t>Citrix</a:t>
            </a:r>
            <a:r>
              <a:rPr sz="2000" spc="5" dirty="0">
                <a:solidFill>
                  <a:srgbClr val="414141"/>
                </a:solidFill>
                <a:latin typeface="Arial"/>
                <a:cs typeface="Arial"/>
              </a:rPr>
              <a:t> </a:t>
            </a:r>
            <a:r>
              <a:rPr sz="2000" spc="60" dirty="0">
                <a:solidFill>
                  <a:srgbClr val="414141"/>
                </a:solidFill>
                <a:latin typeface="Arial"/>
                <a:cs typeface="Arial"/>
              </a:rPr>
              <a:t>Client</a:t>
            </a:r>
            <a:r>
              <a:rPr sz="2000" spc="-5" dirty="0">
                <a:solidFill>
                  <a:srgbClr val="414141"/>
                </a:solidFill>
                <a:latin typeface="Arial"/>
                <a:cs typeface="Arial"/>
              </a:rPr>
              <a:t> </a:t>
            </a:r>
            <a:r>
              <a:rPr sz="2000" spc="165" dirty="0">
                <a:solidFill>
                  <a:srgbClr val="414141"/>
                </a:solidFill>
                <a:latin typeface="Arial"/>
                <a:cs typeface="Arial"/>
              </a:rPr>
              <a:t>for</a:t>
            </a:r>
            <a:r>
              <a:rPr sz="2000" spc="-120" dirty="0">
                <a:solidFill>
                  <a:srgbClr val="414141"/>
                </a:solidFill>
                <a:latin typeface="Arial"/>
                <a:cs typeface="Arial"/>
              </a:rPr>
              <a:t> </a:t>
            </a:r>
            <a:r>
              <a:rPr sz="2000" spc="95" dirty="0">
                <a:solidFill>
                  <a:srgbClr val="414141"/>
                </a:solidFill>
                <a:latin typeface="Arial"/>
                <a:cs typeface="Arial"/>
              </a:rPr>
              <a:t>Windows</a:t>
            </a:r>
            <a:r>
              <a:rPr sz="2000" spc="-15" dirty="0">
                <a:solidFill>
                  <a:srgbClr val="414141"/>
                </a:solidFill>
                <a:latin typeface="Arial"/>
                <a:cs typeface="Arial"/>
              </a:rPr>
              <a:t> </a:t>
            </a:r>
            <a:r>
              <a:rPr sz="2000" spc="15" dirty="0">
                <a:solidFill>
                  <a:srgbClr val="414141"/>
                </a:solidFill>
                <a:latin typeface="Arial"/>
                <a:cs typeface="Arial"/>
              </a:rPr>
              <a:t>PC</a:t>
            </a:r>
            <a:r>
              <a:rPr sz="2000" dirty="0">
                <a:solidFill>
                  <a:srgbClr val="414141"/>
                </a:solidFill>
                <a:latin typeface="Arial"/>
                <a:cs typeface="Arial"/>
              </a:rPr>
              <a:t> </a:t>
            </a:r>
            <a:r>
              <a:rPr sz="2000" spc="140" dirty="0">
                <a:solidFill>
                  <a:srgbClr val="414141"/>
                </a:solidFill>
                <a:latin typeface="Arial"/>
                <a:cs typeface="Arial"/>
              </a:rPr>
              <a:t>or</a:t>
            </a:r>
            <a:r>
              <a:rPr sz="2000" spc="5" dirty="0">
                <a:solidFill>
                  <a:srgbClr val="414141"/>
                </a:solidFill>
                <a:latin typeface="Arial"/>
                <a:cs typeface="Arial"/>
              </a:rPr>
              <a:t> </a:t>
            </a:r>
            <a:r>
              <a:rPr sz="2000" spc="80" dirty="0">
                <a:solidFill>
                  <a:srgbClr val="414141"/>
                </a:solidFill>
                <a:latin typeface="Arial"/>
                <a:cs typeface="Arial"/>
              </a:rPr>
              <a:t>Mac</a:t>
            </a:r>
            <a:r>
              <a:rPr sz="2000" spc="15" dirty="0">
                <a:solidFill>
                  <a:srgbClr val="414141"/>
                </a:solidFill>
                <a:latin typeface="Arial"/>
                <a:cs typeface="Arial"/>
              </a:rPr>
              <a:t> </a:t>
            </a:r>
            <a:r>
              <a:rPr sz="2000" spc="-30" dirty="0">
                <a:solidFill>
                  <a:srgbClr val="414141"/>
                </a:solidFill>
                <a:latin typeface="Arial"/>
                <a:cs typeface="Arial"/>
              </a:rPr>
              <a:t>OS</a:t>
            </a:r>
            <a:r>
              <a:rPr sz="2000" spc="10" dirty="0">
                <a:solidFill>
                  <a:srgbClr val="414141"/>
                </a:solidFill>
                <a:latin typeface="Arial"/>
                <a:cs typeface="Arial"/>
              </a:rPr>
              <a:t> </a:t>
            </a:r>
            <a:r>
              <a:rPr sz="2000" spc="-40" dirty="0">
                <a:solidFill>
                  <a:srgbClr val="414141"/>
                </a:solidFill>
                <a:latin typeface="Arial"/>
                <a:cs typeface="Arial"/>
              </a:rPr>
              <a:t>X.</a:t>
            </a:r>
            <a:endParaRPr sz="2000">
              <a:latin typeface="Arial"/>
              <a:cs typeface="Arial"/>
            </a:endParaRPr>
          </a:p>
          <a:p>
            <a:pPr lvl="1">
              <a:lnSpc>
                <a:spcPct val="100000"/>
              </a:lnSpc>
              <a:spcBef>
                <a:spcPts val="35"/>
              </a:spcBef>
              <a:buFont typeface="Arial"/>
              <a:buChar char="•"/>
            </a:pPr>
            <a:endParaRPr sz="2200">
              <a:latin typeface="Arial"/>
              <a:cs typeface="Arial"/>
            </a:endParaRPr>
          </a:p>
          <a:p>
            <a:pPr marL="355600" indent="-342900">
              <a:lnSpc>
                <a:spcPct val="100000"/>
              </a:lnSpc>
              <a:spcBef>
                <a:spcPts val="5"/>
              </a:spcBef>
              <a:buAutoNum type="arabicPeriod"/>
              <a:tabLst>
                <a:tab pos="354965" algn="l"/>
                <a:tab pos="355600" algn="l"/>
              </a:tabLst>
            </a:pPr>
            <a:r>
              <a:rPr sz="2000" spc="60" dirty="0">
                <a:latin typeface="Arial"/>
                <a:cs typeface="Arial"/>
              </a:rPr>
              <a:t>Easiest</a:t>
            </a:r>
            <a:r>
              <a:rPr sz="2000" spc="-20" dirty="0">
                <a:latin typeface="Arial"/>
                <a:cs typeface="Arial"/>
              </a:rPr>
              <a:t> </a:t>
            </a:r>
            <a:r>
              <a:rPr sz="2000" spc="125" dirty="0">
                <a:latin typeface="Arial"/>
                <a:cs typeface="Arial"/>
              </a:rPr>
              <a:t>approach</a:t>
            </a:r>
            <a:r>
              <a:rPr sz="2000" spc="15" dirty="0">
                <a:latin typeface="Arial"/>
                <a:cs typeface="Arial"/>
              </a:rPr>
              <a:t> </a:t>
            </a:r>
            <a:r>
              <a:rPr sz="2000" spc="30" dirty="0">
                <a:latin typeface="Arial"/>
                <a:cs typeface="Arial"/>
              </a:rPr>
              <a:t>is</a:t>
            </a:r>
            <a:r>
              <a:rPr sz="2000" spc="10" dirty="0">
                <a:latin typeface="Arial"/>
                <a:cs typeface="Arial"/>
              </a:rPr>
              <a:t> </a:t>
            </a:r>
            <a:r>
              <a:rPr sz="2000" spc="180" dirty="0">
                <a:latin typeface="Arial"/>
                <a:cs typeface="Arial"/>
              </a:rPr>
              <a:t>to</a:t>
            </a:r>
            <a:r>
              <a:rPr sz="2000" spc="10" dirty="0">
                <a:latin typeface="Arial"/>
                <a:cs typeface="Arial"/>
              </a:rPr>
              <a:t> </a:t>
            </a:r>
            <a:r>
              <a:rPr sz="2000" spc="75" dirty="0">
                <a:latin typeface="Arial"/>
                <a:cs typeface="Arial"/>
              </a:rPr>
              <a:t>use</a:t>
            </a:r>
            <a:r>
              <a:rPr sz="2000" spc="-15" dirty="0">
                <a:latin typeface="Arial"/>
                <a:cs typeface="Arial"/>
              </a:rPr>
              <a:t> </a:t>
            </a:r>
            <a:r>
              <a:rPr sz="2000" spc="105" dirty="0">
                <a:latin typeface="Arial"/>
                <a:cs typeface="Arial"/>
              </a:rPr>
              <a:t>Internet</a:t>
            </a:r>
            <a:r>
              <a:rPr sz="2000" spc="-40" dirty="0">
                <a:latin typeface="Arial"/>
                <a:cs typeface="Arial"/>
              </a:rPr>
              <a:t> </a:t>
            </a:r>
            <a:r>
              <a:rPr sz="2000" spc="85" dirty="0">
                <a:latin typeface="Arial"/>
                <a:cs typeface="Arial"/>
              </a:rPr>
              <a:t>Explorer</a:t>
            </a:r>
            <a:r>
              <a:rPr sz="2000" spc="-15" dirty="0">
                <a:latin typeface="Arial"/>
                <a:cs typeface="Arial"/>
              </a:rPr>
              <a:t> </a:t>
            </a:r>
            <a:r>
              <a:rPr sz="2000" spc="140" dirty="0">
                <a:latin typeface="Arial"/>
                <a:cs typeface="Arial"/>
              </a:rPr>
              <a:t>or</a:t>
            </a:r>
            <a:r>
              <a:rPr sz="2000" spc="5" dirty="0">
                <a:latin typeface="Arial"/>
                <a:cs typeface="Arial"/>
              </a:rPr>
              <a:t> </a:t>
            </a:r>
            <a:r>
              <a:rPr sz="2000" spc="95" dirty="0">
                <a:latin typeface="Arial"/>
                <a:cs typeface="Arial"/>
              </a:rPr>
              <a:t>Firefox</a:t>
            </a:r>
            <a:r>
              <a:rPr sz="2000" spc="5" dirty="0">
                <a:latin typeface="Arial"/>
                <a:cs typeface="Arial"/>
              </a:rPr>
              <a:t> </a:t>
            </a:r>
            <a:r>
              <a:rPr sz="2000" spc="165" dirty="0">
                <a:latin typeface="Arial"/>
                <a:cs typeface="Arial"/>
              </a:rPr>
              <a:t>for</a:t>
            </a:r>
            <a:r>
              <a:rPr sz="2000" spc="-5" dirty="0">
                <a:latin typeface="Arial"/>
                <a:cs typeface="Arial"/>
              </a:rPr>
              <a:t> </a:t>
            </a:r>
            <a:r>
              <a:rPr sz="2000" spc="15" dirty="0">
                <a:latin typeface="Arial"/>
                <a:cs typeface="Arial"/>
              </a:rPr>
              <a:t>PC</a:t>
            </a:r>
            <a:endParaRPr sz="2000">
              <a:latin typeface="Arial"/>
              <a:cs typeface="Arial"/>
            </a:endParaRPr>
          </a:p>
          <a:p>
            <a:pPr marL="355600" indent="-342900">
              <a:lnSpc>
                <a:spcPct val="100000"/>
              </a:lnSpc>
              <a:spcBef>
                <a:spcPts val="165"/>
              </a:spcBef>
              <a:buAutoNum type="arabicPeriod"/>
              <a:tabLst>
                <a:tab pos="354965" algn="l"/>
                <a:tab pos="355600" algn="l"/>
              </a:tabLst>
            </a:pPr>
            <a:r>
              <a:rPr sz="2000" spc="30" dirty="0">
                <a:latin typeface="Arial"/>
                <a:cs typeface="Arial"/>
              </a:rPr>
              <a:t>Use</a:t>
            </a:r>
            <a:r>
              <a:rPr sz="2000" spc="-15" dirty="0">
                <a:latin typeface="Arial"/>
                <a:cs typeface="Arial"/>
              </a:rPr>
              <a:t> </a:t>
            </a:r>
            <a:r>
              <a:rPr sz="2000" spc="130" dirty="0">
                <a:latin typeface="Arial"/>
                <a:cs typeface="Arial"/>
              </a:rPr>
              <a:t>your</a:t>
            </a:r>
            <a:r>
              <a:rPr sz="2000" spc="-10" dirty="0">
                <a:latin typeface="Arial"/>
                <a:cs typeface="Arial"/>
              </a:rPr>
              <a:t> </a:t>
            </a:r>
            <a:r>
              <a:rPr sz="2000" dirty="0">
                <a:latin typeface="Arial"/>
                <a:cs typeface="Arial"/>
              </a:rPr>
              <a:t>CWID</a:t>
            </a:r>
            <a:r>
              <a:rPr sz="2000" spc="-25" dirty="0">
                <a:latin typeface="Arial"/>
                <a:cs typeface="Arial"/>
              </a:rPr>
              <a:t> </a:t>
            </a:r>
            <a:r>
              <a:rPr sz="2000" spc="195" dirty="0">
                <a:latin typeface="Arial"/>
                <a:cs typeface="Arial"/>
              </a:rPr>
              <a:t>&amp;</a:t>
            </a:r>
            <a:r>
              <a:rPr sz="2000" spc="-5" dirty="0">
                <a:latin typeface="Arial"/>
                <a:cs typeface="Arial"/>
              </a:rPr>
              <a:t> </a:t>
            </a:r>
            <a:r>
              <a:rPr sz="2000" spc="95" dirty="0">
                <a:latin typeface="Arial"/>
                <a:cs typeface="Arial"/>
              </a:rPr>
              <a:t>password.</a:t>
            </a:r>
            <a:r>
              <a:rPr sz="2000" spc="-10" dirty="0">
                <a:latin typeface="Arial"/>
                <a:cs typeface="Arial"/>
              </a:rPr>
              <a:t> </a:t>
            </a:r>
            <a:r>
              <a:rPr sz="2000" spc="80" dirty="0">
                <a:latin typeface="Arial"/>
                <a:cs typeface="Arial"/>
              </a:rPr>
              <a:t>Choose</a:t>
            </a:r>
            <a:r>
              <a:rPr sz="2000" spc="-5" dirty="0">
                <a:latin typeface="Arial"/>
                <a:cs typeface="Arial"/>
              </a:rPr>
              <a:t> </a:t>
            </a:r>
            <a:r>
              <a:rPr sz="2000" spc="-10" dirty="0">
                <a:latin typeface="Arial"/>
                <a:cs typeface="Arial"/>
              </a:rPr>
              <a:t>CUMC</a:t>
            </a:r>
            <a:r>
              <a:rPr sz="2000" spc="-5" dirty="0">
                <a:latin typeface="Arial"/>
                <a:cs typeface="Arial"/>
              </a:rPr>
              <a:t> </a:t>
            </a:r>
            <a:r>
              <a:rPr sz="2000" spc="114" dirty="0">
                <a:latin typeface="Arial"/>
                <a:cs typeface="Arial"/>
              </a:rPr>
              <a:t>domain</a:t>
            </a:r>
            <a:endParaRPr sz="2000">
              <a:latin typeface="Arial"/>
              <a:cs typeface="Arial"/>
            </a:endParaRPr>
          </a:p>
          <a:p>
            <a:pPr marL="355600" indent="-342900">
              <a:lnSpc>
                <a:spcPct val="100000"/>
              </a:lnSpc>
              <a:spcBef>
                <a:spcPts val="1370"/>
              </a:spcBef>
              <a:buAutoNum type="arabicPeriod"/>
              <a:tabLst>
                <a:tab pos="355600" algn="l"/>
              </a:tabLst>
            </a:pPr>
            <a:r>
              <a:rPr sz="2000" spc="70" dirty="0">
                <a:latin typeface="Arial"/>
                <a:cs typeface="Arial"/>
              </a:rPr>
              <a:t>Select</a:t>
            </a:r>
            <a:r>
              <a:rPr sz="2000" spc="-10" dirty="0">
                <a:latin typeface="Arial"/>
                <a:cs typeface="Arial"/>
              </a:rPr>
              <a:t> </a:t>
            </a:r>
            <a:r>
              <a:rPr sz="2000" spc="25" dirty="0">
                <a:latin typeface="Arial"/>
                <a:cs typeface="Arial"/>
              </a:rPr>
              <a:t>Weill</a:t>
            </a:r>
            <a:r>
              <a:rPr sz="2000" spc="5" dirty="0">
                <a:latin typeface="Arial"/>
                <a:cs typeface="Arial"/>
              </a:rPr>
              <a:t> </a:t>
            </a:r>
            <a:r>
              <a:rPr sz="2000" spc="60" dirty="0">
                <a:latin typeface="Arial"/>
                <a:cs typeface="Arial"/>
              </a:rPr>
              <a:t>Business</a:t>
            </a:r>
            <a:r>
              <a:rPr sz="2000" spc="-40" dirty="0">
                <a:latin typeface="Arial"/>
                <a:cs typeface="Arial"/>
              </a:rPr>
              <a:t> </a:t>
            </a:r>
            <a:r>
              <a:rPr sz="2000" spc="110" dirty="0">
                <a:latin typeface="Arial"/>
                <a:cs typeface="Arial"/>
              </a:rPr>
              <a:t>Gateway</a:t>
            </a:r>
            <a:endParaRPr sz="2000">
              <a:latin typeface="Arial"/>
              <a:cs typeface="Arial"/>
            </a:endParaRPr>
          </a:p>
          <a:p>
            <a:pPr marL="355600" indent="-342900">
              <a:lnSpc>
                <a:spcPct val="100000"/>
              </a:lnSpc>
              <a:spcBef>
                <a:spcPts val="1365"/>
              </a:spcBef>
              <a:buAutoNum type="arabicPeriod"/>
              <a:tabLst>
                <a:tab pos="354965" algn="l"/>
                <a:tab pos="355600" algn="l"/>
              </a:tabLst>
            </a:pPr>
            <a:r>
              <a:rPr sz="2000" spc="125" dirty="0">
                <a:latin typeface="Arial"/>
                <a:cs typeface="Arial"/>
              </a:rPr>
              <a:t>Another</a:t>
            </a:r>
            <a:r>
              <a:rPr sz="2000" spc="-20" dirty="0">
                <a:latin typeface="Arial"/>
                <a:cs typeface="Arial"/>
              </a:rPr>
              <a:t> </a:t>
            </a:r>
            <a:r>
              <a:rPr sz="2000" spc="105" dirty="0">
                <a:latin typeface="Arial"/>
                <a:cs typeface="Arial"/>
              </a:rPr>
              <a:t>window</a:t>
            </a:r>
            <a:r>
              <a:rPr sz="2000" spc="-15" dirty="0">
                <a:latin typeface="Arial"/>
                <a:cs typeface="Arial"/>
              </a:rPr>
              <a:t> </a:t>
            </a:r>
            <a:r>
              <a:rPr sz="2000" spc="20" dirty="0">
                <a:latin typeface="Arial"/>
                <a:cs typeface="Arial"/>
              </a:rPr>
              <a:t>(Weill</a:t>
            </a:r>
            <a:r>
              <a:rPr sz="2000" spc="15" dirty="0">
                <a:latin typeface="Arial"/>
                <a:cs typeface="Arial"/>
              </a:rPr>
              <a:t> </a:t>
            </a:r>
            <a:r>
              <a:rPr sz="2000" spc="60" dirty="0">
                <a:latin typeface="Arial"/>
                <a:cs typeface="Arial"/>
              </a:rPr>
              <a:t>Business</a:t>
            </a:r>
            <a:r>
              <a:rPr sz="2000" spc="-20" dirty="0">
                <a:latin typeface="Arial"/>
                <a:cs typeface="Arial"/>
              </a:rPr>
              <a:t> </a:t>
            </a:r>
            <a:r>
              <a:rPr sz="2000" spc="95" dirty="0">
                <a:latin typeface="Arial"/>
                <a:cs typeface="Arial"/>
              </a:rPr>
              <a:t>Gateway)</a:t>
            </a:r>
            <a:r>
              <a:rPr sz="2000" spc="-10" dirty="0">
                <a:latin typeface="Arial"/>
                <a:cs typeface="Arial"/>
              </a:rPr>
              <a:t> </a:t>
            </a:r>
            <a:r>
              <a:rPr sz="2000" spc="25" dirty="0">
                <a:latin typeface="Arial"/>
                <a:cs typeface="Arial"/>
              </a:rPr>
              <a:t>will</a:t>
            </a:r>
            <a:r>
              <a:rPr sz="2000" spc="5" dirty="0">
                <a:latin typeface="Arial"/>
                <a:cs typeface="Arial"/>
              </a:rPr>
              <a:t> </a:t>
            </a:r>
            <a:r>
              <a:rPr sz="2000" spc="100" dirty="0">
                <a:latin typeface="Arial"/>
                <a:cs typeface="Arial"/>
              </a:rPr>
              <a:t>open</a:t>
            </a:r>
            <a:r>
              <a:rPr sz="2000" spc="10" dirty="0">
                <a:latin typeface="Arial"/>
                <a:cs typeface="Arial"/>
              </a:rPr>
              <a:t> </a:t>
            </a:r>
            <a:r>
              <a:rPr sz="2000" spc="75" dirty="0">
                <a:latin typeface="Arial"/>
                <a:cs typeface="Arial"/>
              </a:rPr>
              <a:t>(possibly</a:t>
            </a:r>
            <a:r>
              <a:rPr sz="2000" dirty="0">
                <a:latin typeface="Arial"/>
                <a:cs typeface="Arial"/>
              </a:rPr>
              <a:t> </a:t>
            </a:r>
            <a:r>
              <a:rPr sz="2000" spc="30" dirty="0">
                <a:latin typeface="Arial"/>
                <a:cs typeface="Arial"/>
              </a:rPr>
              <a:t>in</a:t>
            </a:r>
            <a:r>
              <a:rPr sz="2000" dirty="0">
                <a:latin typeface="Arial"/>
                <a:cs typeface="Arial"/>
              </a:rPr>
              <a:t> </a:t>
            </a:r>
            <a:r>
              <a:rPr sz="2000" spc="55" dirty="0">
                <a:latin typeface="Arial"/>
                <a:cs typeface="Arial"/>
              </a:rPr>
              <a:t>Explorer).</a:t>
            </a:r>
            <a:endParaRPr sz="2000">
              <a:latin typeface="Arial"/>
              <a:cs typeface="Arial"/>
            </a:endParaRPr>
          </a:p>
          <a:p>
            <a:pPr marL="355600" indent="-342900">
              <a:lnSpc>
                <a:spcPct val="100000"/>
              </a:lnSpc>
              <a:spcBef>
                <a:spcPts val="1370"/>
              </a:spcBef>
              <a:buAutoNum type="arabicPeriod"/>
              <a:tabLst>
                <a:tab pos="355600" algn="l"/>
              </a:tabLst>
            </a:pPr>
            <a:r>
              <a:rPr sz="2000" spc="105" dirty="0">
                <a:latin typeface="Arial"/>
                <a:cs typeface="Arial"/>
              </a:rPr>
              <a:t>Log</a:t>
            </a:r>
            <a:r>
              <a:rPr sz="2000" dirty="0">
                <a:latin typeface="Arial"/>
                <a:cs typeface="Arial"/>
              </a:rPr>
              <a:t> </a:t>
            </a:r>
            <a:r>
              <a:rPr sz="2000" spc="100" dirty="0">
                <a:latin typeface="Arial"/>
                <a:cs typeface="Arial"/>
              </a:rPr>
              <a:t>on</a:t>
            </a:r>
            <a:r>
              <a:rPr sz="2000" spc="-5" dirty="0">
                <a:latin typeface="Arial"/>
                <a:cs typeface="Arial"/>
              </a:rPr>
              <a:t> </a:t>
            </a:r>
            <a:r>
              <a:rPr sz="2000" spc="80" dirty="0">
                <a:latin typeface="Arial"/>
                <a:cs typeface="Arial"/>
              </a:rPr>
              <a:t>again</a:t>
            </a:r>
            <a:r>
              <a:rPr sz="2000" spc="10" dirty="0">
                <a:latin typeface="Arial"/>
                <a:cs typeface="Arial"/>
              </a:rPr>
              <a:t> </a:t>
            </a:r>
            <a:r>
              <a:rPr sz="2000" spc="114" dirty="0">
                <a:latin typeface="Arial"/>
                <a:cs typeface="Arial"/>
              </a:rPr>
              <a:t>and</a:t>
            </a:r>
            <a:r>
              <a:rPr sz="2000" spc="-10" dirty="0">
                <a:latin typeface="Arial"/>
                <a:cs typeface="Arial"/>
              </a:rPr>
              <a:t> </a:t>
            </a:r>
            <a:r>
              <a:rPr sz="2000" spc="100" dirty="0">
                <a:latin typeface="Arial"/>
                <a:cs typeface="Arial"/>
              </a:rPr>
              <a:t>choose</a:t>
            </a:r>
            <a:r>
              <a:rPr sz="2000" spc="-10" dirty="0">
                <a:latin typeface="Arial"/>
                <a:cs typeface="Arial"/>
              </a:rPr>
              <a:t> </a:t>
            </a:r>
            <a:r>
              <a:rPr sz="2000" spc="80" dirty="0">
                <a:latin typeface="Arial"/>
                <a:cs typeface="Arial"/>
              </a:rPr>
              <a:t>Employee</a:t>
            </a:r>
            <a:r>
              <a:rPr sz="2000" spc="-5" dirty="0">
                <a:latin typeface="Arial"/>
                <a:cs typeface="Arial"/>
              </a:rPr>
              <a:t> </a:t>
            </a:r>
            <a:r>
              <a:rPr sz="2000" spc="80" dirty="0">
                <a:latin typeface="Arial"/>
                <a:cs typeface="Arial"/>
              </a:rPr>
              <a:t>Self-Service</a:t>
            </a:r>
            <a:endParaRPr sz="2000">
              <a:latin typeface="Arial"/>
              <a:cs typeface="Arial"/>
            </a:endParaRPr>
          </a:p>
          <a:p>
            <a:pPr marL="355600" indent="-342900">
              <a:lnSpc>
                <a:spcPct val="100000"/>
              </a:lnSpc>
              <a:spcBef>
                <a:spcPts val="1370"/>
              </a:spcBef>
              <a:buAutoNum type="arabicPeriod"/>
              <a:tabLst>
                <a:tab pos="354965" algn="l"/>
                <a:tab pos="355600" algn="l"/>
              </a:tabLst>
            </a:pPr>
            <a:r>
              <a:rPr sz="2000" spc="70" dirty="0">
                <a:latin typeface="Arial"/>
                <a:cs typeface="Arial"/>
              </a:rPr>
              <a:t>Select</a:t>
            </a:r>
            <a:r>
              <a:rPr sz="2000" spc="-15" dirty="0">
                <a:latin typeface="Arial"/>
                <a:cs typeface="Arial"/>
              </a:rPr>
              <a:t> </a:t>
            </a:r>
            <a:r>
              <a:rPr sz="2000" spc="130" dirty="0">
                <a:latin typeface="Arial"/>
                <a:cs typeface="Arial"/>
              </a:rPr>
              <a:t>your</a:t>
            </a:r>
            <a:r>
              <a:rPr sz="2000" spc="-35" dirty="0">
                <a:latin typeface="Arial"/>
                <a:cs typeface="Arial"/>
              </a:rPr>
              <a:t> </a:t>
            </a:r>
            <a:r>
              <a:rPr sz="2000" spc="90" dirty="0">
                <a:latin typeface="Arial"/>
                <a:cs typeface="Arial"/>
              </a:rPr>
              <a:t>service</a:t>
            </a:r>
            <a:endParaRPr sz="2000">
              <a:latin typeface="Arial"/>
              <a:cs typeface="Arial"/>
            </a:endParaRPr>
          </a:p>
        </p:txBody>
      </p:sp>
      <p:sp>
        <p:nvSpPr>
          <p:cNvPr id="3" name="object 3"/>
          <p:cNvSpPr txBox="1">
            <a:spLocks noGrp="1"/>
          </p:cNvSpPr>
          <p:nvPr>
            <p:ph type="title"/>
          </p:nvPr>
        </p:nvSpPr>
        <p:spPr>
          <a:xfrm>
            <a:off x="2996342" y="257464"/>
            <a:ext cx="6196965" cy="452120"/>
          </a:xfrm>
          <a:prstGeom prst="rect">
            <a:avLst/>
          </a:prstGeom>
        </p:spPr>
        <p:txBody>
          <a:bodyPr vert="horz" wrap="square" lIns="0" tIns="12065" rIns="0" bIns="0" rtlCol="0">
            <a:spAutoFit/>
          </a:bodyPr>
          <a:lstStyle/>
          <a:p>
            <a:pPr marL="12700">
              <a:lnSpc>
                <a:spcPct val="100000"/>
              </a:lnSpc>
              <a:spcBef>
                <a:spcPts val="95"/>
              </a:spcBef>
            </a:pPr>
            <a:r>
              <a:rPr spc="70" dirty="0"/>
              <a:t>MyApps</a:t>
            </a:r>
            <a:r>
              <a:rPr spc="10" dirty="0"/>
              <a:t> </a:t>
            </a:r>
            <a:r>
              <a:rPr spc="30" dirty="0"/>
              <a:t>&amp;</a:t>
            </a:r>
            <a:r>
              <a:rPr spc="20" dirty="0"/>
              <a:t> </a:t>
            </a:r>
            <a:r>
              <a:rPr spc="-85" dirty="0"/>
              <a:t>Weill</a:t>
            </a:r>
            <a:r>
              <a:rPr spc="45" dirty="0"/>
              <a:t> </a:t>
            </a:r>
            <a:r>
              <a:rPr spc="-5" dirty="0"/>
              <a:t>Business</a:t>
            </a:r>
            <a:r>
              <a:rPr spc="60" dirty="0"/>
              <a:t> </a:t>
            </a:r>
            <a:r>
              <a:rPr spc="10" dirty="0"/>
              <a:t>Gateway</a:t>
            </a:r>
          </a:p>
        </p:txBody>
      </p:sp>
      <p:pic>
        <p:nvPicPr>
          <p:cNvPr id="4" name="object 4"/>
          <p:cNvPicPr/>
          <p:nvPr/>
        </p:nvPicPr>
        <p:blipFill>
          <a:blip r:embed="rId4" cstate="print"/>
          <a:stretch>
            <a:fillRect/>
          </a:stretch>
        </p:blipFill>
        <p:spPr>
          <a:xfrm>
            <a:off x="9982200" y="6269735"/>
            <a:ext cx="2066543" cy="423671"/>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EEEDEC"/>
          </a:solidFill>
        </p:spPr>
        <p:txBody>
          <a:bodyPr wrap="square" lIns="0" tIns="0" rIns="0" bIns="0" rtlCol="0"/>
          <a:lstStyle/>
          <a:p>
            <a:endParaRPr/>
          </a:p>
        </p:txBody>
      </p:sp>
      <p:sp>
        <p:nvSpPr>
          <p:cNvPr id="3" name="object 3"/>
          <p:cNvSpPr txBox="1"/>
          <p:nvPr/>
        </p:nvSpPr>
        <p:spPr>
          <a:xfrm>
            <a:off x="4732150" y="1120831"/>
            <a:ext cx="2726690" cy="391160"/>
          </a:xfrm>
          <a:prstGeom prst="rect">
            <a:avLst/>
          </a:prstGeom>
        </p:spPr>
        <p:txBody>
          <a:bodyPr vert="horz" wrap="square" lIns="0" tIns="12700" rIns="0" bIns="0" rtlCol="0">
            <a:spAutoFit/>
          </a:bodyPr>
          <a:lstStyle/>
          <a:p>
            <a:pPr marL="12700">
              <a:lnSpc>
                <a:spcPct val="100000"/>
              </a:lnSpc>
              <a:spcBef>
                <a:spcPts val="100"/>
              </a:spcBef>
            </a:pPr>
            <a:r>
              <a:rPr sz="2400" b="1" spc="60" dirty="0">
                <a:solidFill>
                  <a:srgbClr val="CF451F"/>
                </a:solidFill>
                <a:latin typeface="Tahoma"/>
                <a:cs typeface="Tahoma"/>
              </a:rPr>
              <a:t>MyApps</a:t>
            </a:r>
            <a:r>
              <a:rPr sz="2400" b="1" dirty="0">
                <a:solidFill>
                  <a:srgbClr val="CF451F"/>
                </a:solidFill>
                <a:latin typeface="Tahoma"/>
                <a:cs typeface="Tahoma"/>
              </a:rPr>
              <a:t> </a:t>
            </a:r>
            <a:r>
              <a:rPr sz="2400" b="1" spc="25" dirty="0">
                <a:solidFill>
                  <a:srgbClr val="CF451F"/>
                </a:solidFill>
                <a:latin typeface="Tahoma"/>
                <a:cs typeface="Tahoma"/>
              </a:rPr>
              <a:t>–</a:t>
            </a:r>
            <a:r>
              <a:rPr sz="2400" b="1" spc="10" dirty="0">
                <a:solidFill>
                  <a:srgbClr val="CF451F"/>
                </a:solidFill>
                <a:latin typeface="Tahoma"/>
                <a:cs typeface="Tahoma"/>
              </a:rPr>
              <a:t> </a:t>
            </a:r>
            <a:r>
              <a:rPr sz="2400" b="1" spc="-90" dirty="0">
                <a:solidFill>
                  <a:srgbClr val="CF451F"/>
                </a:solidFill>
                <a:latin typeface="Tahoma"/>
                <a:cs typeface="Tahoma"/>
              </a:rPr>
              <a:t>How</a:t>
            </a:r>
            <a:r>
              <a:rPr sz="2400" b="1" spc="-20" dirty="0">
                <a:solidFill>
                  <a:srgbClr val="CF451F"/>
                </a:solidFill>
                <a:latin typeface="Tahoma"/>
                <a:cs typeface="Tahoma"/>
              </a:rPr>
              <a:t> </a:t>
            </a:r>
            <a:r>
              <a:rPr sz="2400" b="1" spc="25" dirty="0">
                <a:solidFill>
                  <a:srgbClr val="CF451F"/>
                </a:solidFill>
                <a:latin typeface="Tahoma"/>
                <a:cs typeface="Tahoma"/>
              </a:rPr>
              <a:t>to</a:t>
            </a:r>
            <a:endParaRPr sz="2400">
              <a:latin typeface="Tahoma"/>
              <a:cs typeface="Tahoma"/>
            </a:endParaRPr>
          </a:p>
        </p:txBody>
      </p:sp>
      <p:sp>
        <p:nvSpPr>
          <p:cNvPr id="4" name="object 4"/>
          <p:cNvSpPr txBox="1"/>
          <p:nvPr/>
        </p:nvSpPr>
        <p:spPr>
          <a:xfrm>
            <a:off x="2996342" y="257464"/>
            <a:ext cx="6196965" cy="452120"/>
          </a:xfrm>
          <a:prstGeom prst="rect">
            <a:avLst/>
          </a:prstGeom>
        </p:spPr>
        <p:txBody>
          <a:bodyPr vert="horz" wrap="square" lIns="0" tIns="12065" rIns="0" bIns="0" rtlCol="0">
            <a:spAutoFit/>
          </a:bodyPr>
          <a:lstStyle/>
          <a:p>
            <a:pPr marL="12700">
              <a:lnSpc>
                <a:spcPct val="100000"/>
              </a:lnSpc>
              <a:spcBef>
                <a:spcPts val="95"/>
              </a:spcBef>
            </a:pPr>
            <a:r>
              <a:rPr sz="2800" b="1" spc="70" dirty="0">
                <a:solidFill>
                  <a:srgbClr val="A10714"/>
                </a:solidFill>
                <a:latin typeface="Tahoma"/>
                <a:cs typeface="Tahoma"/>
              </a:rPr>
              <a:t>MyApps</a:t>
            </a:r>
            <a:r>
              <a:rPr sz="2800" b="1" spc="10" dirty="0">
                <a:solidFill>
                  <a:srgbClr val="A10714"/>
                </a:solidFill>
                <a:latin typeface="Tahoma"/>
                <a:cs typeface="Tahoma"/>
              </a:rPr>
              <a:t> </a:t>
            </a:r>
            <a:r>
              <a:rPr sz="2800" b="1" spc="30" dirty="0">
                <a:solidFill>
                  <a:srgbClr val="A10714"/>
                </a:solidFill>
                <a:latin typeface="Tahoma"/>
                <a:cs typeface="Tahoma"/>
              </a:rPr>
              <a:t>&amp;</a:t>
            </a:r>
            <a:r>
              <a:rPr sz="2800" b="1" spc="20" dirty="0">
                <a:solidFill>
                  <a:srgbClr val="A10714"/>
                </a:solidFill>
                <a:latin typeface="Tahoma"/>
                <a:cs typeface="Tahoma"/>
              </a:rPr>
              <a:t> </a:t>
            </a:r>
            <a:r>
              <a:rPr sz="2800" b="1" spc="-85" dirty="0">
                <a:solidFill>
                  <a:srgbClr val="A10714"/>
                </a:solidFill>
                <a:latin typeface="Tahoma"/>
                <a:cs typeface="Tahoma"/>
              </a:rPr>
              <a:t>Weill</a:t>
            </a:r>
            <a:r>
              <a:rPr sz="2800" b="1" spc="45" dirty="0">
                <a:solidFill>
                  <a:srgbClr val="A10714"/>
                </a:solidFill>
                <a:latin typeface="Tahoma"/>
                <a:cs typeface="Tahoma"/>
              </a:rPr>
              <a:t> </a:t>
            </a:r>
            <a:r>
              <a:rPr sz="2800" b="1" spc="-5" dirty="0">
                <a:solidFill>
                  <a:srgbClr val="A10714"/>
                </a:solidFill>
                <a:latin typeface="Tahoma"/>
                <a:cs typeface="Tahoma"/>
              </a:rPr>
              <a:t>Business</a:t>
            </a:r>
            <a:r>
              <a:rPr sz="2800" b="1" spc="60" dirty="0">
                <a:solidFill>
                  <a:srgbClr val="A10714"/>
                </a:solidFill>
                <a:latin typeface="Tahoma"/>
                <a:cs typeface="Tahoma"/>
              </a:rPr>
              <a:t> </a:t>
            </a:r>
            <a:r>
              <a:rPr sz="2800" b="1" spc="10" dirty="0">
                <a:solidFill>
                  <a:srgbClr val="A10714"/>
                </a:solidFill>
                <a:latin typeface="Tahoma"/>
                <a:cs typeface="Tahoma"/>
              </a:rPr>
              <a:t>Gateway</a:t>
            </a:r>
            <a:endParaRPr sz="2800">
              <a:latin typeface="Tahoma"/>
              <a:cs typeface="Tahoma"/>
            </a:endParaRPr>
          </a:p>
        </p:txBody>
      </p:sp>
      <p:pic>
        <p:nvPicPr>
          <p:cNvPr id="5" name="object 5"/>
          <p:cNvPicPr/>
          <p:nvPr/>
        </p:nvPicPr>
        <p:blipFill>
          <a:blip r:embed="rId2" cstate="print"/>
          <a:stretch>
            <a:fillRect/>
          </a:stretch>
        </p:blipFill>
        <p:spPr>
          <a:xfrm>
            <a:off x="9982200" y="6269735"/>
            <a:ext cx="2066543" cy="423671"/>
          </a:xfrm>
          <a:prstGeom prst="rect">
            <a:avLst/>
          </a:prstGeom>
        </p:spPr>
      </p:pic>
      <p:pic>
        <p:nvPicPr>
          <p:cNvPr id="6" name="object 6"/>
          <p:cNvPicPr/>
          <p:nvPr/>
        </p:nvPicPr>
        <p:blipFill>
          <a:blip r:embed="rId3" cstate="print"/>
          <a:stretch>
            <a:fillRect/>
          </a:stretch>
        </p:blipFill>
        <p:spPr>
          <a:xfrm>
            <a:off x="2173223" y="2366772"/>
            <a:ext cx="3806951" cy="3523487"/>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66956" y="1214474"/>
            <a:ext cx="9958070" cy="4368165"/>
          </a:xfrm>
          <a:prstGeom prst="rect">
            <a:avLst/>
          </a:prstGeom>
        </p:spPr>
        <p:txBody>
          <a:bodyPr vert="horz" wrap="square" lIns="0" tIns="12700" rIns="0" bIns="0" rtlCol="0">
            <a:spAutoFit/>
          </a:bodyPr>
          <a:lstStyle/>
          <a:p>
            <a:pPr marL="1689100">
              <a:lnSpc>
                <a:spcPct val="100000"/>
              </a:lnSpc>
              <a:spcBef>
                <a:spcPts val="100"/>
              </a:spcBef>
            </a:pPr>
            <a:r>
              <a:rPr sz="2400" b="1" spc="15" dirty="0">
                <a:solidFill>
                  <a:srgbClr val="CF451F"/>
                </a:solidFill>
                <a:latin typeface="Tahoma"/>
                <a:cs typeface="Tahoma"/>
              </a:rPr>
              <a:t>Extra</a:t>
            </a:r>
            <a:r>
              <a:rPr sz="2400" b="1" spc="10" dirty="0">
                <a:solidFill>
                  <a:srgbClr val="CF451F"/>
                </a:solidFill>
                <a:latin typeface="Tahoma"/>
                <a:cs typeface="Tahoma"/>
              </a:rPr>
              <a:t> </a:t>
            </a:r>
            <a:r>
              <a:rPr sz="2400" b="1" spc="5" dirty="0">
                <a:solidFill>
                  <a:srgbClr val="CF451F"/>
                </a:solidFill>
                <a:latin typeface="Tahoma"/>
                <a:cs typeface="Tahoma"/>
              </a:rPr>
              <a:t>benefits</a:t>
            </a:r>
            <a:r>
              <a:rPr sz="2400" b="1" spc="30" dirty="0">
                <a:solidFill>
                  <a:srgbClr val="CF451F"/>
                </a:solidFill>
                <a:latin typeface="Tahoma"/>
                <a:cs typeface="Tahoma"/>
              </a:rPr>
              <a:t> </a:t>
            </a:r>
            <a:r>
              <a:rPr sz="2400" b="1" spc="40" dirty="0">
                <a:solidFill>
                  <a:srgbClr val="CF451F"/>
                </a:solidFill>
                <a:latin typeface="Tahoma"/>
                <a:cs typeface="Tahoma"/>
              </a:rPr>
              <a:t>for</a:t>
            </a:r>
            <a:r>
              <a:rPr sz="2400" b="1" spc="35" dirty="0">
                <a:solidFill>
                  <a:srgbClr val="CF451F"/>
                </a:solidFill>
                <a:latin typeface="Tahoma"/>
                <a:cs typeface="Tahoma"/>
              </a:rPr>
              <a:t> </a:t>
            </a:r>
            <a:r>
              <a:rPr sz="2400" b="1" spc="-70" dirty="0">
                <a:solidFill>
                  <a:srgbClr val="CF451F"/>
                </a:solidFill>
                <a:latin typeface="Tahoma"/>
                <a:cs typeface="Tahoma"/>
              </a:rPr>
              <a:t>Weill</a:t>
            </a:r>
            <a:r>
              <a:rPr sz="2400" b="1" spc="20" dirty="0">
                <a:solidFill>
                  <a:srgbClr val="CF451F"/>
                </a:solidFill>
                <a:latin typeface="Tahoma"/>
                <a:cs typeface="Tahoma"/>
              </a:rPr>
              <a:t> </a:t>
            </a:r>
            <a:r>
              <a:rPr sz="2400" b="1" spc="-20" dirty="0">
                <a:solidFill>
                  <a:srgbClr val="CF451F"/>
                </a:solidFill>
                <a:latin typeface="Tahoma"/>
                <a:cs typeface="Tahoma"/>
              </a:rPr>
              <a:t>Cornell</a:t>
            </a:r>
            <a:r>
              <a:rPr sz="2400" b="1" spc="15" dirty="0">
                <a:solidFill>
                  <a:srgbClr val="CF451F"/>
                </a:solidFill>
                <a:latin typeface="Tahoma"/>
                <a:cs typeface="Tahoma"/>
              </a:rPr>
              <a:t> </a:t>
            </a:r>
            <a:r>
              <a:rPr sz="2400" b="1" spc="-25" dirty="0">
                <a:solidFill>
                  <a:srgbClr val="CF451F"/>
                </a:solidFill>
                <a:latin typeface="Tahoma"/>
                <a:cs typeface="Tahoma"/>
              </a:rPr>
              <a:t>Medicine</a:t>
            </a:r>
            <a:r>
              <a:rPr sz="2400" b="1" spc="20" dirty="0">
                <a:solidFill>
                  <a:srgbClr val="CF451F"/>
                </a:solidFill>
                <a:latin typeface="Tahoma"/>
                <a:cs typeface="Tahoma"/>
              </a:rPr>
              <a:t> </a:t>
            </a:r>
            <a:r>
              <a:rPr sz="2400" b="1" spc="10" dirty="0">
                <a:solidFill>
                  <a:srgbClr val="CF451F"/>
                </a:solidFill>
                <a:latin typeface="Tahoma"/>
                <a:cs typeface="Tahoma"/>
              </a:rPr>
              <a:t>employees</a:t>
            </a:r>
            <a:endParaRPr sz="2400">
              <a:latin typeface="Tahoma"/>
              <a:cs typeface="Tahoma"/>
            </a:endParaRPr>
          </a:p>
          <a:p>
            <a:pPr marL="299085" indent="-287020">
              <a:lnSpc>
                <a:spcPct val="100000"/>
              </a:lnSpc>
              <a:spcBef>
                <a:spcPts val="2510"/>
              </a:spcBef>
              <a:buFont typeface="Arial"/>
              <a:buChar char="•"/>
              <a:tabLst>
                <a:tab pos="299085" algn="l"/>
                <a:tab pos="299720" algn="l"/>
              </a:tabLst>
            </a:pPr>
            <a:r>
              <a:rPr sz="2000" spc="-5" dirty="0">
                <a:latin typeface="Calibri"/>
                <a:cs typeface="Calibri"/>
              </a:rPr>
              <a:t>Discounts</a:t>
            </a:r>
            <a:r>
              <a:rPr sz="2000" spc="-40" dirty="0">
                <a:latin typeface="Calibri"/>
                <a:cs typeface="Calibri"/>
              </a:rPr>
              <a:t> </a:t>
            </a:r>
            <a:r>
              <a:rPr sz="2000" spc="-5" dirty="0">
                <a:latin typeface="Calibri"/>
                <a:cs typeface="Calibri"/>
              </a:rPr>
              <a:t>include:</a:t>
            </a:r>
            <a:endParaRPr sz="2000">
              <a:latin typeface="Calibri"/>
              <a:cs typeface="Calibri"/>
            </a:endParaRPr>
          </a:p>
          <a:p>
            <a:pPr>
              <a:lnSpc>
                <a:spcPct val="100000"/>
              </a:lnSpc>
              <a:spcBef>
                <a:spcPts val="20"/>
              </a:spcBef>
              <a:buFont typeface="Arial"/>
              <a:buChar char="•"/>
            </a:pPr>
            <a:endParaRPr sz="1950">
              <a:latin typeface="Calibri"/>
              <a:cs typeface="Calibri"/>
            </a:endParaRPr>
          </a:p>
          <a:p>
            <a:pPr marL="756285" lvl="1" indent="-287655">
              <a:lnSpc>
                <a:spcPct val="100000"/>
              </a:lnSpc>
              <a:buFont typeface="Arial"/>
              <a:buChar char="•"/>
              <a:tabLst>
                <a:tab pos="756285" algn="l"/>
                <a:tab pos="756920" algn="l"/>
              </a:tabLst>
            </a:pPr>
            <a:r>
              <a:rPr sz="2000" dirty="0">
                <a:latin typeface="Calibri"/>
                <a:cs typeface="Calibri"/>
              </a:rPr>
              <a:t>Phone</a:t>
            </a:r>
            <a:r>
              <a:rPr sz="2000" spc="-20" dirty="0">
                <a:latin typeface="Calibri"/>
                <a:cs typeface="Calibri"/>
              </a:rPr>
              <a:t> </a:t>
            </a:r>
            <a:r>
              <a:rPr sz="2000" dirty="0">
                <a:latin typeface="Calibri"/>
                <a:cs typeface="Calibri"/>
              </a:rPr>
              <a:t>service</a:t>
            </a:r>
            <a:r>
              <a:rPr sz="2000" spc="10" dirty="0">
                <a:latin typeface="Calibri"/>
                <a:cs typeface="Calibri"/>
              </a:rPr>
              <a:t> </a:t>
            </a:r>
            <a:r>
              <a:rPr sz="2000" spc="-15" dirty="0">
                <a:latin typeface="Calibri"/>
                <a:cs typeface="Calibri"/>
              </a:rPr>
              <a:t>providers</a:t>
            </a:r>
            <a:r>
              <a:rPr sz="2000" spc="5" dirty="0">
                <a:latin typeface="Calibri"/>
                <a:cs typeface="Calibri"/>
              </a:rPr>
              <a:t> </a:t>
            </a:r>
            <a:r>
              <a:rPr sz="2000" spc="-5" dirty="0">
                <a:latin typeface="Calibri"/>
                <a:cs typeface="Calibri"/>
              </a:rPr>
              <a:t>(Sprint,</a:t>
            </a:r>
            <a:r>
              <a:rPr sz="2000" spc="5" dirty="0">
                <a:latin typeface="Calibri"/>
                <a:cs typeface="Calibri"/>
              </a:rPr>
              <a:t> </a:t>
            </a:r>
            <a:r>
              <a:rPr sz="2000" spc="-20" dirty="0">
                <a:latin typeface="Calibri"/>
                <a:cs typeface="Calibri"/>
              </a:rPr>
              <a:t>Verizon, </a:t>
            </a:r>
            <a:r>
              <a:rPr sz="2000" dirty="0">
                <a:latin typeface="Calibri"/>
                <a:cs typeface="Calibri"/>
              </a:rPr>
              <a:t>&amp;</a:t>
            </a:r>
            <a:r>
              <a:rPr sz="2000" spc="-5" dirty="0">
                <a:latin typeface="Calibri"/>
                <a:cs typeface="Calibri"/>
              </a:rPr>
              <a:t> </a:t>
            </a:r>
            <a:r>
              <a:rPr sz="2000" spc="-35" dirty="0">
                <a:latin typeface="Calibri"/>
                <a:cs typeface="Calibri"/>
              </a:rPr>
              <a:t>AT&amp;T)</a:t>
            </a:r>
            <a:endParaRPr sz="2000">
              <a:latin typeface="Calibri"/>
              <a:cs typeface="Calibri"/>
            </a:endParaRPr>
          </a:p>
          <a:p>
            <a:pPr marL="756285" lvl="1" indent="-287655">
              <a:lnSpc>
                <a:spcPct val="100000"/>
              </a:lnSpc>
              <a:buFont typeface="Arial"/>
              <a:buChar char="•"/>
              <a:tabLst>
                <a:tab pos="756285" algn="l"/>
                <a:tab pos="756920" algn="l"/>
              </a:tabLst>
            </a:pPr>
            <a:r>
              <a:rPr sz="2000" dirty="0">
                <a:latin typeface="Calibri"/>
                <a:cs typeface="Calibri"/>
              </a:rPr>
              <a:t>YMCA</a:t>
            </a:r>
            <a:endParaRPr sz="2000">
              <a:latin typeface="Calibri"/>
              <a:cs typeface="Calibri"/>
            </a:endParaRPr>
          </a:p>
          <a:p>
            <a:pPr marL="756285" lvl="1" indent="-287655">
              <a:lnSpc>
                <a:spcPct val="100000"/>
              </a:lnSpc>
              <a:buFont typeface="Arial"/>
              <a:buChar char="•"/>
              <a:tabLst>
                <a:tab pos="756285" algn="l"/>
                <a:tab pos="756920" algn="l"/>
              </a:tabLst>
            </a:pPr>
            <a:r>
              <a:rPr sz="2000" dirty="0">
                <a:latin typeface="Calibri"/>
                <a:cs typeface="Calibri"/>
              </a:rPr>
              <a:t>NY</a:t>
            </a:r>
            <a:r>
              <a:rPr sz="2000" spc="-40" dirty="0">
                <a:latin typeface="Calibri"/>
                <a:cs typeface="Calibri"/>
              </a:rPr>
              <a:t> </a:t>
            </a:r>
            <a:r>
              <a:rPr sz="2000" dirty="0">
                <a:latin typeface="Calibri"/>
                <a:cs typeface="Calibri"/>
              </a:rPr>
              <a:t>Sports</a:t>
            </a:r>
            <a:r>
              <a:rPr sz="2000" spc="-25" dirty="0">
                <a:latin typeface="Calibri"/>
                <a:cs typeface="Calibri"/>
              </a:rPr>
              <a:t> </a:t>
            </a:r>
            <a:r>
              <a:rPr sz="2000" spc="-5" dirty="0">
                <a:latin typeface="Calibri"/>
                <a:cs typeface="Calibri"/>
              </a:rPr>
              <a:t>Club</a:t>
            </a:r>
            <a:endParaRPr sz="2000">
              <a:latin typeface="Calibri"/>
              <a:cs typeface="Calibri"/>
            </a:endParaRPr>
          </a:p>
          <a:p>
            <a:pPr marL="756285" lvl="1" indent="-287655">
              <a:lnSpc>
                <a:spcPct val="100000"/>
              </a:lnSpc>
              <a:buFont typeface="Arial"/>
              <a:buChar char="•"/>
              <a:tabLst>
                <a:tab pos="756285" algn="l"/>
                <a:tab pos="756920" algn="l"/>
              </a:tabLst>
            </a:pPr>
            <a:r>
              <a:rPr sz="2000" spc="-15" dirty="0">
                <a:latin typeface="Calibri"/>
                <a:cs typeface="Calibri"/>
              </a:rPr>
              <a:t>Brooks</a:t>
            </a:r>
            <a:r>
              <a:rPr sz="2000" spc="-20" dirty="0">
                <a:latin typeface="Calibri"/>
                <a:cs typeface="Calibri"/>
              </a:rPr>
              <a:t> </a:t>
            </a:r>
            <a:r>
              <a:rPr sz="2000" spc="-15" dirty="0">
                <a:latin typeface="Calibri"/>
                <a:cs typeface="Calibri"/>
              </a:rPr>
              <a:t>Brothers</a:t>
            </a:r>
            <a:endParaRPr sz="2000">
              <a:latin typeface="Calibri"/>
              <a:cs typeface="Calibri"/>
            </a:endParaRPr>
          </a:p>
          <a:p>
            <a:pPr marL="756285" lvl="1" indent="-287655">
              <a:lnSpc>
                <a:spcPct val="100000"/>
              </a:lnSpc>
              <a:buFont typeface="Arial"/>
              <a:buChar char="•"/>
              <a:tabLst>
                <a:tab pos="756285" algn="l"/>
                <a:tab pos="756920" algn="l"/>
              </a:tabLst>
            </a:pPr>
            <a:r>
              <a:rPr sz="2000" spc="-10" dirty="0">
                <a:latin typeface="Calibri"/>
                <a:cs typeface="Calibri"/>
              </a:rPr>
              <a:t>Estee</a:t>
            </a:r>
            <a:r>
              <a:rPr sz="2000" spc="-20" dirty="0">
                <a:latin typeface="Calibri"/>
                <a:cs typeface="Calibri"/>
              </a:rPr>
              <a:t> </a:t>
            </a:r>
            <a:r>
              <a:rPr sz="2000" spc="-5" dirty="0">
                <a:latin typeface="Calibri"/>
                <a:cs typeface="Calibri"/>
              </a:rPr>
              <a:t>Lauder</a:t>
            </a:r>
            <a:endParaRPr sz="2000">
              <a:latin typeface="Calibri"/>
              <a:cs typeface="Calibri"/>
            </a:endParaRPr>
          </a:p>
          <a:p>
            <a:pPr marL="756285" lvl="1" indent="-287655">
              <a:lnSpc>
                <a:spcPct val="100000"/>
              </a:lnSpc>
              <a:buFont typeface="Arial"/>
              <a:buChar char="•"/>
              <a:tabLst>
                <a:tab pos="756285" algn="l"/>
                <a:tab pos="756920" algn="l"/>
              </a:tabLst>
            </a:pPr>
            <a:r>
              <a:rPr sz="2000" spc="-15" dirty="0">
                <a:latin typeface="Calibri"/>
                <a:cs typeface="Calibri"/>
              </a:rPr>
              <a:t>Bronx</a:t>
            </a:r>
            <a:r>
              <a:rPr sz="2000" spc="-45" dirty="0">
                <a:latin typeface="Calibri"/>
                <a:cs typeface="Calibri"/>
              </a:rPr>
              <a:t> </a:t>
            </a:r>
            <a:r>
              <a:rPr sz="2000" spc="-15" dirty="0">
                <a:latin typeface="Calibri"/>
                <a:cs typeface="Calibri"/>
              </a:rPr>
              <a:t>Zoo</a:t>
            </a:r>
            <a:endParaRPr sz="2000">
              <a:latin typeface="Calibri"/>
              <a:cs typeface="Calibri"/>
            </a:endParaRPr>
          </a:p>
          <a:p>
            <a:pPr marL="756285" lvl="1" indent="-287655">
              <a:lnSpc>
                <a:spcPct val="100000"/>
              </a:lnSpc>
              <a:buFont typeface="Arial"/>
              <a:buChar char="•"/>
              <a:tabLst>
                <a:tab pos="756285" algn="l"/>
                <a:tab pos="756920" algn="l"/>
              </a:tabLst>
            </a:pPr>
            <a:r>
              <a:rPr sz="2000" spc="-5" dirty="0">
                <a:latin typeface="Calibri"/>
                <a:cs typeface="Calibri"/>
              </a:rPr>
              <a:t>Plum</a:t>
            </a:r>
            <a:r>
              <a:rPr sz="2000" spc="-30" dirty="0">
                <a:latin typeface="Calibri"/>
                <a:cs typeface="Calibri"/>
              </a:rPr>
              <a:t> </a:t>
            </a:r>
            <a:r>
              <a:rPr sz="2000" spc="-5" dirty="0">
                <a:latin typeface="Calibri"/>
                <a:cs typeface="Calibri"/>
              </a:rPr>
              <a:t>Benefits</a:t>
            </a:r>
            <a:endParaRPr sz="2000">
              <a:latin typeface="Calibri"/>
              <a:cs typeface="Calibri"/>
            </a:endParaRPr>
          </a:p>
          <a:p>
            <a:pPr marL="756285" lvl="1" indent="-287655">
              <a:lnSpc>
                <a:spcPct val="100000"/>
              </a:lnSpc>
              <a:buFont typeface="Arial"/>
              <a:buChar char="•"/>
              <a:tabLst>
                <a:tab pos="756285" algn="l"/>
                <a:tab pos="756920" algn="l"/>
              </a:tabLst>
            </a:pPr>
            <a:r>
              <a:rPr sz="2000" dirty="0">
                <a:latin typeface="Calibri"/>
                <a:cs typeface="Calibri"/>
              </a:rPr>
              <a:t>6</a:t>
            </a:r>
            <a:r>
              <a:rPr sz="2000" spc="-20" dirty="0">
                <a:latin typeface="Calibri"/>
                <a:cs typeface="Calibri"/>
              </a:rPr>
              <a:t> </a:t>
            </a:r>
            <a:r>
              <a:rPr sz="2000" spc="-5" dirty="0">
                <a:latin typeface="Calibri"/>
                <a:cs typeface="Calibri"/>
              </a:rPr>
              <a:t>Flags</a:t>
            </a:r>
            <a:r>
              <a:rPr sz="2000" spc="-10" dirty="0">
                <a:latin typeface="Calibri"/>
                <a:cs typeface="Calibri"/>
              </a:rPr>
              <a:t> </a:t>
            </a:r>
            <a:r>
              <a:rPr sz="2000" spc="-5" dirty="0">
                <a:latin typeface="Calibri"/>
                <a:cs typeface="Calibri"/>
              </a:rPr>
              <a:t>Theme</a:t>
            </a:r>
            <a:r>
              <a:rPr sz="2000" spc="-10" dirty="0">
                <a:latin typeface="Calibri"/>
                <a:cs typeface="Calibri"/>
              </a:rPr>
              <a:t> </a:t>
            </a:r>
            <a:r>
              <a:rPr sz="2000" spc="-15" dirty="0">
                <a:latin typeface="Calibri"/>
                <a:cs typeface="Calibri"/>
              </a:rPr>
              <a:t>Park</a:t>
            </a:r>
            <a:endParaRPr sz="2000">
              <a:latin typeface="Calibri"/>
              <a:cs typeface="Calibri"/>
            </a:endParaRPr>
          </a:p>
          <a:p>
            <a:pPr lvl="1">
              <a:lnSpc>
                <a:spcPct val="100000"/>
              </a:lnSpc>
              <a:spcBef>
                <a:spcPts val="20"/>
              </a:spcBef>
              <a:buFont typeface="Arial"/>
              <a:buChar char="•"/>
            </a:pPr>
            <a:endParaRPr sz="1950">
              <a:latin typeface="Calibri"/>
              <a:cs typeface="Calibri"/>
            </a:endParaRPr>
          </a:p>
          <a:p>
            <a:pPr marL="355600" indent="-342900">
              <a:lnSpc>
                <a:spcPct val="100000"/>
              </a:lnSpc>
              <a:buFont typeface="Arial"/>
              <a:buChar char="•"/>
              <a:tabLst>
                <a:tab pos="354965" algn="l"/>
                <a:tab pos="355600" algn="l"/>
              </a:tabLst>
            </a:pPr>
            <a:r>
              <a:rPr sz="2000" spc="-10" dirty="0">
                <a:latin typeface="Calibri"/>
                <a:cs typeface="Calibri"/>
              </a:rPr>
              <a:t>Detailed</a:t>
            </a:r>
            <a:r>
              <a:rPr sz="2000" spc="10" dirty="0">
                <a:latin typeface="Calibri"/>
                <a:cs typeface="Calibri"/>
              </a:rPr>
              <a:t> </a:t>
            </a:r>
            <a:r>
              <a:rPr sz="2000" spc="-15" dirty="0">
                <a:latin typeface="Calibri"/>
                <a:cs typeface="Calibri"/>
              </a:rPr>
              <a:t>info</a:t>
            </a:r>
            <a:r>
              <a:rPr sz="2000" spc="-5" dirty="0">
                <a:latin typeface="Calibri"/>
                <a:cs typeface="Calibri"/>
              </a:rPr>
              <a:t> on</a:t>
            </a:r>
            <a:r>
              <a:rPr sz="2000" dirty="0">
                <a:latin typeface="Calibri"/>
                <a:cs typeface="Calibri"/>
              </a:rPr>
              <a:t> </a:t>
            </a:r>
            <a:r>
              <a:rPr sz="2000" spc="-5" dirty="0">
                <a:latin typeface="Calibri"/>
                <a:cs typeface="Calibri"/>
              </a:rPr>
              <a:t>all</a:t>
            </a:r>
            <a:r>
              <a:rPr sz="2000" spc="5" dirty="0">
                <a:latin typeface="Calibri"/>
                <a:cs typeface="Calibri"/>
              </a:rPr>
              <a:t> </a:t>
            </a:r>
            <a:r>
              <a:rPr sz="2000" spc="-5" dirty="0">
                <a:latin typeface="Calibri"/>
                <a:cs typeface="Calibri"/>
              </a:rPr>
              <a:t>of </a:t>
            </a:r>
            <a:r>
              <a:rPr sz="2000" dirty="0">
                <a:latin typeface="Calibri"/>
                <a:cs typeface="Calibri"/>
              </a:rPr>
              <a:t>the</a:t>
            </a:r>
            <a:r>
              <a:rPr sz="2000" spc="5" dirty="0">
                <a:latin typeface="Calibri"/>
                <a:cs typeface="Calibri"/>
              </a:rPr>
              <a:t> </a:t>
            </a:r>
            <a:r>
              <a:rPr sz="2000" spc="-5" dirty="0">
                <a:latin typeface="Calibri"/>
                <a:cs typeface="Calibri"/>
              </a:rPr>
              <a:t>discounts</a:t>
            </a:r>
            <a:r>
              <a:rPr sz="2000" spc="-10" dirty="0">
                <a:latin typeface="Calibri"/>
                <a:cs typeface="Calibri"/>
              </a:rPr>
              <a:t> </a:t>
            </a:r>
            <a:r>
              <a:rPr sz="2000" dirty="0">
                <a:latin typeface="Calibri"/>
                <a:cs typeface="Calibri"/>
              </a:rPr>
              <a:t>(including phone</a:t>
            </a:r>
            <a:r>
              <a:rPr sz="2000" spc="-30" dirty="0">
                <a:latin typeface="Calibri"/>
                <a:cs typeface="Calibri"/>
              </a:rPr>
              <a:t> </a:t>
            </a:r>
            <a:r>
              <a:rPr sz="2000" spc="-5" dirty="0">
                <a:latin typeface="Calibri"/>
                <a:cs typeface="Calibri"/>
              </a:rPr>
              <a:t>deals)</a:t>
            </a:r>
            <a:r>
              <a:rPr sz="2000" spc="20" dirty="0">
                <a:latin typeface="Calibri"/>
                <a:cs typeface="Calibri"/>
              </a:rPr>
              <a:t> </a:t>
            </a:r>
            <a:r>
              <a:rPr sz="2000" spc="-5" dirty="0">
                <a:latin typeface="Calibri"/>
                <a:cs typeface="Calibri"/>
              </a:rPr>
              <a:t>is</a:t>
            </a:r>
            <a:r>
              <a:rPr sz="2000" spc="20" dirty="0">
                <a:latin typeface="Calibri"/>
                <a:cs typeface="Calibri"/>
              </a:rPr>
              <a:t> </a:t>
            </a:r>
            <a:r>
              <a:rPr sz="2000" spc="-10" dirty="0">
                <a:latin typeface="Calibri"/>
                <a:cs typeface="Calibri"/>
              </a:rPr>
              <a:t>found</a:t>
            </a:r>
            <a:r>
              <a:rPr sz="2000" spc="-25" dirty="0">
                <a:latin typeface="Calibri"/>
                <a:cs typeface="Calibri"/>
              </a:rPr>
              <a:t> </a:t>
            </a:r>
            <a:r>
              <a:rPr sz="2000" spc="-5" dirty="0">
                <a:latin typeface="Calibri"/>
                <a:cs typeface="Calibri"/>
              </a:rPr>
              <a:t>via</a:t>
            </a:r>
            <a:r>
              <a:rPr sz="2000" spc="5" dirty="0">
                <a:latin typeface="Calibri"/>
                <a:cs typeface="Calibri"/>
              </a:rPr>
              <a:t> </a:t>
            </a:r>
            <a:r>
              <a:rPr sz="2000" spc="-10" dirty="0">
                <a:latin typeface="Calibri"/>
                <a:cs typeface="Calibri"/>
              </a:rPr>
              <a:t>Intranet</a:t>
            </a:r>
            <a:r>
              <a:rPr sz="2000" spc="5" dirty="0">
                <a:latin typeface="Calibri"/>
                <a:cs typeface="Calibri"/>
              </a:rPr>
              <a:t> </a:t>
            </a:r>
            <a:r>
              <a:rPr sz="2000" spc="-5" dirty="0">
                <a:latin typeface="Calibri"/>
                <a:cs typeface="Calibri"/>
              </a:rPr>
              <a:t>log</a:t>
            </a:r>
            <a:r>
              <a:rPr sz="2000" dirty="0">
                <a:latin typeface="Calibri"/>
                <a:cs typeface="Calibri"/>
              </a:rPr>
              <a:t> -</a:t>
            </a:r>
            <a:r>
              <a:rPr sz="2000" spc="5" dirty="0">
                <a:latin typeface="Calibri"/>
                <a:cs typeface="Calibri"/>
              </a:rPr>
              <a:t> </a:t>
            </a:r>
            <a:r>
              <a:rPr sz="2000" spc="-5" dirty="0">
                <a:latin typeface="Calibri"/>
                <a:cs typeface="Calibri"/>
              </a:rPr>
              <a:t>on</a:t>
            </a:r>
            <a:r>
              <a:rPr sz="2000" spc="-15" dirty="0">
                <a:solidFill>
                  <a:srgbClr val="0562C1"/>
                </a:solidFill>
                <a:latin typeface="Calibri"/>
                <a:cs typeface="Calibri"/>
              </a:rPr>
              <a:t> </a:t>
            </a:r>
            <a:r>
              <a:rPr sz="2000" u="sng" spc="-10" dirty="0">
                <a:solidFill>
                  <a:srgbClr val="0562C1"/>
                </a:solidFill>
                <a:uFill>
                  <a:solidFill>
                    <a:srgbClr val="0562C1"/>
                  </a:solidFill>
                </a:uFill>
                <a:latin typeface="Calibri"/>
                <a:cs typeface="Calibri"/>
                <a:hlinkClick r:id="rId2"/>
              </a:rPr>
              <a:t>here</a:t>
            </a:r>
            <a:endParaRPr sz="2000">
              <a:latin typeface="Calibri"/>
              <a:cs typeface="Calibri"/>
            </a:endParaRPr>
          </a:p>
        </p:txBody>
      </p:sp>
      <p:sp>
        <p:nvSpPr>
          <p:cNvPr id="3" name="object 3"/>
          <p:cNvSpPr txBox="1">
            <a:spLocks noGrp="1"/>
          </p:cNvSpPr>
          <p:nvPr>
            <p:ph type="title"/>
          </p:nvPr>
        </p:nvSpPr>
        <p:spPr>
          <a:xfrm>
            <a:off x="5079650" y="443318"/>
            <a:ext cx="2031364" cy="452120"/>
          </a:xfrm>
          <a:prstGeom prst="rect">
            <a:avLst/>
          </a:prstGeom>
        </p:spPr>
        <p:txBody>
          <a:bodyPr vert="horz" wrap="square" lIns="0" tIns="12065" rIns="0" bIns="0" rtlCol="0">
            <a:spAutoFit/>
          </a:bodyPr>
          <a:lstStyle/>
          <a:p>
            <a:pPr marL="12700">
              <a:lnSpc>
                <a:spcPct val="100000"/>
              </a:lnSpc>
              <a:spcBef>
                <a:spcPts val="95"/>
              </a:spcBef>
            </a:pPr>
            <a:r>
              <a:rPr spc="20" dirty="0"/>
              <a:t>O</a:t>
            </a:r>
            <a:r>
              <a:rPr spc="-50" dirty="0"/>
              <a:t>rie</a:t>
            </a:r>
            <a:r>
              <a:rPr spc="-40" dirty="0"/>
              <a:t>n</a:t>
            </a:r>
            <a:r>
              <a:rPr spc="-25" dirty="0"/>
              <a:t>t</a:t>
            </a:r>
            <a:r>
              <a:rPr spc="70" dirty="0"/>
              <a:t>a</a:t>
            </a:r>
            <a:r>
              <a:rPr spc="55" dirty="0"/>
              <a:t>t</a:t>
            </a:r>
            <a:r>
              <a:rPr spc="-50" dirty="0"/>
              <a:t>i</a:t>
            </a:r>
            <a:r>
              <a:rPr spc="-85" dirty="0"/>
              <a:t>o</a:t>
            </a:r>
            <a:r>
              <a:rPr spc="-100" dirty="0"/>
              <a:t>n</a:t>
            </a:r>
          </a:p>
        </p:txBody>
      </p:sp>
      <p:pic>
        <p:nvPicPr>
          <p:cNvPr id="4" name="object 4"/>
          <p:cNvPicPr/>
          <p:nvPr/>
        </p:nvPicPr>
        <p:blipFill>
          <a:blip r:embed="rId3" cstate="print"/>
          <a:stretch>
            <a:fillRect/>
          </a:stretch>
        </p:blipFill>
        <p:spPr>
          <a:xfrm>
            <a:off x="9982200" y="6269735"/>
            <a:ext cx="2066543" cy="423671"/>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91282" y="1072018"/>
            <a:ext cx="7821930" cy="4971415"/>
          </a:xfrm>
          <a:prstGeom prst="rect">
            <a:avLst/>
          </a:prstGeom>
        </p:spPr>
        <p:txBody>
          <a:bodyPr vert="horz" wrap="square" lIns="0" tIns="12700" rIns="0" bIns="0" rtlCol="0">
            <a:spAutoFit/>
          </a:bodyPr>
          <a:lstStyle/>
          <a:p>
            <a:pPr marL="12700">
              <a:lnSpc>
                <a:spcPct val="100000"/>
              </a:lnSpc>
              <a:spcBef>
                <a:spcPts val="100"/>
              </a:spcBef>
            </a:pPr>
            <a:r>
              <a:rPr sz="2400" b="1" spc="-10" dirty="0">
                <a:solidFill>
                  <a:srgbClr val="CF451F"/>
                </a:solidFill>
                <a:latin typeface="Tahoma"/>
                <a:cs typeface="Tahoma"/>
              </a:rPr>
              <a:t>Additional</a:t>
            </a:r>
            <a:r>
              <a:rPr sz="2400" b="1" spc="20" dirty="0">
                <a:solidFill>
                  <a:srgbClr val="CF451F"/>
                </a:solidFill>
                <a:latin typeface="Tahoma"/>
                <a:cs typeface="Tahoma"/>
              </a:rPr>
              <a:t> perks </a:t>
            </a:r>
            <a:r>
              <a:rPr sz="2400" b="1" spc="40" dirty="0">
                <a:solidFill>
                  <a:srgbClr val="CF451F"/>
                </a:solidFill>
                <a:latin typeface="Tahoma"/>
                <a:cs typeface="Tahoma"/>
              </a:rPr>
              <a:t>for</a:t>
            </a:r>
            <a:r>
              <a:rPr sz="2400" b="1" spc="15" dirty="0">
                <a:solidFill>
                  <a:srgbClr val="CF451F"/>
                </a:solidFill>
                <a:latin typeface="Tahoma"/>
                <a:cs typeface="Tahoma"/>
              </a:rPr>
              <a:t> </a:t>
            </a:r>
            <a:r>
              <a:rPr sz="2400" b="1" spc="-70" dirty="0">
                <a:solidFill>
                  <a:srgbClr val="CF451F"/>
                </a:solidFill>
                <a:latin typeface="Tahoma"/>
                <a:cs typeface="Tahoma"/>
              </a:rPr>
              <a:t>Weill</a:t>
            </a:r>
            <a:r>
              <a:rPr sz="2400" b="1" spc="25" dirty="0">
                <a:solidFill>
                  <a:srgbClr val="CF451F"/>
                </a:solidFill>
                <a:latin typeface="Tahoma"/>
                <a:cs typeface="Tahoma"/>
              </a:rPr>
              <a:t> </a:t>
            </a:r>
            <a:r>
              <a:rPr sz="2400" b="1" spc="-20" dirty="0">
                <a:solidFill>
                  <a:srgbClr val="CF451F"/>
                </a:solidFill>
                <a:latin typeface="Tahoma"/>
                <a:cs typeface="Tahoma"/>
              </a:rPr>
              <a:t>Cornell</a:t>
            </a:r>
            <a:r>
              <a:rPr sz="2400" b="1" spc="10" dirty="0">
                <a:solidFill>
                  <a:srgbClr val="CF451F"/>
                </a:solidFill>
                <a:latin typeface="Tahoma"/>
                <a:cs typeface="Tahoma"/>
              </a:rPr>
              <a:t> </a:t>
            </a:r>
            <a:r>
              <a:rPr sz="2400" b="1" spc="30" dirty="0">
                <a:solidFill>
                  <a:srgbClr val="CF451F"/>
                </a:solidFill>
                <a:latin typeface="Tahoma"/>
                <a:cs typeface="Tahoma"/>
              </a:rPr>
              <a:t>postgraduates</a:t>
            </a:r>
            <a:endParaRPr sz="2400">
              <a:latin typeface="Tahoma"/>
              <a:cs typeface="Tahoma"/>
            </a:endParaRPr>
          </a:p>
          <a:p>
            <a:pPr>
              <a:lnSpc>
                <a:spcPct val="100000"/>
              </a:lnSpc>
              <a:spcBef>
                <a:spcPts val="30"/>
              </a:spcBef>
            </a:pPr>
            <a:endParaRPr sz="4000">
              <a:latin typeface="Tahoma"/>
              <a:cs typeface="Tahoma"/>
            </a:endParaRPr>
          </a:p>
          <a:p>
            <a:pPr marL="690880" indent="-287020">
              <a:lnSpc>
                <a:spcPct val="100000"/>
              </a:lnSpc>
              <a:buChar char="•"/>
              <a:tabLst>
                <a:tab pos="690880" algn="l"/>
                <a:tab pos="691515" algn="l"/>
              </a:tabLst>
            </a:pPr>
            <a:r>
              <a:rPr sz="2000" spc="65" dirty="0">
                <a:latin typeface="Arial"/>
                <a:cs typeface="Arial"/>
              </a:rPr>
              <a:t>Movies</a:t>
            </a:r>
            <a:r>
              <a:rPr sz="2000" spc="-15" dirty="0">
                <a:latin typeface="Arial"/>
                <a:cs typeface="Arial"/>
              </a:rPr>
              <a:t> </a:t>
            </a:r>
            <a:r>
              <a:rPr sz="2000" spc="235" dirty="0">
                <a:latin typeface="Arial"/>
                <a:cs typeface="Arial"/>
              </a:rPr>
              <a:t>-</a:t>
            </a:r>
            <a:r>
              <a:rPr sz="2000" spc="5" dirty="0">
                <a:latin typeface="Arial"/>
                <a:cs typeface="Arial"/>
              </a:rPr>
              <a:t> </a:t>
            </a:r>
            <a:r>
              <a:rPr sz="2000" spc="170" dirty="0">
                <a:latin typeface="Arial"/>
                <a:cs typeface="Arial"/>
              </a:rPr>
              <a:t>$9</a:t>
            </a:r>
            <a:r>
              <a:rPr sz="2000" spc="5" dirty="0">
                <a:latin typeface="Arial"/>
                <a:cs typeface="Arial"/>
              </a:rPr>
              <a:t> </a:t>
            </a:r>
            <a:r>
              <a:rPr sz="2000" spc="120" dirty="0">
                <a:latin typeface="Arial"/>
                <a:cs typeface="Arial"/>
              </a:rPr>
              <a:t>tickets</a:t>
            </a:r>
            <a:r>
              <a:rPr sz="2000" spc="-20" dirty="0">
                <a:latin typeface="Arial"/>
                <a:cs typeface="Arial"/>
              </a:rPr>
              <a:t> </a:t>
            </a:r>
            <a:r>
              <a:rPr sz="2000" spc="165" dirty="0">
                <a:latin typeface="Arial"/>
                <a:cs typeface="Arial"/>
              </a:rPr>
              <a:t>for</a:t>
            </a:r>
            <a:r>
              <a:rPr sz="2000" spc="-5" dirty="0">
                <a:latin typeface="Arial"/>
                <a:cs typeface="Arial"/>
              </a:rPr>
              <a:t> </a:t>
            </a:r>
            <a:r>
              <a:rPr sz="2000" spc="40" dirty="0">
                <a:latin typeface="Arial"/>
                <a:cs typeface="Arial"/>
              </a:rPr>
              <a:t>AMC</a:t>
            </a:r>
            <a:r>
              <a:rPr sz="2000" spc="-5" dirty="0">
                <a:latin typeface="Arial"/>
                <a:cs typeface="Arial"/>
              </a:rPr>
              <a:t> </a:t>
            </a:r>
            <a:r>
              <a:rPr sz="2000" spc="100" dirty="0">
                <a:latin typeface="Arial"/>
                <a:cs typeface="Arial"/>
              </a:rPr>
              <a:t>Theaters</a:t>
            </a:r>
            <a:endParaRPr sz="2000">
              <a:latin typeface="Arial"/>
              <a:cs typeface="Arial"/>
            </a:endParaRPr>
          </a:p>
          <a:p>
            <a:pPr marL="690880" indent="-287020">
              <a:lnSpc>
                <a:spcPct val="100000"/>
              </a:lnSpc>
              <a:spcBef>
                <a:spcPts val="2400"/>
              </a:spcBef>
              <a:buChar char="•"/>
              <a:tabLst>
                <a:tab pos="690880" algn="l"/>
                <a:tab pos="691515" algn="l"/>
              </a:tabLst>
            </a:pPr>
            <a:r>
              <a:rPr sz="2000" spc="105" dirty="0">
                <a:latin typeface="Arial"/>
                <a:cs typeface="Arial"/>
              </a:rPr>
              <a:t>Asphalt</a:t>
            </a:r>
            <a:r>
              <a:rPr sz="2000" spc="10" dirty="0">
                <a:latin typeface="Arial"/>
                <a:cs typeface="Arial"/>
              </a:rPr>
              <a:t> </a:t>
            </a:r>
            <a:r>
              <a:rPr sz="2000" spc="60" dirty="0">
                <a:latin typeface="Arial"/>
                <a:cs typeface="Arial"/>
              </a:rPr>
              <a:t>Green</a:t>
            </a:r>
            <a:r>
              <a:rPr sz="2000" spc="-5" dirty="0">
                <a:latin typeface="Arial"/>
                <a:cs typeface="Arial"/>
              </a:rPr>
              <a:t> </a:t>
            </a:r>
            <a:r>
              <a:rPr sz="2000" spc="140" dirty="0">
                <a:latin typeface="Arial"/>
                <a:cs typeface="Arial"/>
              </a:rPr>
              <a:t>–</a:t>
            </a:r>
            <a:r>
              <a:rPr sz="2000" dirty="0">
                <a:latin typeface="Arial"/>
                <a:cs typeface="Arial"/>
              </a:rPr>
              <a:t> </a:t>
            </a:r>
            <a:r>
              <a:rPr sz="2000" spc="140" dirty="0">
                <a:latin typeface="Arial"/>
                <a:cs typeface="Arial"/>
              </a:rPr>
              <a:t>$5</a:t>
            </a:r>
            <a:r>
              <a:rPr sz="2000" spc="10" dirty="0">
                <a:latin typeface="Arial"/>
                <a:cs typeface="Arial"/>
              </a:rPr>
              <a:t> </a:t>
            </a:r>
            <a:r>
              <a:rPr sz="2000" spc="135" dirty="0">
                <a:latin typeface="Arial"/>
                <a:cs typeface="Arial"/>
              </a:rPr>
              <a:t>day</a:t>
            </a:r>
            <a:r>
              <a:rPr sz="2000" spc="5" dirty="0">
                <a:latin typeface="Arial"/>
                <a:cs typeface="Arial"/>
              </a:rPr>
              <a:t> </a:t>
            </a:r>
            <a:r>
              <a:rPr sz="2000" spc="100" dirty="0">
                <a:latin typeface="Arial"/>
                <a:cs typeface="Arial"/>
              </a:rPr>
              <a:t>pass</a:t>
            </a:r>
            <a:r>
              <a:rPr sz="2000" spc="10" dirty="0">
                <a:latin typeface="Arial"/>
                <a:cs typeface="Arial"/>
              </a:rPr>
              <a:t> </a:t>
            </a:r>
            <a:r>
              <a:rPr sz="2000" spc="165" dirty="0">
                <a:latin typeface="Arial"/>
                <a:cs typeface="Arial"/>
              </a:rPr>
              <a:t>for</a:t>
            </a:r>
            <a:r>
              <a:rPr sz="2000" spc="-5" dirty="0">
                <a:latin typeface="Arial"/>
                <a:cs typeface="Arial"/>
              </a:rPr>
              <a:t> </a:t>
            </a:r>
            <a:r>
              <a:rPr sz="2000" spc="110" dirty="0">
                <a:latin typeface="Arial"/>
                <a:cs typeface="Arial"/>
              </a:rPr>
              <a:t>a</a:t>
            </a:r>
            <a:r>
              <a:rPr sz="2000" spc="10" dirty="0">
                <a:latin typeface="Arial"/>
                <a:cs typeface="Arial"/>
              </a:rPr>
              <a:t> </a:t>
            </a:r>
            <a:r>
              <a:rPr sz="2000" spc="105" dirty="0">
                <a:latin typeface="Arial"/>
                <a:cs typeface="Arial"/>
              </a:rPr>
              <a:t>fabulous</a:t>
            </a:r>
            <a:r>
              <a:rPr sz="2000" spc="-10" dirty="0">
                <a:latin typeface="Arial"/>
                <a:cs typeface="Arial"/>
              </a:rPr>
              <a:t> </a:t>
            </a:r>
            <a:r>
              <a:rPr sz="2000" spc="135" dirty="0">
                <a:latin typeface="Arial"/>
                <a:cs typeface="Arial"/>
              </a:rPr>
              <a:t>sports</a:t>
            </a:r>
            <a:r>
              <a:rPr sz="2000" spc="-5" dirty="0">
                <a:latin typeface="Arial"/>
                <a:cs typeface="Arial"/>
              </a:rPr>
              <a:t> </a:t>
            </a:r>
            <a:r>
              <a:rPr sz="2000" spc="125" dirty="0">
                <a:latin typeface="Arial"/>
                <a:cs typeface="Arial"/>
              </a:rPr>
              <a:t>center</a:t>
            </a:r>
            <a:endParaRPr sz="2000">
              <a:latin typeface="Arial"/>
              <a:cs typeface="Arial"/>
            </a:endParaRPr>
          </a:p>
          <a:p>
            <a:pPr marL="690880" indent="-287020">
              <a:lnSpc>
                <a:spcPct val="100000"/>
              </a:lnSpc>
              <a:spcBef>
                <a:spcPts val="2400"/>
              </a:spcBef>
              <a:buChar char="•"/>
              <a:tabLst>
                <a:tab pos="690880" algn="l"/>
                <a:tab pos="691515" algn="l"/>
              </a:tabLst>
            </a:pPr>
            <a:r>
              <a:rPr sz="2000" spc="90" dirty="0">
                <a:latin typeface="Arial"/>
                <a:cs typeface="Arial"/>
              </a:rPr>
              <a:t>Discounted</a:t>
            </a:r>
            <a:r>
              <a:rPr sz="2000" spc="-45" dirty="0">
                <a:latin typeface="Arial"/>
                <a:cs typeface="Arial"/>
              </a:rPr>
              <a:t> </a:t>
            </a:r>
            <a:r>
              <a:rPr sz="2000" spc="120" dirty="0">
                <a:latin typeface="Arial"/>
                <a:cs typeface="Arial"/>
              </a:rPr>
              <a:t>tickets</a:t>
            </a:r>
            <a:r>
              <a:rPr sz="2000" spc="-25" dirty="0">
                <a:latin typeface="Arial"/>
                <a:cs typeface="Arial"/>
              </a:rPr>
              <a:t> </a:t>
            </a:r>
            <a:r>
              <a:rPr sz="2000" spc="90" dirty="0">
                <a:latin typeface="Arial"/>
                <a:cs typeface="Arial"/>
              </a:rPr>
              <a:t>for:</a:t>
            </a:r>
            <a:endParaRPr sz="2000">
              <a:latin typeface="Arial"/>
              <a:cs typeface="Arial"/>
            </a:endParaRPr>
          </a:p>
          <a:p>
            <a:pPr marL="1148080" lvl="1" indent="-287020">
              <a:lnSpc>
                <a:spcPct val="100000"/>
              </a:lnSpc>
              <a:spcBef>
                <a:spcPts val="2400"/>
              </a:spcBef>
              <a:buChar char="•"/>
              <a:tabLst>
                <a:tab pos="1148080" algn="l"/>
                <a:tab pos="1148715" algn="l"/>
              </a:tabLst>
            </a:pPr>
            <a:r>
              <a:rPr sz="2000" spc="120" dirty="0">
                <a:latin typeface="Arial"/>
                <a:cs typeface="Arial"/>
              </a:rPr>
              <a:t>Broadway</a:t>
            </a:r>
            <a:r>
              <a:rPr sz="2000" spc="-35" dirty="0">
                <a:latin typeface="Arial"/>
                <a:cs typeface="Arial"/>
              </a:rPr>
              <a:t> </a:t>
            </a:r>
            <a:r>
              <a:rPr sz="2000" spc="95" dirty="0">
                <a:latin typeface="Arial"/>
                <a:cs typeface="Arial"/>
              </a:rPr>
              <a:t>plays</a:t>
            </a:r>
            <a:endParaRPr sz="2000">
              <a:latin typeface="Arial"/>
              <a:cs typeface="Arial"/>
            </a:endParaRPr>
          </a:p>
          <a:p>
            <a:pPr marL="1148080" lvl="1" indent="-287020">
              <a:lnSpc>
                <a:spcPct val="100000"/>
              </a:lnSpc>
              <a:buChar char="•"/>
              <a:tabLst>
                <a:tab pos="1148080" algn="l"/>
                <a:tab pos="1148715" algn="l"/>
              </a:tabLst>
            </a:pPr>
            <a:r>
              <a:rPr sz="2000" spc="60" dirty="0">
                <a:latin typeface="Arial"/>
                <a:cs typeface="Arial"/>
              </a:rPr>
              <a:t>New</a:t>
            </a:r>
            <a:r>
              <a:rPr sz="2000" spc="-5" dirty="0">
                <a:latin typeface="Arial"/>
                <a:cs typeface="Arial"/>
              </a:rPr>
              <a:t> </a:t>
            </a:r>
            <a:r>
              <a:rPr sz="2000" spc="95" dirty="0">
                <a:latin typeface="Arial"/>
                <a:cs typeface="Arial"/>
              </a:rPr>
              <a:t>York</a:t>
            </a:r>
            <a:r>
              <a:rPr sz="2000" spc="-10" dirty="0">
                <a:latin typeface="Arial"/>
                <a:cs typeface="Arial"/>
              </a:rPr>
              <a:t> </a:t>
            </a:r>
            <a:r>
              <a:rPr sz="2000" spc="80" dirty="0">
                <a:latin typeface="Arial"/>
                <a:cs typeface="Arial"/>
              </a:rPr>
              <a:t>Philharmonic</a:t>
            </a:r>
            <a:r>
              <a:rPr sz="2000" spc="5" dirty="0">
                <a:latin typeface="Arial"/>
                <a:cs typeface="Arial"/>
              </a:rPr>
              <a:t> </a:t>
            </a:r>
            <a:r>
              <a:rPr sz="2000" spc="110" dirty="0">
                <a:latin typeface="Arial"/>
                <a:cs typeface="Arial"/>
              </a:rPr>
              <a:t>Orchestra</a:t>
            </a:r>
            <a:endParaRPr sz="2000">
              <a:latin typeface="Arial"/>
              <a:cs typeface="Arial"/>
            </a:endParaRPr>
          </a:p>
          <a:p>
            <a:pPr marL="1148080" lvl="1" indent="-287020">
              <a:lnSpc>
                <a:spcPct val="100000"/>
              </a:lnSpc>
              <a:buChar char="•"/>
              <a:tabLst>
                <a:tab pos="1148080" algn="l"/>
                <a:tab pos="1148715" algn="l"/>
              </a:tabLst>
            </a:pPr>
            <a:r>
              <a:rPr sz="2000" spc="60" dirty="0">
                <a:latin typeface="Arial"/>
                <a:cs typeface="Arial"/>
              </a:rPr>
              <a:t>New</a:t>
            </a:r>
            <a:r>
              <a:rPr sz="2000" spc="-15" dirty="0">
                <a:latin typeface="Arial"/>
                <a:cs typeface="Arial"/>
              </a:rPr>
              <a:t> </a:t>
            </a:r>
            <a:r>
              <a:rPr sz="2000" spc="95" dirty="0">
                <a:latin typeface="Arial"/>
                <a:cs typeface="Arial"/>
              </a:rPr>
              <a:t>York</a:t>
            </a:r>
            <a:r>
              <a:rPr sz="2000" spc="-15" dirty="0">
                <a:latin typeface="Arial"/>
                <a:cs typeface="Arial"/>
              </a:rPr>
              <a:t> </a:t>
            </a:r>
            <a:r>
              <a:rPr sz="2000" spc="100" dirty="0">
                <a:latin typeface="Arial"/>
                <a:cs typeface="Arial"/>
              </a:rPr>
              <a:t>Metropolitan</a:t>
            </a:r>
            <a:r>
              <a:rPr sz="2000" spc="-5" dirty="0">
                <a:latin typeface="Arial"/>
                <a:cs typeface="Arial"/>
              </a:rPr>
              <a:t> </a:t>
            </a:r>
            <a:r>
              <a:rPr sz="2000" spc="90" dirty="0">
                <a:latin typeface="Arial"/>
                <a:cs typeface="Arial"/>
              </a:rPr>
              <a:t>Opera</a:t>
            </a:r>
            <a:endParaRPr sz="2000">
              <a:latin typeface="Arial"/>
              <a:cs typeface="Arial"/>
            </a:endParaRPr>
          </a:p>
          <a:p>
            <a:pPr marL="1148080" lvl="1" indent="-287020">
              <a:lnSpc>
                <a:spcPct val="100000"/>
              </a:lnSpc>
              <a:buChar char="•"/>
              <a:tabLst>
                <a:tab pos="1148080" algn="l"/>
                <a:tab pos="1148715" algn="l"/>
              </a:tabLst>
            </a:pPr>
            <a:r>
              <a:rPr sz="2000" spc="60" dirty="0">
                <a:latin typeface="Arial"/>
                <a:cs typeface="Arial"/>
              </a:rPr>
              <a:t>New</a:t>
            </a:r>
            <a:r>
              <a:rPr sz="2000" spc="-20" dirty="0">
                <a:latin typeface="Arial"/>
                <a:cs typeface="Arial"/>
              </a:rPr>
              <a:t> </a:t>
            </a:r>
            <a:r>
              <a:rPr sz="2000" spc="95" dirty="0">
                <a:latin typeface="Arial"/>
                <a:cs typeface="Arial"/>
              </a:rPr>
              <a:t>York</a:t>
            </a:r>
            <a:r>
              <a:rPr sz="2000" spc="-25" dirty="0">
                <a:latin typeface="Arial"/>
                <a:cs typeface="Arial"/>
              </a:rPr>
              <a:t> </a:t>
            </a:r>
            <a:r>
              <a:rPr sz="2000" spc="100" dirty="0">
                <a:latin typeface="Arial"/>
                <a:cs typeface="Arial"/>
              </a:rPr>
              <a:t>City</a:t>
            </a:r>
            <a:r>
              <a:rPr sz="2000" spc="-25" dirty="0">
                <a:latin typeface="Arial"/>
                <a:cs typeface="Arial"/>
              </a:rPr>
              <a:t> </a:t>
            </a:r>
            <a:r>
              <a:rPr sz="2000" spc="65" dirty="0">
                <a:latin typeface="Arial"/>
                <a:cs typeface="Arial"/>
              </a:rPr>
              <a:t>Ballet</a:t>
            </a:r>
            <a:endParaRPr sz="2000">
              <a:latin typeface="Arial"/>
              <a:cs typeface="Arial"/>
            </a:endParaRPr>
          </a:p>
          <a:p>
            <a:pPr marL="1148080" lvl="1" indent="-287020">
              <a:lnSpc>
                <a:spcPct val="100000"/>
              </a:lnSpc>
              <a:buChar char="•"/>
              <a:tabLst>
                <a:tab pos="1148080" algn="l"/>
                <a:tab pos="1148715" algn="l"/>
              </a:tabLst>
            </a:pPr>
            <a:r>
              <a:rPr sz="2000" spc="100" dirty="0">
                <a:latin typeface="Arial"/>
                <a:cs typeface="Arial"/>
              </a:rPr>
              <a:t>Sporting</a:t>
            </a:r>
            <a:r>
              <a:rPr sz="2000" spc="-45" dirty="0">
                <a:latin typeface="Arial"/>
                <a:cs typeface="Arial"/>
              </a:rPr>
              <a:t> </a:t>
            </a:r>
            <a:r>
              <a:rPr sz="2000" spc="114" dirty="0">
                <a:latin typeface="Arial"/>
                <a:cs typeface="Arial"/>
              </a:rPr>
              <a:t>events</a:t>
            </a:r>
            <a:endParaRPr sz="2000">
              <a:latin typeface="Arial"/>
              <a:cs typeface="Arial"/>
            </a:endParaRPr>
          </a:p>
          <a:p>
            <a:pPr marL="690880" indent="-287020">
              <a:lnSpc>
                <a:spcPct val="100000"/>
              </a:lnSpc>
              <a:spcBef>
                <a:spcPts val="2400"/>
              </a:spcBef>
              <a:buChar char="•"/>
              <a:tabLst>
                <a:tab pos="690880" algn="l"/>
                <a:tab pos="691515" algn="l"/>
              </a:tabLst>
            </a:pPr>
            <a:r>
              <a:rPr sz="2000" spc="90" dirty="0">
                <a:latin typeface="Arial"/>
                <a:cs typeface="Arial"/>
              </a:rPr>
              <a:t>Ticket</a:t>
            </a:r>
            <a:r>
              <a:rPr sz="2000" dirty="0">
                <a:latin typeface="Arial"/>
                <a:cs typeface="Arial"/>
              </a:rPr>
              <a:t> </a:t>
            </a:r>
            <a:r>
              <a:rPr sz="2000" spc="60" dirty="0">
                <a:latin typeface="Arial"/>
                <a:cs typeface="Arial"/>
              </a:rPr>
              <a:t>sales</a:t>
            </a:r>
            <a:r>
              <a:rPr sz="2000" spc="-15" dirty="0">
                <a:latin typeface="Arial"/>
                <a:cs typeface="Arial"/>
              </a:rPr>
              <a:t> </a:t>
            </a:r>
            <a:r>
              <a:rPr sz="2000" spc="185" dirty="0">
                <a:latin typeface="Arial"/>
                <a:cs typeface="Arial"/>
              </a:rPr>
              <a:t>from</a:t>
            </a:r>
            <a:r>
              <a:rPr sz="2000" dirty="0">
                <a:solidFill>
                  <a:srgbClr val="0562C1"/>
                </a:solidFill>
                <a:latin typeface="Arial"/>
                <a:cs typeface="Arial"/>
              </a:rPr>
              <a:t> </a:t>
            </a:r>
            <a:r>
              <a:rPr sz="2000" u="sng" spc="100" dirty="0">
                <a:solidFill>
                  <a:srgbClr val="0562C1"/>
                </a:solidFill>
                <a:uFill>
                  <a:solidFill>
                    <a:srgbClr val="0562C1"/>
                  </a:solidFill>
                </a:uFill>
                <a:latin typeface="Arial"/>
                <a:cs typeface="Arial"/>
                <a:hlinkClick r:id="rId2"/>
              </a:rPr>
              <a:t>Eventbrite</a:t>
            </a:r>
            <a:endParaRPr sz="2000">
              <a:latin typeface="Arial"/>
              <a:cs typeface="Arial"/>
            </a:endParaRPr>
          </a:p>
        </p:txBody>
      </p:sp>
      <p:sp>
        <p:nvSpPr>
          <p:cNvPr id="3" name="object 3"/>
          <p:cNvSpPr txBox="1">
            <a:spLocks noGrp="1"/>
          </p:cNvSpPr>
          <p:nvPr>
            <p:ph type="title"/>
          </p:nvPr>
        </p:nvSpPr>
        <p:spPr>
          <a:xfrm>
            <a:off x="5079650" y="443318"/>
            <a:ext cx="2031364" cy="452120"/>
          </a:xfrm>
          <a:prstGeom prst="rect">
            <a:avLst/>
          </a:prstGeom>
        </p:spPr>
        <p:txBody>
          <a:bodyPr vert="horz" wrap="square" lIns="0" tIns="12065" rIns="0" bIns="0" rtlCol="0">
            <a:spAutoFit/>
          </a:bodyPr>
          <a:lstStyle/>
          <a:p>
            <a:pPr marL="12700">
              <a:lnSpc>
                <a:spcPct val="100000"/>
              </a:lnSpc>
              <a:spcBef>
                <a:spcPts val="95"/>
              </a:spcBef>
            </a:pPr>
            <a:r>
              <a:rPr spc="20" dirty="0"/>
              <a:t>O</a:t>
            </a:r>
            <a:r>
              <a:rPr spc="-50" dirty="0"/>
              <a:t>rie</a:t>
            </a:r>
            <a:r>
              <a:rPr spc="-40" dirty="0"/>
              <a:t>n</a:t>
            </a:r>
            <a:r>
              <a:rPr spc="-25" dirty="0"/>
              <a:t>t</a:t>
            </a:r>
            <a:r>
              <a:rPr spc="70" dirty="0"/>
              <a:t>a</a:t>
            </a:r>
            <a:r>
              <a:rPr spc="55" dirty="0"/>
              <a:t>t</a:t>
            </a:r>
            <a:r>
              <a:rPr spc="-50" dirty="0"/>
              <a:t>i</a:t>
            </a:r>
            <a:r>
              <a:rPr spc="-85" dirty="0"/>
              <a:t>o</a:t>
            </a:r>
            <a:r>
              <a:rPr spc="-100" dirty="0"/>
              <a:t>n</a:t>
            </a:r>
          </a:p>
        </p:txBody>
      </p:sp>
      <p:pic>
        <p:nvPicPr>
          <p:cNvPr id="4" name="object 4"/>
          <p:cNvPicPr/>
          <p:nvPr/>
        </p:nvPicPr>
        <p:blipFill>
          <a:blip r:embed="rId3" cstate="print"/>
          <a:stretch>
            <a:fillRect/>
          </a:stretch>
        </p:blipFill>
        <p:spPr>
          <a:xfrm>
            <a:off x="9982200" y="6269735"/>
            <a:ext cx="2066543" cy="42367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64032" y="2038485"/>
            <a:ext cx="4929505" cy="3439160"/>
          </a:xfrm>
          <a:prstGeom prst="rect">
            <a:avLst/>
          </a:prstGeom>
        </p:spPr>
        <p:txBody>
          <a:bodyPr vert="horz" wrap="square" lIns="0" tIns="12065" rIns="0" bIns="0" rtlCol="0">
            <a:spAutoFit/>
          </a:bodyPr>
          <a:lstStyle/>
          <a:p>
            <a:pPr marL="12700">
              <a:lnSpc>
                <a:spcPct val="100000"/>
              </a:lnSpc>
              <a:spcBef>
                <a:spcPts val="95"/>
              </a:spcBef>
            </a:pPr>
            <a:r>
              <a:rPr sz="1600" b="1" spc="-35" dirty="0">
                <a:latin typeface="Tahoma"/>
                <a:cs typeface="Tahoma"/>
              </a:rPr>
              <a:t>Randi</a:t>
            </a:r>
            <a:r>
              <a:rPr sz="1600" b="1" spc="10" dirty="0">
                <a:latin typeface="Tahoma"/>
                <a:cs typeface="Tahoma"/>
              </a:rPr>
              <a:t> </a:t>
            </a:r>
            <a:r>
              <a:rPr sz="1600" b="1" spc="-70" dirty="0">
                <a:latin typeface="Tahoma"/>
                <a:cs typeface="Tahoma"/>
              </a:rPr>
              <a:t>B.</a:t>
            </a:r>
            <a:r>
              <a:rPr sz="1600" b="1" spc="5" dirty="0">
                <a:latin typeface="Tahoma"/>
                <a:cs typeface="Tahoma"/>
              </a:rPr>
              <a:t> </a:t>
            </a:r>
            <a:r>
              <a:rPr sz="1600" b="1" spc="-20" dirty="0">
                <a:latin typeface="Tahoma"/>
                <a:cs typeface="Tahoma"/>
              </a:rPr>
              <a:t>Silver,</a:t>
            </a:r>
            <a:r>
              <a:rPr sz="1600" b="1" spc="25" dirty="0">
                <a:latin typeface="Tahoma"/>
                <a:cs typeface="Tahoma"/>
              </a:rPr>
              <a:t> </a:t>
            </a:r>
            <a:r>
              <a:rPr sz="1600" b="1" spc="-45" dirty="0">
                <a:latin typeface="Tahoma"/>
                <a:cs typeface="Tahoma"/>
              </a:rPr>
              <a:t>PhD</a:t>
            </a:r>
            <a:endParaRPr sz="1600">
              <a:latin typeface="Tahoma"/>
              <a:cs typeface="Tahoma"/>
            </a:endParaRPr>
          </a:p>
          <a:p>
            <a:pPr marL="12700">
              <a:lnSpc>
                <a:spcPct val="100000"/>
              </a:lnSpc>
            </a:pPr>
            <a:r>
              <a:rPr sz="1600" spc="80" dirty="0">
                <a:latin typeface="Arial"/>
                <a:cs typeface="Arial"/>
              </a:rPr>
              <a:t>Associate</a:t>
            </a:r>
            <a:r>
              <a:rPr sz="1600" spc="-40" dirty="0">
                <a:latin typeface="Arial"/>
                <a:cs typeface="Arial"/>
              </a:rPr>
              <a:t> </a:t>
            </a:r>
            <a:r>
              <a:rPr sz="1600" spc="40" dirty="0">
                <a:latin typeface="Arial"/>
                <a:cs typeface="Arial"/>
              </a:rPr>
              <a:t>Dean</a:t>
            </a:r>
            <a:endParaRPr sz="1600">
              <a:latin typeface="Arial"/>
              <a:cs typeface="Arial"/>
            </a:endParaRPr>
          </a:p>
          <a:p>
            <a:pPr marL="12700" marR="5080">
              <a:lnSpc>
                <a:spcPct val="100000"/>
              </a:lnSpc>
            </a:pPr>
            <a:r>
              <a:rPr sz="1600" spc="20" dirty="0">
                <a:latin typeface="Arial"/>
                <a:cs typeface="Arial"/>
              </a:rPr>
              <a:t>Weill</a:t>
            </a:r>
            <a:r>
              <a:rPr sz="1600" spc="5" dirty="0">
                <a:latin typeface="Arial"/>
                <a:cs typeface="Arial"/>
              </a:rPr>
              <a:t> </a:t>
            </a:r>
            <a:r>
              <a:rPr sz="1600" spc="40" dirty="0">
                <a:latin typeface="Arial"/>
                <a:cs typeface="Arial"/>
              </a:rPr>
              <a:t>Cornell</a:t>
            </a:r>
            <a:r>
              <a:rPr sz="1600" spc="15" dirty="0">
                <a:latin typeface="Arial"/>
                <a:cs typeface="Arial"/>
              </a:rPr>
              <a:t> </a:t>
            </a:r>
            <a:r>
              <a:rPr sz="1600" spc="80" dirty="0">
                <a:latin typeface="Arial"/>
                <a:cs typeface="Arial"/>
              </a:rPr>
              <a:t>Graduate</a:t>
            </a:r>
            <a:r>
              <a:rPr sz="1600" spc="25" dirty="0">
                <a:latin typeface="Arial"/>
                <a:cs typeface="Arial"/>
              </a:rPr>
              <a:t> </a:t>
            </a:r>
            <a:r>
              <a:rPr sz="1600" spc="45" dirty="0">
                <a:latin typeface="Arial"/>
                <a:cs typeface="Arial"/>
              </a:rPr>
              <a:t>School</a:t>
            </a:r>
            <a:r>
              <a:rPr sz="1600" spc="15" dirty="0">
                <a:latin typeface="Arial"/>
                <a:cs typeface="Arial"/>
              </a:rPr>
              <a:t> </a:t>
            </a:r>
            <a:r>
              <a:rPr sz="1600" spc="130" dirty="0">
                <a:latin typeface="Arial"/>
                <a:cs typeface="Arial"/>
              </a:rPr>
              <a:t>of</a:t>
            </a:r>
            <a:r>
              <a:rPr sz="1600" spc="10" dirty="0">
                <a:latin typeface="Arial"/>
                <a:cs typeface="Arial"/>
              </a:rPr>
              <a:t> </a:t>
            </a:r>
            <a:r>
              <a:rPr sz="1600" spc="45" dirty="0">
                <a:latin typeface="Arial"/>
                <a:cs typeface="Arial"/>
              </a:rPr>
              <a:t>Medical</a:t>
            </a:r>
            <a:r>
              <a:rPr sz="1600" spc="15" dirty="0">
                <a:latin typeface="Arial"/>
                <a:cs typeface="Arial"/>
              </a:rPr>
              <a:t> </a:t>
            </a:r>
            <a:r>
              <a:rPr sz="1600" spc="45" dirty="0">
                <a:latin typeface="Arial"/>
                <a:cs typeface="Arial"/>
              </a:rPr>
              <a:t>Sciences </a:t>
            </a:r>
            <a:r>
              <a:rPr sz="1600" spc="-430" dirty="0">
                <a:latin typeface="Arial"/>
                <a:cs typeface="Arial"/>
              </a:rPr>
              <a:t> </a:t>
            </a:r>
            <a:r>
              <a:rPr sz="1600" spc="70" dirty="0">
                <a:latin typeface="Arial"/>
                <a:cs typeface="Arial"/>
              </a:rPr>
              <a:t>Faculty</a:t>
            </a:r>
            <a:r>
              <a:rPr sz="1600" spc="10" dirty="0">
                <a:latin typeface="Arial"/>
                <a:cs typeface="Arial"/>
              </a:rPr>
              <a:t> </a:t>
            </a:r>
            <a:r>
              <a:rPr sz="1600" spc="65" dirty="0">
                <a:latin typeface="Arial"/>
                <a:cs typeface="Arial"/>
              </a:rPr>
              <a:t>Director,</a:t>
            </a:r>
            <a:r>
              <a:rPr sz="1600" spc="20" dirty="0">
                <a:latin typeface="Arial"/>
                <a:cs typeface="Arial"/>
              </a:rPr>
              <a:t> </a:t>
            </a:r>
            <a:r>
              <a:rPr sz="1600" spc="75" dirty="0">
                <a:latin typeface="Arial"/>
                <a:cs typeface="Arial"/>
              </a:rPr>
              <a:t>Office</a:t>
            </a:r>
            <a:r>
              <a:rPr sz="1600" spc="30" dirty="0">
                <a:latin typeface="Arial"/>
                <a:cs typeface="Arial"/>
              </a:rPr>
              <a:t> </a:t>
            </a:r>
            <a:r>
              <a:rPr sz="1600" spc="130" dirty="0">
                <a:latin typeface="Arial"/>
                <a:cs typeface="Arial"/>
              </a:rPr>
              <a:t>of</a:t>
            </a:r>
            <a:r>
              <a:rPr sz="1600" spc="20" dirty="0">
                <a:latin typeface="Arial"/>
                <a:cs typeface="Arial"/>
              </a:rPr>
              <a:t> </a:t>
            </a:r>
            <a:r>
              <a:rPr sz="1600" spc="90" dirty="0">
                <a:latin typeface="Arial"/>
                <a:cs typeface="Arial"/>
              </a:rPr>
              <a:t>Postdoctoral</a:t>
            </a:r>
            <a:r>
              <a:rPr sz="1600" spc="35" dirty="0">
                <a:latin typeface="Arial"/>
                <a:cs typeface="Arial"/>
              </a:rPr>
              <a:t> </a:t>
            </a:r>
            <a:r>
              <a:rPr sz="1600" spc="95" dirty="0">
                <a:latin typeface="Arial"/>
                <a:cs typeface="Arial"/>
              </a:rPr>
              <a:t>Affairs</a:t>
            </a:r>
            <a:endParaRPr sz="1600">
              <a:latin typeface="Arial"/>
              <a:cs typeface="Arial"/>
            </a:endParaRPr>
          </a:p>
          <a:p>
            <a:pPr>
              <a:lnSpc>
                <a:spcPct val="100000"/>
              </a:lnSpc>
              <a:spcBef>
                <a:spcPts val="20"/>
              </a:spcBef>
            </a:pPr>
            <a:endParaRPr sz="1650">
              <a:latin typeface="Arial"/>
              <a:cs typeface="Arial"/>
            </a:endParaRPr>
          </a:p>
          <a:p>
            <a:pPr marL="12700">
              <a:lnSpc>
                <a:spcPct val="100000"/>
              </a:lnSpc>
            </a:pPr>
            <a:r>
              <a:rPr sz="1600" b="1" spc="25" dirty="0">
                <a:latin typeface="Tahoma"/>
                <a:cs typeface="Tahoma"/>
              </a:rPr>
              <a:t>Les</a:t>
            </a:r>
            <a:r>
              <a:rPr sz="1600" b="1" dirty="0">
                <a:latin typeface="Tahoma"/>
                <a:cs typeface="Tahoma"/>
              </a:rPr>
              <a:t> </a:t>
            </a:r>
            <a:r>
              <a:rPr sz="1600" b="1" spc="-30" dirty="0">
                <a:latin typeface="Tahoma"/>
                <a:cs typeface="Tahoma"/>
              </a:rPr>
              <a:t>Krushel,</a:t>
            </a:r>
            <a:r>
              <a:rPr sz="1600" b="1" spc="20" dirty="0">
                <a:latin typeface="Tahoma"/>
                <a:cs typeface="Tahoma"/>
              </a:rPr>
              <a:t> </a:t>
            </a:r>
            <a:r>
              <a:rPr sz="1600" b="1" spc="-45" dirty="0">
                <a:latin typeface="Tahoma"/>
                <a:cs typeface="Tahoma"/>
              </a:rPr>
              <a:t>PhD</a:t>
            </a:r>
            <a:endParaRPr sz="1600">
              <a:latin typeface="Tahoma"/>
              <a:cs typeface="Tahoma"/>
            </a:endParaRPr>
          </a:p>
          <a:p>
            <a:pPr marL="12700" marR="1016000">
              <a:lnSpc>
                <a:spcPct val="100000"/>
              </a:lnSpc>
            </a:pPr>
            <a:r>
              <a:rPr sz="1600" spc="50" dirty="0">
                <a:latin typeface="Arial"/>
                <a:cs typeface="Arial"/>
              </a:rPr>
              <a:t>Manager,</a:t>
            </a:r>
            <a:r>
              <a:rPr sz="1600" spc="35" dirty="0">
                <a:latin typeface="Arial"/>
                <a:cs typeface="Arial"/>
              </a:rPr>
              <a:t> </a:t>
            </a:r>
            <a:r>
              <a:rPr sz="1600" spc="75" dirty="0">
                <a:latin typeface="Arial"/>
                <a:cs typeface="Arial"/>
              </a:rPr>
              <a:t>Office</a:t>
            </a:r>
            <a:r>
              <a:rPr sz="1600" spc="30" dirty="0">
                <a:latin typeface="Arial"/>
                <a:cs typeface="Arial"/>
              </a:rPr>
              <a:t> </a:t>
            </a:r>
            <a:r>
              <a:rPr sz="1600" spc="130" dirty="0">
                <a:latin typeface="Arial"/>
                <a:cs typeface="Arial"/>
              </a:rPr>
              <a:t>of</a:t>
            </a:r>
            <a:r>
              <a:rPr sz="1600" spc="15" dirty="0">
                <a:latin typeface="Arial"/>
                <a:cs typeface="Arial"/>
              </a:rPr>
              <a:t> </a:t>
            </a:r>
            <a:r>
              <a:rPr sz="1600" spc="90" dirty="0">
                <a:latin typeface="Arial"/>
                <a:cs typeface="Arial"/>
              </a:rPr>
              <a:t>Postdoctoral</a:t>
            </a:r>
            <a:r>
              <a:rPr sz="1600" spc="35" dirty="0">
                <a:latin typeface="Arial"/>
                <a:cs typeface="Arial"/>
              </a:rPr>
              <a:t> </a:t>
            </a:r>
            <a:r>
              <a:rPr sz="1600" spc="95" dirty="0">
                <a:latin typeface="Arial"/>
                <a:cs typeface="Arial"/>
              </a:rPr>
              <a:t>Affairs </a:t>
            </a:r>
            <a:r>
              <a:rPr sz="1600" spc="-430" dirty="0">
                <a:latin typeface="Arial"/>
                <a:cs typeface="Arial"/>
              </a:rPr>
              <a:t> </a:t>
            </a:r>
            <a:r>
              <a:rPr sz="1600" spc="-5" dirty="0">
                <a:latin typeface="Arial"/>
                <a:cs typeface="Arial"/>
              </a:rPr>
              <a:t>1300 </a:t>
            </a:r>
            <a:r>
              <a:rPr sz="1600" spc="70" dirty="0">
                <a:latin typeface="Arial"/>
                <a:cs typeface="Arial"/>
              </a:rPr>
              <a:t>York </a:t>
            </a:r>
            <a:r>
              <a:rPr sz="1600" spc="50" dirty="0">
                <a:latin typeface="Arial"/>
                <a:cs typeface="Arial"/>
              </a:rPr>
              <a:t>Avenue, </a:t>
            </a:r>
            <a:r>
              <a:rPr sz="1600" spc="75" dirty="0">
                <a:latin typeface="Arial"/>
                <a:cs typeface="Arial"/>
              </a:rPr>
              <a:t>Room </a:t>
            </a:r>
            <a:r>
              <a:rPr sz="1600" spc="25" dirty="0">
                <a:latin typeface="Arial"/>
                <a:cs typeface="Arial"/>
              </a:rPr>
              <a:t>A-139 </a:t>
            </a:r>
            <a:r>
              <a:rPr sz="1600" spc="30" dirty="0">
                <a:latin typeface="Arial"/>
                <a:cs typeface="Arial"/>
              </a:rPr>
              <a:t> </a:t>
            </a:r>
            <a:r>
              <a:rPr sz="1600" spc="80" dirty="0">
                <a:latin typeface="Arial"/>
                <a:cs typeface="Arial"/>
              </a:rPr>
              <a:t>Graduate </a:t>
            </a:r>
            <a:r>
              <a:rPr sz="1600" spc="45" dirty="0">
                <a:latin typeface="Arial"/>
                <a:cs typeface="Arial"/>
              </a:rPr>
              <a:t>School </a:t>
            </a:r>
            <a:r>
              <a:rPr sz="1600" spc="75" dirty="0">
                <a:latin typeface="Arial"/>
                <a:cs typeface="Arial"/>
              </a:rPr>
              <a:t>Office </a:t>
            </a:r>
            <a:r>
              <a:rPr sz="1600" spc="80" dirty="0">
                <a:latin typeface="Arial"/>
                <a:cs typeface="Arial"/>
              </a:rPr>
              <a:t> </a:t>
            </a:r>
            <a:r>
              <a:rPr sz="1600" u="sng" spc="30" dirty="0">
                <a:solidFill>
                  <a:srgbClr val="0562C1"/>
                </a:solidFill>
                <a:uFill>
                  <a:solidFill>
                    <a:srgbClr val="0562C1"/>
                  </a:solidFill>
                </a:uFill>
                <a:latin typeface="Arial"/>
                <a:cs typeface="Arial"/>
                <a:hlinkClick r:id="rId2"/>
              </a:rPr>
              <a:t>lek2014@med.cornell.edu</a:t>
            </a:r>
            <a:endParaRPr sz="1600">
              <a:latin typeface="Arial"/>
              <a:cs typeface="Arial"/>
            </a:endParaRPr>
          </a:p>
          <a:p>
            <a:pPr>
              <a:lnSpc>
                <a:spcPct val="100000"/>
              </a:lnSpc>
              <a:spcBef>
                <a:spcPts val="25"/>
              </a:spcBef>
            </a:pPr>
            <a:endParaRPr sz="1650">
              <a:latin typeface="Arial"/>
              <a:cs typeface="Arial"/>
            </a:endParaRPr>
          </a:p>
          <a:p>
            <a:pPr marL="12700" marR="1707514">
              <a:lnSpc>
                <a:spcPct val="100000"/>
              </a:lnSpc>
            </a:pPr>
            <a:r>
              <a:rPr sz="1600" spc="35" dirty="0">
                <a:latin typeface="Arial"/>
                <a:cs typeface="Arial"/>
              </a:rPr>
              <a:t>Please </a:t>
            </a:r>
            <a:r>
              <a:rPr sz="1600" spc="95" dirty="0">
                <a:latin typeface="Arial"/>
                <a:cs typeface="Arial"/>
              </a:rPr>
              <a:t>direct </a:t>
            </a:r>
            <a:r>
              <a:rPr sz="1600" spc="20" dirty="0">
                <a:latin typeface="Arial"/>
                <a:cs typeface="Arial"/>
              </a:rPr>
              <a:t>all </a:t>
            </a:r>
            <a:r>
              <a:rPr sz="1600" spc="45" dirty="0">
                <a:latin typeface="Arial"/>
                <a:cs typeface="Arial"/>
              </a:rPr>
              <a:t>inquiries </a:t>
            </a:r>
            <a:r>
              <a:rPr sz="1600" spc="140" dirty="0">
                <a:latin typeface="Arial"/>
                <a:cs typeface="Arial"/>
              </a:rPr>
              <a:t>to </a:t>
            </a:r>
            <a:r>
              <a:rPr sz="1600" spc="145" dirty="0">
                <a:latin typeface="Arial"/>
                <a:cs typeface="Arial"/>
              </a:rPr>
              <a:t> </a:t>
            </a:r>
            <a:r>
              <a:rPr sz="1600" spc="70" dirty="0">
                <a:solidFill>
                  <a:srgbClr val="006FC0"/>
                </a:solidFill>
                <a:latin typeface="Arial"/>
                <a:cs typeface="Arial"/>
                <a:hlinkClick r:id="rId3"/>
              </a:rPr>
              <a:t>postdocaffairs@med.cornell.edu</a:t>
            </a:r>
            <a:endParaRPr sz="1600">
              <a:latin typeface="Arial"/>
              <a:cs typeface="Arial"/>
            </a:endParaRPr>
          </a:p>
          <a:p>
            <a:pPr marL="12700">
              <a:lnSpc>
                <a:spcPct val="100000"/>
              </a:lnSpc>
            </a:pPr>
            <a:r>
              <a:rPr sz="1600" spc="105" dirty="0">
                <a:latin typeface="Arial"/>
                <a:cs typeface="Arial"/>
              </a:rPr>
              <a:t>or</a:t>
            </a:r>
            <a:r>
              <a:rPr sz="1600" dirty="0">
                <a:latin typeface="Arial"/>
                <a:cs typeface="Arial"/>
              </a:rPr>
              <a:t> </a:t>
            </a:r>
            <a:r>
              <a:rPr sz="1600" spc="70" dirty="0">
                <a:latin typeface="Arial"/>
                <a:cs typeface="Arial"/>
              </a:rPr>
              <a:t>visit</a:t>
            </a:r>
            <a:r>
              <a:rPr sz="1600" spc="5" dirty="0">
                <a:latin typeface="Arial"/>
                <a:cs typeface="Arial"/>
              </a:rPr>
              <a:t> </a:t>
            </a:r>
            <a:r>
              <a:rPr sz="1600" spc="-5" dirty="0">
                <a:latin typeface="Arial"/>
                <a:cs typeface="Arial"/>
              </a:rPr>
              <a:t>1300</a:t>
            </a:r>
            <a:r>
              <a:rPr sz="1600" dirty="0">
                <a:latin typeface="Arial"/>
                <a:cs typeface="Arial"/>
              </a:rPr>
              <a:t> </a:t>
            </a:r>
            <a:r>
              <a:rPr sz="1600" spc="70" dirty="0">
                <a:latin typeface="Arial"/>
                <a:cs typeface="Arial"/>
              </a:rPr>
              <a:t>York</a:t>
            </a:r>
            <a:r>
              <a:rPr sz="1600" spc="30" dirty="0">
                <a:latin typeface="Arial"/>
                <a:cs typeface="Arial"/>
              </a:rPr>
              <a:t> </a:t>
            </a:r>
            <a:r>
              <a:rPr sz="1600" spc="50" dirty="0">
                <a:latin typeface="Arial"/>
                <a:cs typeface="Arial"/>
              </a:rPr>
              <a:t>Avenue,</a:t>
            </a:r>
            <a:r>
              <a:rPr sz="1600" spc="10" dirty="0">
                <a:latin typeface="Arial"/>
                <a:cs typeface="Arial"/>
              </a:rPr>
              <a:t> </a:t>
            </a:r>
            <a:r>
              <a:rPr sz="1600" spc="45" dirty="0">
                <a:latin typeface="Arial"/>
                <a:cs typeface="Arial"/>
              </a:rPr>
              <a:t>Suite</a:t>
            </a:r>
            <a:r>
              <a:rPr sz="1600" spc="10" dirty="0">
                <a:latin typeface="Arial"/>
                <a:cs typeface="Arial"/>
              </a:rPr>
              <a:t> </a:t>
            </a:r>
            <a:r>
              <a:rPr sz="1600" spc="25" dirty="0">
                <a:latin typeface="Arial"/>
                <a:cs typeface="Arial"/>
              </a:rPr>
              <a:t>A-139</a:t>
            </a:r>
            <a:endParaRPr sz="1600">
              <a:latin typeface="Arial"/>
              <a:cs typeface="Arial"/>
            </a:endParaRPr>
          </a:p>
        </p:txBody>
      </p:sp>
      <p:sp>
        <p:nvSpPr>
          <p:cNvPr id="3" name="object 3"/>
          <p:cNvSpPr txBox="1">
            <a:spLocks noGrp="1"/>
          </p:cNvSpPr>
          <p:nvPr>
            <p:ph type="title"/>
          </p:nvPr>
        </p:nvSpPr>
        <p:spPr>
          <a:xfrm>
            <a:off x="3418459" y="257472"/>
            <a:ext cx="5353685" cy="452120"/>
          </a:xfrm>
          <a:prstGeom prst="rect">
            <a:avLst/>
          </a:prstGeom>
        </p:spPr>
        <p:txBody>
          <a:bodyPr vert="horz" wrap="square" lIns="0" tIns="12065" rIns="0" bIns="0" rtlCol="0">
            <a:spAutoFit/>
          </a:bodyPr>
          <a:lstStyle/>
          <a:p>
            <a:pPr marL="12700">
              <a:lnSpc>
                <a:spcPct val="100000"/>
              </a:lnSpc>
              <a:spcBef>
                <a:spcPts val="95"/>
              </a:spcBef>
            </a:pPr>
            <a:r>
              <a:rPr spc="35" dirty="0"/>
              <a:t>Office</a:t>
            </a:r>
            <a:r>
              <a:rPr spc="40" dirty="0"/>
              <a:t> </a:t>
            </a:r>
            <a:r>
              <a:rPr spc="65" dirty="0"/>
              <a:t>of</a:t>
            </a:r>
            <a:r>
              <a:rPr spc="30" dirty="0"/>
              <a:t> Postdoctoral</a:t>
            </a:r>
            <a:r>
              <a:rPr spc="15" dirty="0"/>
              <a:t> </a:t>
            </a:r>
            <a:r>
              <a:rPr spc="65" dirty="0"/>
              <a:t>Affairs</a:t>
            </a:r>
          </a:p>
        </p:txBody>
      </p:sp>
      <p:sp>
        <p:nvSpPr>
          <p:cNvPr id="4" name="object 4"/>
          <p:cNvSpPr txBox="1"/>
          <p:nvPr/>
        </p:nvSpPr>
        <p:spPr>
          <a:xfrm>
            <a:off x="4494403" y="1115484"/>
            <a:ext cx="3201670" cy="391160"/>
          </a:xfrm>
          <a:prstGeom prst="rect">
            <a:avLst/>
          </a:prstGeom>
        </p:spPr>
        <p:txBody>
          <a:bodyPr vert="horz" wrap="square" lIns="0" tIns="12700" rIns="0" bIns="0" rtlCol="0">
            <a:spAutoFit/>
          </a:bodyPr>
          <a:lstStyle/>
          <a:p>
            <a:pPr marL="12700">
              <a:lnSpc>
                <a:spcPct val="100000"/>
              </a:lnSpc>
              <a:spcBef>
                <a:spcPts val="100"/>
              </a:spcBef>
            </a:pPr>
            <a:r>
              <a:rPr sz="2400" b="1" spc="-10" dirty="0">
                <a:solidFill>
                  <a:srgbClr val="CF451F"/>
                </a:solidFill>
                <a:latin typeface="Tahoma"/>
                <a:cs typeface="Tahoma"/>
              </a:rPr>
              <a:t>Who</a:t>
            </a:r>
            <a:r>
              <a:rPr sz="2400" b="1" spc="5" dirty="0">
                <a:solidFill>
                  <a:srgbClr val="CF451F"/>
                </a:solidFill>
                <a:latin typeface="Tahoma"/>
                <a:cs typeface="Tahoma"/>
              </a:rPr>
              <a:t> </a:t>
            </a:r>
            <a:r>
              <a:rPr sz="2400" b="1" spc="30" dirty="0">
                <a:solidFill>
                  <a:srgbClr val="CF451F"/>
                </a:solidFill>
                <a:latin typeface="Tahoma"/>
                <a:cs typeface="Tahoma"/>
              </a:rPr>
              <a:t>&amp;</a:t>
            </a:r>
            <a:r>
              <a:rPr sz="2400" b="1" spc="-15" dirty="0">
                <a:solidFill>
                  <a:srgbClr val="CF451F"/>
                </a:solidFill>
                <a:latin typeface="Tahoma"/>
                <a:cs typeface="Tahoma"/>
              </a:rPr>
              <a:t> </a:t>
            </a:r>
            <a:r>
              <a:rPr sz="2400" b="1" spc="-45" dirty="0">
                <a:solidFill>
                  <a:srgbClr val="CF451F"/>
                </a:solidFill>
                <a:latin typeface="Tahoma"/>
                <a:cs typeface="Tahoma"/>
              </a:rPr>
              <a:t>where</a:t>
            </a:r>
            <a:r>
              <a:rPr sz="2400" b="1" spc="-15" dirty="0">
                <a:solidFill>
                  <a:srgbClr val="CF451F"/>
                </a:solidFill>
                <a:latin typeface="Tahoma"/>
                <a:cs typeface="Tahoma"/>
              </a:rPr>
              <a:t> </a:t>
            </a:r>
            <a:r>
              <a:rPr sz="2400" b="1" spc="-80" dirty="0">
                <a:solidFill>
                  <a:srgbClr val="CF451F"/>
                </a:solidFill>
                <a:latin typeface="Tahoma"/>
                <a:cs typeface="Tahoma"/>
              </a:rPr>
              <a:t>we</a:t>
            </a:r>
            <a:r>
              <a:rPr sz="2400" b="1" spc="-5" dirty="0">
                <a:solidFill>
                  <a:srgbClr val="CF451F"/>
                </a:solidFill>
                <a:latin typeface="Tahoma"/>
                <a:cs typeface="Tahoma"/>
              </a:rPr>
              <a:t> </a:t>
            </a:r>
            <a:r>
              <a:rPr sz="2400" b="1" spc="30" dirty="0">
                <a:solidFill>
                  <a:srgbClr val="CF451F"/>
                </a:solidFill>
                <a:latin typeface="Tahoma"/>
                <a:cs typeface="Tahoma"/>
              </a:rPr>
              <a:t>are</a:t>
            </a:r>
            <a:endParaRPr sz="2400">
              <a:latin typeface="Tahoma"/>
              <a:cs typeface="Tahoma"/>
            </a:endParaRPr>
          </a:p>
        </p:txBody>
      </p:sp>
      <p:pic>
        <p:nvPicPr>
          <p:cNvPr id="5" name="object 5"/>
          <p:cNvPicPr/>
          <p:nvPr/>
        </p:nvPicPr>
        <p:blipFill>
          <a:blip r:embed="rId4" cstate="print"/>
          <a:stretch>
            <a:fillRect/>
          </a:stretch>
        </p:blipFill>
        <p:spPr>
          <a:xfrm>
            <a:off x="9982200" y="6269735"/>
            <a:ext cx="2066543" cy="423671"/>
          </a:xfrm>
          <a:prstGeom prst="rect">
            <a:avLst/>
          </a:prstGeom>
        </p:spPr>
      </p:pic>
      <p:pic>
        <p:nvPicPr>
          <p:cNvPr id="6" name="object 6"/>
          <p:cNvPicPr/>
          <p:nvPr/>
        </p:nvPicPr>
        <p:blipFill>
          <a:blip r:embed="rId5" cstate="print"/>
          <a:stretch>
            <a:fillRect/>
          </a:stretch>
        </p:blipFill>
        <p:spPr>
          <a:xfrm>
            <a:off x="5785103" y="2033016"/>
            <a:ext cx="5905499" cy="3323843"/>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07482" y="1077762"/>
            <a:ext cx="10845800" cy="4513580"/>
          </a:xfrm>
          <a:prstGeom prst="rect">
            <a:avLst/>
          </a:prstGeom>
        </p:spPr>
        <p:txBody>
          <a:bodyPr vert="horz" wrap="square" lIns="0" tIns="12700" rIns="0" bIns="0" rtlCol="0">
            <a:spAutoFit/>
          </a:bodyPr>
          <a:lstStyle/>
          <a:p>
            <a:pPr marR="119380" algn="ctr">
              <a:lnSpc>
                <a:spcPct val="100000"/>
              </a:lnSpc>
              <a:spcBef>
                <a:spcPts val="100"/>
              </a:spcBef>
            </a:pPr>
            <a:r>
              <a:rPr sz="2400" b="1" spc="5" dirty="0">
                <a:solidFill>
                  <a:srgbClr val="CF451F"/>
                </a:solidFill>
                <a:latin typeface="Tahoma"/>
                <a:cs typeface="Tahoma"/>
              </a:rPr>
              <a:t>Emergency</a:t>
            </a:r>
            <a:r>
              <a:rPr sz="2400" b="1" spc="-40" dirty="0">
                <a:solidFill>
                  <a:srgbClr val="CF451F"/>
                </a:solidFill>
                <a:latin typeface="Tahoma"/>
                <a:cs typeface="Tahoma"/>
              </a:rPr>
              <a:t> </a:t>
            </a:r>
            <a:r>
              <a:rPr sz="2400" b="1" spc="-50" dirty="0">
                <a:solidFill>
                  <a:srgbClr val="CF451F"/>
                </a:solidFill>
                <a:latin typeface="Tahoma"/>
                <a:cs typeface="Tahoma"/>
              </a:rPr>
              <a:t>Information</a:t>
            </a:r>
            <a:endParaRPr sz="2400">
              <a:latin typeface="Tahoma"/>
              <a:cs typeface="Tahoma"/>
            </a:endParaRPr>
          </a:p>
          <a:p>
            <a:pPr marL="297180" marR="5080" indent="-285115">
              <a:lnSpc>
                <a:spcPct val="100000"/>
              </a:lnSpc>
              <a:spcBef>
                <a:spcPts val="2220"/>
              </a:spcBef>
              <a:buChar char="•"/>
              <a:tabLst>
                <a:tab pos="297180" algn="l"/>
                <a:tab pos="297815" algn="l"/>
              </a:tabLst>
            </a:pPr>
            <a:r>
              <a:rPr sz="1800" spc="-15" dirty="0">
                <a:latin typeface="Arial"/>
                <a:cs typeface="Arial"/>
                <a:hlinkClick r:id="rId2"/>
              </a:rPr>
              <a:t>In</a:t>
            </a:r>
            <a:r>
              <a:rPr sz="1800" spc="25" dirty="0">
                <a:latin typeface="Arial"/>
                <a:cs typeface="Arial"/>
                <a:hlinkClick r:id="rId2"/>
              </a:rPr>
              <a:t> </a:t>
            </a:r>
            <a:r>
              <a:rPr sz="1800" spc="114" dirty="0">
                <a:latin typeface="Arial"/>
                <a:cs typeface="Arial"/>
                <a:hlinkClick r:id="rId2"/>
              </a:rPr>
              <a:t>order</a:t>
            </a:r>
            <a:r>
              <a:rPr sz="1800" spc="25" dirty="0">
                <a:latin typeface="Arial"/>
                <a:cs typeface="Arial"/>
                <a:hlinkClick r:id="rId2"/>
              </a:rPr>
              <a:t> </a:t>
            </a:r>
            <a:r>
              <a:rPr sz="1800" spc="160" dirty="0">
                <a:latin typeface="Arial"/>
                <a:cs typeface="Arial"/>
                <a:hlinkClick r:id="rId2"/>
              </a:rPr>
              <a:t>to</a:t>
            </a:r>
            <a:r>
              <a:rPr sz="1800" spc="25" dirty="0">
                <a:latin typeface="Arial"/>
                <a:cs typeface="Arial"/>
                <a:hlinkClick r:id="rId2"/>
              </a:rPr>
              <a:t> </a:t>
            </a:r>
            <a:r>
              <a:rPr sz="1800" spc="80" dirty="0">
                <a:latin typeface="Arial"/>
                <a:cs typeface="Arial"/>
                <a:hlinkClick r:id="rId2"/>
              </a:rPr>
              <a:t>receive</a:t>
            </a:r>
            <a:r>
              <a:rPr sz="1800" spc="40" dirty="0">
                <a:latin typeface="Arial"/>
                <a:cs typeface="Arial"/>
                <a:hlinkClick r:id="rId2"/>
              </a:rPr>
              <a:t> </a:t>
            </a:r>
            <a:r>
              <a:rPr sz="1800" spc="85" dirty="0">
                <a:latin typeface="Arial"/>
                <a:cs typeface="Arial"/>
                <a:hlinkClick r:id="rId2"/>
              </a:rPr>
              <a:t>notifications,</a:t>
            </a:r>
            <a:r>
              <a:rPr sz="1800" spc="15" dirty="0">
                <a:latin typeface="Arial"/>
                <a:cs typeface="Arial"/>
                <a:hlinkClick r:id="rId2"/>
              </a:rPr>
              <a:t> </a:t>
            </a:r>
            <a:r>
              <a:rPr sz="1800" spc="114" dirty="0">
                <a:latin typeface="Arial"/>
                <a:cs typeface="Arial"/>
                <a:hlinkClick r:id="rId2"/>
              </a:rPr>
              <a:t>your</a:t>
            </a:r>
            <a:r>
              <a:rPr sz="1800" spc="20" dirty="0">
                <a:latin typeface="Arial"/>
                <a:cs typeface="Arial"/>
                <a:hlinkClick r:id="rId2"/>
              </a:rPr>
              <a:t> </a:t>
            </a:r>
            <a:r>
              <a:rPr sz="1800" spc="40" dirty="0">
                <a:latin typeface="Arial"/>
                <a:cs typeface="Arial"/>
                <a:hlinkClick r:id="rId2"/>
              </a:rPr>
              <a:t>DA</a:t>
            </a:r>
            <a:r>
              <a:rPr sz="1800" spc="30" dirty="0">
                <a:latin typeface="Arial"/>
                <a:cs typeface="Arial"/>
                <a:hlinkClick r:id="rId2"/>
              </a:rPr>
              <a:t> </a:t>
            </a:r>
            <a:r>
              <a:rPr sz="1800" spc="75" dirty="0">
                <a:latin typeface="Arial"/>
                <a:cs typeface="Arial"/>
                <a:hlinkClick r:id="rId2"/>
              </a:rPr>
              <a:t>should</a:t>
            </a:r>
            <a:r>
              <a:rPr sz="1800" spc="15" dirty="0">
                <a:latin typeface="Arial"/>
                <a:cs typeface="Arial"/>
                <a:hlinkClick r:id="rId2"/>
              </a:rPr>
              <a:t> </a:t>
            </a:r>
            <a:r>
              <a:rPr sz="1800" spc="114" dirty="0">
                <a:latin typeface="Arial"/>
                <a:cs typeface="Arial"/>
                <a:hlinkClick r:id="rId2"/>
              </a:rPr>
              <a:t>submit</a:t>
            </a:r>
            <a:r>
              <a:rPr sz="1800" spc="25" dirty="0">
                <a:latin typeface="Arial"/>
                <a:cs typeface="Arial"/>
                <a:hlinkClick r:id="rId2"/>
              </a:rPr>
              <a:t> </a:t>
            </a:r>
            <a:r>
              <a:rPr sz="1800" spc="114" dirty="0">
                <a:latin typeface="Arial"/>
                <a:cs typeface="Arial"/>
                <a:hlinkClick r:id="rId2"/>
              </a:rPr>
              <a:t>your</a:t>
            </a:r>
            <a:r>
              <a:rPr sz="1800" spc="5" dirty="0">
                <a:latin typeface="Arial"/>
                <a:cs typeface="Arial"/>
                <a:hlinkClick r:id="rId2"/>
              </a:rPr>
              <a:t> </a:t>
            </a:r>
            <a:r>
              <a:rPr sz="1800" spc="50" dirty="0">
                <a:latin typeface="Arial"/>
                <a:cs typeface="Arial"/>
                <a:hlinkClick r:id="rId2"/>
              </a:rPr>
              <a:t>initial</a:t>
            </a:r>
            <a:r>
              <a:rPr sz="1800" dirty="0">
                <a:latin typeface="Arial"/>
                <a:cs typeface="Arial"/>
                <a:hlinkClick r:id="rId2"/>
              </a:rPr>
              <a:t> </a:t>
            </a:r>
            <a:r>
              <a:rPr sz="1800" spc="135" dirty="0">
                <a:latin typeface="Arial"/>
                <a:cs typeface="Arial"/>
                <a:hlinkClick r:id="rId2"/>
              </a:rPr>
              <a:t>contact</a:t>
            </a:r>
            <a:r>
              <a:rPr sz="1800" spc="30" dirty="0">
                <a:latin typeface="Arial"/>
                <a:cs typeface="Arial"/>
                <a:hlinkClick r:id="rId2"/>
              </a:rPr>
              <a:t> </a:t>
            </a:r>
            <a:r>
              <a:rPr sz="1800" spc="90" dirty="0">
                <a:latin typeface="Arial"/>
                <a:cs typeface="Arial"/>
                <a:hlinkClick r:id="rId2"/>
              </a:rPr>
              <a:t>info</a:t>
            </a:r>
            <a:r>
              <a:rPr sz="1800" spc="25" dirty="0">
                <a:latin typeface="Arial"/>
                <a:cs typeface="Arial"/>
                <a:hlinkClick r:id="rId2"/>
              </a:rPr>
              <a:t> </a:t>
            </a:r>
            <a:r>
              <a:rPr sz="1800" spc="75" dirty="0">
                <a:latin typeface="Arial"/>
                <a:cs typeface="Arial"/>
                <a:hlinkClick r:id="rId2"/>
              </a:rPr>
              <a:t>via</a:t>
            </a:r>
            <a:r>
              <a:rPr sz="1800" spc="10" dirty="0">
                <a:solidFill>
                  <a:srgbClr val="0562C1"/>
                </a:solidFill>
                <a:latin typeface="Arial"/>
                <a:cs typeface="Arial"/>
                <a:hlinkClick r:id="rId2"/>
              </a:rPr>
              <a:t> </a:t>
            </a:r>
            <a:r>
              <a:rPr sz="1800" u="sng" spc="25" dirty="0">
                <a:solidFill>
                  <a:srgbClr val="0562C1"/>
                </a:solidFill>
                <a:uFill>
                  <a:solidFill>
                    <a:srgbClr val="0562C1"/>
                  </a:solidFill>
                </a:uFill>
                <a:latin typeface="Arial"/>
                <a:cs typeface="Arial"/>
                <a:hlinkClick r:id="rId2"/>
              </a:rPr>
              <a:t>Weill</a:t>
            </a:r>
            <a:r>
              <a:rPr sz="1800" u="sng" dirty="0">
                <a:solidFill>
                  <a:srgbClr val="0562C1"/>
                </a:solidFill>
                <a:uFill>
                  <a:solidFill>
                    <a:srgbClr val="0562C1"/>
                  </a:solidFill>
                </a:uFill>
                <a:latin typeface="Arial"/>
                <a:cs typeface="Arial"/>
                <a:hlinkClick r:id="rId2"/>
              </a:rPr>
              <a:t> </a:t>
            </a:r>
            <a:r>
              <a:rPr sz="1800" u="sng" spc="50" dirty="0">
                <a:solidFill>
                  <a:srgbClr val="0562C1"/>
                </a:solidFill>
                <a:uFill>
                  <a:solidFill>
                    <a:srgbClr val="0562C1"/>
                  </a:solidFill>
                </a:uFill>
                <a:latin typeface="Arial"/>
                <a:cs typeface="Arial"/>
                <a:hlinkClick r:id="rId2"/>
              </a:rPr>
              <a:t>Cornell </a:t>
            </a:r>
            <a:r>
              <a:rPr sz="1800" spc="-484" dirty="0">
                <a:solidFill>
                  <a:srgbClr val="0562C1"/>
                </a:solidFill>
                <a:latin typeface="Arial"/>
                <a:cs typeface="Arial"/>
                <a:hlinkClick r:id="rId2"/>
              </a:rPr>
              <a:t> </a:t>
            </a:r>
            <a:r>
              <a:rPr sz="1800" u="sng" spc="25" dirty="0">
                <a:solidFill>
                  <a:srgbClr val="0562C1"/>
                </a:solidFill>
                <a:uFill>
                  <a:solidFill>
                    <a:srgbClr val="0562C1"/>
                  </a:solidFill>
                </a:uFill>
                <a:latin typeface="Arial"/>
                <a:cs typeface="Arial"/>
                <a:hlinkClick r:id="rId2"/>
              </a:rPr>
              <a:t>Online</a:t>
            </a:r>
            <a:r>
              <a:rPr sz="1800" u="sng" spc="15" dirty="0">
                <a:solidFill>
                  <a:srgbClr val="0562C1"/>
                </a:solidFill>
                <a:uFill>
                  <a:solidFill>
                    <a:srgbClr val="0562C1"/>
                  </a:solidFill>
                </a:uFill>
                <a:latin typeface="Arial"/>
                <a:cs typeface="Arial"/>
                <a:hlinkClick r:id="rId2"/>
              </a:rPr>
              <a:t> </a:t>
            </a:r>
            <a:r>
              <a:rPr sz="1800" u="sng" spc="100" dirty="0">
                <a:solidFill>
                  <a:srgbClr val="0562C1"/>
                </a:solidFill>
                <a:uFill>
                  <a:solidFill>
                    <a:srgbClr val="0562C1"/>
                  </a:solidFill>
                </a:uFill>
                <a:latin typeface="Arial"/>
                <a:cs typeface="Arial"/>
                <a:hlinkClick r:id="rId2"/>
              </a:rPr>
              <a:t>Directory</a:t>
            </a:r>
            <a:r>
              <a:rPr sz="1800" u="sng" spc="35" dirty="0">
                <a:solidFill>
                  <a:srgbClr val="0562C1"/>
                </a:solidFill>
                <a:uFill>
                  <a:solidFill>
                    <a:srgbClr val="0562C1"/>
                  </a:solidFill>
                </a:uFill>
                <a:latin typeface="Arial"/>
                <a:cs typeface="Arial"/>
                <a:hlinkClick r:id="rId2"/>
              </a:rPr>
              <a:t> </a:t>
            </a:r>
            <a:r>
              <a:rPr sz="1800" spc="-125" dirty="0">
                <a:latin typeface="Arial"/>
                <a:cs typeface="Arial"/>
                <a:hlinkClick r:id="rId2"/>
              </a:rPr>
              <a:t>.</a:t>
            </a:r>
            <a:endParaRPr sz="1800">
              <a:latin typeface="Arial"/>
              <a:cs typeface="Arial"/>
            </a:endParaRPr>
          </a:p>
          <a:p>
            <a:pPr marL="297180" marR="37465" indent="-285115">
              <a:lnSpc>
                <a:spcPct val="100600"/>
              </a:lnSpc>
              <a:spcBef>
                <a:spcPts val="2145"/>
              </a:spcBef>
              <a:buClr>
                <a:srgbClr val="000000"/>
              </a:buClr>
              <a:buChar char="•"/>
              <a:tabLst>
                <a:tab pos="297180" algn="l"/>
                <a:tab pos="297815" algn="l"/>
              </a:tabLst>
            </a:pPr>
            <a:r>
              <a:rPr sz="1800" u="sng" spc="50" dirty="0">
                <a:solidFill>
                  <a:srgbClr val="0562C1"/>
                </a:solidFill>
                <a:uFill>
                  <a:solidFill>
                    <a:srgbClr val="0562C1"/>
                  </a:solidFill>
                </a:uFill>
                <a:latin typeface="Arial"/>
                <a:cs typeface="Arial"/>
                <a:hlinkClick r:id="rId3"/>
              </a:rPr>
              <a:t>Cornell</a:t>
            </a:r>
            <a:r>
              <a:rPr sz="1800" u="sng" spc="20" dirty="0">
                <a:solidFill>
                  <a:srgbClr val="0562C1"/>
                </a:solidFill>
                <a:uFill>
                  <a:solidFill>
                    <a:srgbClr val="0562C1"/>
                  </a:solidFill>
                </a:uFill>
                <a:latin typeface="Arial"/>
                <a:cs typeface="Arial"/>
                <a:hlinkClick r:id="rId3"/>
              </a:rPr>
              <a:t> </a:t>
            </a:r>
            <a:r>
              <a:rPr sz="1800" u="sng" spc="85" dirty="0">
                <a:solidFill>
                  <a:srgbClr val="0562C1"/>
                </a:solidFill>
                <a:uFill>
                  <a:solidFill>
                    <a:srgbClr val="0562C1"/>
                  </a:solidFill>
                </a:uFill>
                <a:latin typeface="Arial"/>
                <a:cs typeface="Arial"/>
                <a:hlinkClick r:id="rId3"/>
              </a:rPr>
              <a:t>Emergency</a:t>
            </a:r>
            <a:r>
              <a:rPr sz="1800" spc="55" dirty="0">
                <a:solidFill>
                  <a:srgbClr val="0562C1"/>
                </a:solidFill>
                <a:latin typeface="Arial"/>
                <a:cs typeface="Arial"/>
                <a:hlinkClick r:id="rId3"/>
              </a:rPr>
              <a:t> </a:t>
            </a:r>
            <a:r>
              <a:rPr sz="1800" spc="25" dirty="0">
                <a:latin typeface="Arial"/>
                <a:cs typeface="Arial"/>
              </a:rPr>
              <a:t>is</a:t>
            </a:r>
            <a:r>
              <a:rPr sz="1800" spc="15" dirty="0">
                <a:latin typeface="Arial"/>
                <a:cs typeface="Arial"/>
              </a:rPr>
              <a:t> </a:t>
            </a:r>
            <a:r>
              <a:rPr sz="1800" spc="114" dirty="0">
                <a:latin typeface="Arial"/>
                <a:cs typeface="Arial"/>
              </a:rPr>
              <a:t>the</a:t>
            </a:r>
            <a:r>
              <a:rPr sz="1800" spc="15" dirty="0">
                <a:latin typeface="Arial"/>
                <a:cs typeface="Arial"/>
              </a:rPr>
              <a:t> </a:t>
            </a:r>
            <a:r>
              <a:rPr sz="1800" spc="75" dirty="0">
                <a:latin typeface="Arial"/>
                <a:cs typeface="Arial"/>
              </a:rPr>
              <a:t>place</a:t>
            </a:r>
            <a:r>
              <a:rPr sz="1800" spc="15" dirty="0">
                <a:latin typeface="Arial"/>
                <a:cs typeface="Arial"/>
              </a:rPr>
              <a:t> </a:t>
            </a:r>
            <a:r>
              <a:rPr sz="1800" spc="145" dirty="0">
                <a:latin typeface="Arial"/>
                <a:cs typeface="Arial"/>
              </a:rPr>
              <a:t>for</a:t>
            </a:r>
            <a:r>
              <a:rPr sz="1800" spc="10" dirty="0">
                <a:latin typeface="Arial"/>
                <a:cs typeface="Arial"/>
              </a:rPr>
              <a:t> </a:t>
            </a:r>
            <a:r>
              <a:rPr sz="1800" spc="105" dirty="0">
                <a:latin typeface="Arial"/>
                <a:cs typeface="Arial"/>
              </a:rPr>
              <a:t>emergency</a:t>
            </a:r>
            <a:r>
              <a:rPr sz="1800" spc="15" dirty="0">
                <a:latin typeface="Arial"/>
                <a:cs typeface="Arial"/>
              </a:rPr>
              <a:t> </a:t>
            </a:r>
            <a:r>
              <a:rPr sz="1800" spc="85" dirty="0">
                <a:latin typeface="Arial"/>
                <a:cs typeface="Arial"/>
              </a:rPr>
              <a:t>announcements,</a:t>
            </a:r>
            <a:r>
              <a:rPr sz="1800" spc="160" dirty="0">
                <a:solidFill>
                  <a:srgbClr val="0562C1"/>
                </a:solidFill>
                <a:latin typeface="Arial"/>
                <a:cs typeface="Arial"/>
              </a:rPr>
              <a:t> </a:t>
            </a:r>
            <a:r>
              <a:rPr sz="1800" u="sng" spc="135" dirty="0">
                <a:solidFill>
                  <a:srgbClr val="0562C1"/>
                </a:solidFill>
                <a:uFill>
                  <a:solidFill>
                    <a:srgbClr val="0562C1"/>
                  </a:solidFill>
                </a:uFill>
                <a:latin typeface="Arial"/>
                <a:cs typeface="Arial"/>
                <a:hlinkClick r:id="rId4"/>
              </a:rPr>
              <a:t>contact</a:t>
            </a:r>
            <a:r>
              <a:rPr sz="1800" u="sng" spc="40" dirty="0">
                <a:solidFill>
                  <a:srgbClr val="0562C1"/>
                </a:solidFill>
                <a:uFill>
                  <a:solidFill>
                    <a:srgbClr val="0562C1"/>
                  </a:solidFill>
                </a:uFill>
                <a:latin typeface="Arial"/>
                <a:cs typeface="Arial"/>
                <a:hlinkClick r:id="rId4"/>
              </a:rPr>
              <a:t> </a:t>
            </a:r>
            <a:r>
              <a:rPr sz="1800" u="sng" spc="85" dirty="0">
                <a:solidFill>
                  <a:srgbClr val="0562C1"/>
                </a:solidFill>
                <a:uFill>
                  <a:solidFill>
                    <a:srgbClr val="0562C1"/>
                  </a:solidFill>
                </a:uFill>
                <a:latin typeface="Arial"/>
                <a:cs typeface="Arial"/>
                <a:hlinkClick r:id="rId4"/>
              </a:rPr>
              <a:t>numbers</a:t>
            </a:r>
            <a:r>
              <a:rPr sz="1800" spc="85" dirty="0">
                <a:latin typeface="Arial"/>
                <a:cs typeface="Arial"/>
              </a:rPr>
              <a:t>,</a:t>
            </a:r>
            <a:r>
              <a:rPr sz="1800" spc="55" dirty="0">
                <a:latin typeface="Arial"/>
                <a:cs typeface="Arial"/>
              </a:rPr>
              <a:t> </a:t>
            </a:r>
            <a:r>
              <a:rPr sz="1800" spc="85" dirty="0">
                <a:latin typeface="Arial"/>
                <a:cs typeface="Arial"/>
              </a:rPr>
              <a:t>procedures, </a:t>
            </a:r>
            <a:r>
              <a:rPr sz="1800" spc="-484" dirty="0">
                <a:latin typeface="Arial"/>
                <a:cs typeface="Arial"/>
              </a:rPr>
              <a:t> </a:t>
            </a:r>
            <a:r>
              <a:rPr sz="1800" spc="95" dirty="0">
                <a:latin typeface="Arial"/>
                <a:cs typeface="Arial"/>
              </a:rPr>
              <a:t>and</a:t>
            </a:r>
            <a:r>
              <a:rPr sz="1800" spc="15" dirty="0">
                <a:latin typeface="Arial"/>
                <a:cs typeface="Arial"/>
              </a:rPr>
              <a:t> </a:t>
            </a:r>
            <a:r>
              <a:rPr sz="1800" spc="40" dirty="0">
                <a:latin typeface="Arial"/>
                <a:cs typeface="Arial"/>
              </a:rPr>
              <a:t>planning.</a:t>
            </a:r>
            <a:endParaRPr sz="1800">
              <a:latin typeface="Arial"/>
              <a:cs typeface="Arial"/>
            </a:endParaRPr>
          </a:p>
          <a:p>
            <a:pPr marL="297180" indent="-285115">
              <a:lnSpc>
                <a:spcPct val="100000"/>
              </a:lnSpc>
              <a:spcBef>
                <a:spcPts val="2150"/>
              </a:spcBef>
              <a:buChar char="•"/>
              <a:tabLst>
                <a:tab pos="297180" algn="l"/>
                <a:tab pos="297815" algn="l"/>
              </a:tabLst>
            </a:pPr>
            <a:r>
              <a:rPr sz="1800" spc="85" dirty="0">
                <a:latin typeface="Arial"/>
                <a:cs typeface="Arial"/>
              </a:rPr>
              <a:t>Emergency</a:t>
            </a:r>
            <a:r>
              <a:rPr sz="1800" spc="60" dirty="0">
                <a:latin typeface="Arial"/>
                <a:cs typeface="Arial"/>
              </a:rPr>
              <a:t> </a:t>
            </a:r>
            <a:r>
              <a:rPr sz="1800" spc="85" dirty="0">
                <a:latin typeface="Arial"/>
                <a:cs typeface="Arial"/>
              </a:rPr>
              <a:t>Notifications</a:t>
            </a:r>
            <a:r>
              <a:rPr sz="1800" spc="10" dirty="0">
                <a:latin typeface="Arial"/>
                <a:cs typeface="Arial"/>
              </a:rPr>
              <a:t> </a:t>
            </a:r>
            <a:r>
              <a:rPr sz="1800" spc="110" dirty="0">
                <a:latin typeface="Arial"/>
                <a:cs typeface="Arial"/>
              </a:rPr>
              <a:t>through</a:t>
            </a:r>
            <a:r>
              <a:rPr sz="1800" spc="40" dirty="0">
                <a:solidFill>
                  <a:srgbClr val="0562C1"/>
                </a:solidFill>
                <a:latin typeface="Arial"/>
                <a:cs typeface="Arial"/>
              </a:rPr>
              <a:t> </a:t>
            </a:r>
            <a:r>
              <a:rPr sz="1800" u="sng" spc="25" dirty="0">
                <a:solidFill>
                  <a:srgbClr val="0562C1"/>
                </a:solidFill>
                <a:uFill>
                  <a:solidFill>
                    <a:srgbClr val="0562C1"/>
                  </a:solidFill>
                </a:uFill>
                <a:latin typeface="Arial"/>
                <a:cs typeface="Arial"/>
                <a:hlinkClick r:id="rId5"/>
              </a:rPr>
              <a:t>Weill</a:t>
            </a:r>
            <a:r>
              <a:rPr sz="1800" u="sng" spc="5" dirty="0">
                <a:solidFill>
                  <a:srgbClr val="0562C1"/>
                </a:solidFill>
                <a:uFill>
                  <a:solidFill>
                    <a:srgbClr val="0562C1"/>
                  </a:solidFill>
                </a:uFill>
                <a:latin typeface="Arial"/>
                <a:cs typeface="Arial"/>
                <a:hlinkClick r:id="rId5"/>
              </a:rPr>
              <a:t> </a:t>
            </a:r>
            <a:r>
              <a:rPr sz="1800" u="sng" spc="50" dirty="0">
                <a:solidFill>
                  <a:srgbClr val="0562C1"/>
                </a:solidFill>
                <a:uFill>
                  <a:solidFill>
                    <a:srgbClr val="0562C1"/>
                  </a:solidFill>
                </a:uFill>
                <a:latin typeface="Arial"/>
                <a:cs typeface="Arial"/>
                <a:hlinkClick r:id="rId5"/>
              </a:rPr>
              <a:t>Cornell</a:t>
            </a:r>
            <a:r>
              <a:rPr sz="1800" u="sng" spc="30" dirty="0">
                <a:solidFill>
                  <a:srgbClr val="0562C1"/>
                </a:solidFill>
                <a:uFill>
                  <a:solidFill>
                    <a:srgbClr val="0562C1"/>
                  </a:solidFill>
                </a:uFill>
                <a:latin typeface="Arial"/>
                <a:cs typeface="Arial"/>
                <a:hlinkClick r:id="rId5"/>
              </a:rPr>
              <a:t> </a:t>
            </a:r>
            <a:r>
              <a:rPr sz="1800" u="sng" spc="100" dirty="0">
                <a:solidFill>
                  <a:srgbClr val="0562C1"/>
                </a:solidFill>
                <a:uFill>
                  <a:solidFill>
                    <a:srgbClr val="0562C1"/>
                  </a:solidFill>
                </a:uFill>
                <a:latin typeface="Arial"/>
                <a:cs typeface="Arial"/>
                <a:hlinkClick r:id="rId5"/>
              </a:rPr>
              <a:t>Alert</a:t>
            </a:r>
            <a:r>
              <a:rPr sz="1800" spc="30" dirty="0">
                <a:solidFill>
                  <a:srgbClr val="0562C1"/>
                </a:solidFill>
                <a:latin typeface="Arial"/>
                <a:cs typeface="Arial"/>
                <a:hlinkClick r:id="rId5"/>
              </a:rPr>
              <a:t> </a:t>
            </a:r>
            <a:r>
              <a:rPr sz="1800" spc="100" dirty="0">
                <a:latin typeface="Arial"/>
                <a:cs typeface="Arial"/>
              </a:rPr>
              <a:t>are</a:t>
            </a:r>
            <a:r>
              <a:rPr sz="1800" spc="20" dirty="0">
                <a:latin typeface="Arial"/>
                <a:cs typeface="Arial"/>
              </a:rPr>
              <a:t> </a:t>
            </a:r>
            <a:r>
              <a:rPr sz="1800" spc="100" dirty="0">
                <a:latin typeface="Arial"/>
                <a:cs typeface="Arial"/>
              </a:rPr>
              <a:t>sent</a:t>
            </a:r>
            <a:r>
              <a:rPr sz="1800" spc="45" dirty="0">
                <a:latin typeface="Arial"/>
                <a:cs typeface="Arial"/>
              </a:rPr>
              <a:t> </a:t>
            </a:r>
            <a:r>
              <a:rPr sz="1800" spc="160" dirty="0">
                <a:latin typeface="Arial"/>
                <a:cs typeface="Arial"/>
              </a:rPr>
              <a:t>to</a:t>
            </a:r>
            <a:r>
              <a:rPr sz="1800" spc="30" dirty="0">
                <a:latin typeface="Arial"/>
                <a:cs typeface="Arial"/>
              </a:rPr>
              <a:t> </a:t>
            </a:r>
            <a:r>
              <a:rPr sz="1800" spc="65" dirty="0">
                <a:latin typeface="Arial"/>
                <a:cs typeface="Arial"/>
              </a:rPr>
              <a:t>phones,</a:t>
            </a:r>
            <a:r>
              <a:rPr sz="1800" spc="35" dirty="0">
                <a:latin typeface="Arial"/>
                <a:cs typeface="Arial"/>
              </a:rPr>
              <a:t> </a:t>
            </a:r>
            <a:r>
              <a:rPr sz="1800" spc="50" dirty="0">
                <a:latin typeface="Arial"/>
                <a:cs typeface="Arial"/>
              </a:rPr>
              <a:t>email,</a:t>
            </a:r>
            <a:r>
              <a:rPr sz="1800" spc="5" dirty="0">
                <a:latin typeface="Arial"/>
                <a:cs typeface="Arial"/>
              </a:rPr>
              <a:t> </a:t>
            </a:r>
            <a:r>
              <a:rPr sz="1800" spc="175" dirty="0">
                <a:latin typeface="Arial"/>
                <a:cs typeface="Arial"/>
              </a:rPr>
              <a:t>&amp;</a:t>
            </a:r>
            <a:r>
              <a:rPr sz="1800" spc="15" dirty="0">
                <a:latin typeface="Arial"/>
                <a:cs typeface="Arial"/>
              </a:rPr>
              <a:t> </a:t>
            </a:r>
            <a:r>
              <a:rPr sz="1800" spc="65" dirty="0">
                <a:latin typeface="Arial"/>
                <a:cs typeface="Arial"/>
              </a:rPr>
              <a:t>pagers.</a:t>
            </a:r>
            <a:endParaRPr sz="1800">
              <a:latin typeface="Arial"/>
              <a:cs typeface="Arial"/>
            </a:endParaRPr>
          </a:p>
          <a:p>
            <a:pPr marL="297180" marR="24765" indent="-285115">
              <a:lnSpc>
                <a:spcPct val="100000"/>
              </a:lnSpc>
              <a:spcBef>
                <a:spcPts val="2160"/>
              </a:spcBef>
              <a:buChar char="•"/>
              <a:tabLst>
                <a:tab pos="297180" algn="l"/>
                <a:tab pos="297815" algn="l"/>
                <a:tab pos="3041015" algn="l"/>
              </a:tabLst>
            </a:pPr>
            <a:r>
              <a:rPr sz="1800" spc="60" dirty="0">
                <a:latin typeface="Arial"/>
                <a:cs typeface="Arial"/>
              </a:rPr>
              <a:t>You </a:t>
            </a:r>
            <a:r>
              <a:rPr sz="1800" spc="95" dirty="0">
                <a:latin typeface="Arial"/>
                <a:cs typeface="Arial"/>
              </a:rPr>
              <a:t>can </a:t>
            </a:r>
            <a:r>
              <a:rPr sz="1800" spc="114" dirty="0">
                <a:latin typeface="Arial"/>
                <a:cs typeface="Arial"/>
              </a:rPr>
              <a:t>update your </a:t>
            </a:r>
            <a:r>
              <a:rPr sz="1800" spc="105" dirty="0">
                <a:latin typeface="Arial"/>
                <a:cs typeface="Arial"/>
              </a:rPr>
              <a:t>emergency </a:t>
            </a:r>
            <a:r>
              <a:rPr sz="1800" spc="135" dirty="0">
                <a:latin typeface="Arial"/>
                <a:cs typeface="Arial"/>
              </a:rPr>
              <a:t>contact </a:t>
            </a:r>
            <a:r>
              <a:rPr sz="1800" spc="110" dirty="0">
                <a:latin typeface="Arial"/>
                <a:cs typeface="Arial"/>
              </a:rPr>
              <a:t>information </a:t>
            </a:r>
            <a:r>
              <a:rPr sz="1800" spc="75" dirty="0">
                <a:latin typeface="Arial"/>
                <a:cs typeface="Arial"/>
              </a:rPr>
              <a:t>via </a:t>
            </a:r>
            <a:r>
              <a:rPr sz="1800" spc="130" dirty="0">
                <a:latin typeface="Arial"/>
                <a:cs typeface="Arial"/>
              </a:rPr>
              <a:t>by </a:t>
            </a:r>
            <a:r>
              <a:rPr sz="1800" spc="95" dirty="0">
                <a:latin typeface="Arial"/>
                <a:cs typeface="Arial"/>
              </a:rPr>
              <a:t>e-mail</a:t>
            </a:r>
            <a:r>
              <a:rPr sz="1800" spc="95" dirty="0">
                <a:solidFill>
                  <a:srgbClr val="0562C1"/>
                </a:solidFill>
                <a:latin typeface="Arial"/>
                <a:cs typeface="Arial"/>
              </a:rPr>
              <a:t> </a:t>
            </a:r>
            <a:r>
              <a:rPr sz="1800" u="sng" spc="55" dirty="0">
                <a:solidFill>
                  <a:srgbClr val="0562C1"/>
                </a:solidFill>
                <a:uFill>
                  <a:solidFill>
                    <a:srgbClr val="0562C1"/>
                  </a:solidFill>
                </a:uFill>
                <a:latin typeface="Arial"/>
                <a:cs typeface="Arial"/>
                <a:hlinkClick r:id="rId6"/>
              </a:rPr>
              <a:t>alerts@med.cornell.edu</a:t>
            </a:r>
            <a:r>
              <a:rPr sz="1800" spc="55" dirty="0">
                <a:latin typeface="Arial"/>
                <a:cs typeface="Arial"/>
              </a:rPr>
              <a:t>. </a:t>
            </a:r>
            <a:r>
              <a:rPr sz="1800" spc="60" dirty="0">
                <a:latin typeface="Arial"/>
                <a:cs typeface="Arial"/>
              </a:rPr>
              <a:t> </a:t>
            </a:r>
            <a:r>
              <a:rPr sz="1800" spc="85" dirty="0">
                <a:latin typeface="Arial"/>
                <a:cs typeface="Arial"/>
              </a:rPr>
              <a:t>Provide </a:t>
            </a:r>
            <a:r>
              <a:rPr sz="1800" spc="75" dirty="0">
                <a:latin typeface="Arial"/>
                <a:cs typeface="Arial"/>
              </a:rPr>
              <a:t>name, </a:t>
            </a:r>
            <a:r>
              <a:rPr sz="1800" spc="-15" dirty="0">
                <a:latin typeface="Arial"/>
                <a:cs typeface="Arial"/>
              </a:rPr>
              <a:t>CWID, </a:t>
            </a:r>
            <a:r>
              <a:rPr sz="1800" spc="114" dirty="0">
                <a:latin typeface="Arial"/>
                <a:cs typeface="Arial"/>
              </a:rPr>
              <a:t>updated </a:t>
            </a:r>
            <a:r>
              <a:rPr sz="1800" spc="135" dirty="0">
                <a:latin typeface="Arial"/>
                <a:cs typeface="Arial"/>
              </a:rPr>
              <a:t>contact </a:t>
            </a:r>
            <a:r>
              <a:rPr sz="1800" spc="110" dirty="0">
                <a:latin typeface="Arial"/>
                <a:cs typeface="Arial"/>
              </a:rPr>
              <a:t>information </a:t>
            </a:r>
            <a:r>
              <a:rPr sz="1800" spc="95" dirty="0">
                <a:latin typeface="Arial"/>
                <a:cs typeface="Arial"/>
              </a:rPr>
              <a:t>and related </a:t>
            </a:r>
            <a:r>
              <a:rPr sz="1800" spc="80" dirty="0">
                <a:latin typeface="Arial"/>
                <a:cs typeface="Arial"/>
              </a:rPr>
              <a:t>device </a:t>
            </a:r>
            <a:r>
              <a:rPr sz="1800" spc="-15" dirty="0">
                <a:latin typeface="Arial"/>
                <a:cs typeface="Arial"/>
              </a:rPr>
              <a:t>(e.g. </a:t>
            </a:r>
            <a:r>
              <a:rPr sz="1800" spc="114" dirty="0">
                <a:latin typeface="Arial"/>
                <a:cs typeface="Arial"/>
              </a:rPr>
              <a:t>home </a:t>
            </a:r>
            <a:r>
              <a:rPr sz="1800" spc="60" dirty="0">
                <a:latin typeface="Arial"/>
                <a:cs typeface="Arial"/>
              </a:rPr>
              <a:t>phone, </a:t>
            </a:r>
            <a:r>
              <a:rPr sz="1800" spc="35" dirty="0">
                <a:latin typeface="Arial"/>
                <a:cs typeface="Arial"/>
              </a:rPr>
              <a:t>cell </a:t>
            </a:r>
            <a:r>
              <a:rPr sz="1800" spc="40" dirty="0">
                <a:latin typeface="Arial"/>
                <a:cs typeface="Arial"/>
              </a:rPr>
              <a:t> </a:t>
            </a:r>
            <a:r>
              <a:rPr sz="1800" spc="60" dirty="0">
                <a:latin typeface="Arial"/>
                <a:cs typeface="Arial"/>
              </a:rPr>
              <a:t>phone,</a:t>
            </a:r>
            <a:r>
              <a:rPr sz="1800" spc="35" dirty="0">
                <a:latin typeface="Arial"/>
                <a:cs typeface="Arial"/>
              </a:rPr>
              <a:t> </a:t>
            </a:r>
            <a:r>
              <a:rPr sz="1800" spc="105" dirty="0">
                <a:latin typeface="Arial"/>
                <a:cs typeface="Arial"/>
              </a:rPr>
              <a:t>alternate</a:t>
            </a:r>
            <a:r>
              <a:rPr sz="1800" spc="45" dirty="0">
                <a:latin typeface="Arial"/>
                <a:cs typeface="Arial"/>
              </a:rPr>
              <a:t> </a:t>
            </a:r>
            <a:r>
              <a:rPr sz="1800" spc="35" dirty="0">
                <a:latin typeface="Arial"/>
                <a:cs typeface="Arial"/>
              </a:rPr>
              <a:t>email).	</a:t>
            </a:r>
            <a:r>
              <a:rPr sz="1800" spc="65" dirty="0">
                <a:latin typeface="Arial"/>
                <a:cs typeface="Arial"/>
              </a:rPr>
              <a:t>Or</a:t>
            </a:r>
            <a:r>
              <a:rPr sz="1800" spc="25" dirty="0">
                <a:latin typeface="Arial"/>
                <a:cs typeface="Arial"/>
              </a:rPr>
              <a:t> </a:t>
            </a:r>
            <a:r>
              <a:rPr sz="1800" spc="70" dirty="0">
                <a:latin typeface="Arial"/>
                <a:cs typeface="Arial"/>
              </a:rPr>
              <a:t>log</a:t>
            </a:r>
            <a:r>
              <a:rPr sz="1800" dirty="0">
                <a:latin typeface="Arial"/>
                <a:cs typeface="Arial"/>
              </a:rPr>
              <a:t> </a:t>
            </a:r>
            <a:r>
              <a:rPr sz="1800" spc="125" dirty="0">
                <a:latin typeface="Arial"/>
                <a:cs typeface="Arial"/>
              </a:rPr>
              <a:t>onto</a:t>
            </a:r>
            <a:r>
              <a:rPr sz="1800" spc="25" dirty="0">
                <a:latin typeface="Arial"/>
                <a:cs typeface="Arial"/>
              </a:rPr>
              <a:t> </a:t>
            </a:r>
            <a:r>
              <a:rPr sz="1800" spc="114" dirty="0">
                <a:latin typeface="Arial"/>
                <a:cs typeface="Arial"/>
              </a:rPr>
              <a:t>the</a:t>
            </a:r>
            <a:r>
              <a:rPr sz="1800" spc="25" dirty="0">
                <a:solidFill>
                  <a:srgbClr val="0562C1"/>
                </a:solidFill>
                <a:latin typeface="Arial"/>
                <a:cs typeface="Arial"/>
              </a:rPr>
              <a:t> </a:t>
            </a:r>
            <a:r>
              <a:rPr sz="1800" u="sng" spc="25" dirty="0">
                <a:solidFill>
                  <a:srgbClr val="0562C1"/>
                </a:solidFill>
                <a:uFill>
                  <a:solidFill>
                    <a:srgbClr val="0562C1"/>
                  </a:solidFill>
                </a:uFill>
                <a:latin typeface="Arial"/>
                <a:cs typeface="Arial"/>
                <a:hlinkClick r:id="rId2"/>
              </a:rPr>
              <a:t>Online</a:t>
            </a:r>
            <a:r>
              <a:rPr sz="1800" u="sng" spc="15" dirty="0">
                <a:solidFill>
                  <a:srgbClr val="0562C1"/>
                </a:solidFill>
                <a:uFill>
                  <a:solidFill>
                    <a:srgbClr val="0562C1"/>
                  </a:solidFill>
                </a:uFill>
                <a:latin typeface="Arial"/>
                <a:cs typeface="Arial"/>
                <a:hlinkClick r:id="rId2"/>
              </a:rPr>
              <a:t> </a:t>
            </a:r>
            <a:r>
              <a:rPr sz="1800" u="sng" spc="100" dirty="0">
                <a:solidFill>
                  <a:srgbClr val="0562C1"/>
                </a:solidFill>
                <a:uFill>
                  <a:solidFill>
                    <a:srgbClr val="0562C1"/>
                  </a:solidFill>
                </a:uFill>
                <a:latin typeface="Arial"/>
                <a:cs typeface="Arial"/>
                <a:hlinkClick r:id="rId2"/>
              </a:rPr>
              <a:t>Directory</a:t>
            </a:r>
            <a:r>
              <a:rPr sz="1800" spc="35" dirty="0">
                <a:solidFill>
                  <a:srgbClr val="0562C1"/>
                </a:solidFill>
                <a:latin typeface="Arial"/>
                <a:cs typeface="Arial"/>
                <a:hlinkClick r:id="rId2"/>
              </a:rPr>
              <a:t> </a:t>
            </a:r>
            <a:r>
              <a:rPr sz="1800" spc="-125" dirty="0">
                <a:latin typeface="Arial"/>
                <a:cs typeface="Arial"/>
              </a:rPr>
              <a:t>.</a:t>
            </a:r>
            <a:r>
              <a:rPr sz="1800" spc="10" dirty="0">
                <a:latin typeface="Arial"/>
                <a:cs typeface="Arial"/>
              </a:rPr>
              <a:t> </a:t>
            </a:r>
            <a:r>
              <a:rPr sz="1800" spc="65" dirty="0">
                <a:latin typeface="Arial"/>
                <a:cs typeface="Arial"/>
              </a:rPr>
              <a:t>Info</a:t>
            </a:r>
            <a:r>
              <a:rPr sz="1800" spc="35" dirty="0">
                <a:latin typeface="Arial"/>
                <a:cs typeface="Arial"/>
              </a:rPr>
              <a:t> </a:t>
            </a:r>
            <a:r>
              <a:rPr sz="1800" spc="90" dirty="0">
                <a:latin typeface="Arial"/>
                <a:cs typeface="Arial"/>
              </a:rPr>
              <a:t>on</a:t>
            </a:r>
            <a:r>
              <a:rPr sz="1800" spc="15" dirty="0">
                <a:latin typeface="Arial"/>
                <a:cs typeface="Arial"/>
              </a:rPr>
              <a:t> </a:t>
            </a:r>
            <a:r>
              <a:rPr sz="1800" spc="95" dirty="0">
                <a:latin typeface="Arial"/>
                <a:cs typeface="Arial"/>
              </a:rPr>
              <a:t>updating</a:t>
            </a:r>
            <a:r>
              <a:rPr sz="1800" spc="35" dirty="0">
                <a:latin typeface="Arial"/>
                <a:cs typeface="Arial"/>
              </a:rPr>
              <a:t> </a:t>
            </a:r>
            <a:r>
              <a:rPr sz="1800" spc="135" dirty="0">
                <a:latin typeface="Arial"/>
                <a:cs typeface="Arial"/>
              </a:rPr>
              <a:t>contact</a:t>
            </a:r>
            <a:r>
              <a:rPr sz="1800" spc="40" dirty="0">
                <a:latin typeface="Arial"/>
                <a:cs typeface="Arial"/>
              </a:rPr>
              <a:t> </a:t>
            </a:r>
            <a:r>
              <a:rPr sz="1800" spc="85" dirty="0">
                <a:latin typeface="Arial"/>
                <a:cs typeface="Arial"/>
              </a:rPr>
              <a:t>info</a:t>
            </a:r>
            <a:r>
              <a:rPr sz="1800" spc="10" dirty="0">
                <a:latin typeface="Arial"/>
                <a:cs typeface="Arial"/>
              </a:rPr>
              <a:t> </a:t>
            </a:r>
            <a:r>
              <a:rPr sz="1800" spc="30" dirty="0">
                <a:latin typeface="Arial"/>
                <a:cs typeface="Arial"/>
              </a:rPr>
              <a:t>is</a:t>
            </a:r>
            <a:r>
              <a:rPr sz="1800" spc="20" dirty="0">
                <a:solidFill>
                  <a:srgbClr val="0562C1"/>
                </a:solidFill>
                <a:latin typeface="Arial"/>
                <a:cs typeface="Arial"/>
              </a:rPr>
              <a:t> </a:t>
            </a:r>
            <a:r>
              <a:rPr sz="1800" u="sng" spc="40" dirty="0">
                <a:solidFill>
                  <a:srgbClr val="0562C1"/>
                </a:solidFill>
                <a:uFill>
                  <a:solidFill>
                    <a:srgbClr val="0562C1"/>
                  </a:solidFill>
                </a:uFill>
                <a:latin typeface="Arial"/>
                <a:cs typeface="Arial"/>
                <a:hlinkClick r:id="rId7"/>
              </a:rPr>
              <a:t>here</a:t>
            </a:r>
            <a:r>
              <a:rPr sz="1800" spc="40" dirty="0">
                <a:latin typeface="Arial"/>
                <a:cs typeface="Arial"/>
              </a:rPr>
              <a:t>.</a:t>
            </a:r>
            <a:endParaRPr sz="1800">
              <a:latin typeface="Arial"/>
              <a:cs typeface="Arial"/>
            </a:endParaRPr>
          </a:p>
          <a:p>
            <a:pPr marL="297180" marR="742950" indent="-285115">
              <a:lnSpc>
                <a:spcPct val="100000"/>
              </a:lnSpc>
              <a:spcBef>
                <a:spcPts val="2160"/>
              </a:spcBef>
              <a:buChar char="•"/>
              <a:tabLst>
                <a:tab pos="297180" algn="l"/>
                <a:tab pos="297815" algn="l"/>
              </a:tabLst>
            </a:pPr>
            <a:r>
              <a:rPr sz="1800" spc="-40" dirty="0">
                <a:latin typeface="Arial"/>
                <a:cs typeface="Arial"/>
              </a:rPr>
              <a:t>ITS </a:t>
            </a:r>
            <a:r>
              <a:rPr sz="1800" spc="25" dirty="0">
                <a:latin typeface="Arial"/>
                <a:cs typeface="Arial"/>
              </a:rPr>
              <a:t>will </a:t>
            </a:r>
            <a:r>
              <a:rPr sz="1800" spc="60" dirty="0">
                <a:latin typeface="Arial"/>
                <a:cs typeface="Arial"/>
              </a:rPr>
              <a:t>install </a:t>
            </a:r>
            <a:r>
              <a:rPr sz="1800" spc="85" dirty="0">
                <a:latin typeface="Arial"/>
                <a:cs typeface="Arial"/>
              </a:rPr>
              <a:t>an </a:t>
            </a:r>
            <a:r>
              <a:rPr sz="1800" spc="25" dirty="0">
                <a:latin typeface="Arial"/>
                <a:cs typeface="Arial"/>
              </a:rPr>
              <a:t>Weill </a:t>
            </a:r>
            <a:r>
              <a:rPr sz="1800" spc="50" dirty="0">
                <a:latin typeface="Arial"/>
                <a:cs typeface="Arial"/>
              </a:rPr>
              <a:t>Cornell </a:t>
            </a:r>
            <a:r>
              <a:rPr sz="1800" spc="45" dirty="0">
                <a:latin typeface="Arial"/>
                <a:cs typeface="Arial"/>
              </a:rPr>
              <a:t>Medicine </a:t>
            </a:r>
            <a:r>
              <a:rPr sz="1800" spc="85" dirty="0">
                <a:latin typeface="Arial"/>
                <a:cs typeface="Arial"/>
              </a:rPr>
              <a:t>Emergency </a:t>
            </a:r>
            <a:r>
              <a:rPr sz="1800" spc="120" dirty="0">
                <a:latin typeface="Arial"/>
                <a:cs typeface="Arial"/>
              </a:rPr>
              <a:t>App </a:t>
            </a:r>
            <a:r>
              <a:rPr sz="1800" spc="90" dirty="0">
                <a:latin typeface="Arial"/>
                <a:cs typeface="Arial"/>
              </a:rPr>
              <a:t>on </a:t>
            </a:r>
            <a:r>
              <a:rPr sz="1800" spc="114" dirty="0">
                <a:latin typeface="Arial"/>
                <a:cs typeface="Arial"/>
              </a:rPr>
              <a:t>your </a:t>
            </a:r>
            <a:r>
              <a:rPr sz="1800" spc="35" dirty="0">
                <a:latin typeface="Arial"/>
                <a:cs typeface="Arial"/>
              </a:rPr>
              <a:t>cell </a:t>
            </a:r>
            <a:r>
              <a:rPr sz="1800" spc="85" dirty="0">
                <a:latin typeface="Arial"/>
                <a:cs typeface="Arial"/>
              </a:rPr>
              <a:t>phone </a:t>
            </a:r>
            <a:r>
              <a:rPr sz="1800" spc="95" dirty="0">
                <a:latin typeface="Arial"/>
                <a:cs typeface="Arial"/>
              </a:rPr>
              <a:t>and </a:t>
            </a:r>
            <a:r>
              <a:rPr sz="1800" spc="114" dirty="0">
                <a:latin typeface="Arial"/>
                <a:cs typeface="Arial"/>
              </a:rPr>
              <a:t>desktop </a:t>
            </a:r>
            <a:r>
              <a:rPr sz="1800" spc="120" dirty="0">
                <a:latin typeface="Arial"/>
                <a:cs typeface="Arial"/>
              </a:rPr>
              <a:t> </a:t>
            </a:r>
            <a:r>
              <a:rPr sz="1800" spc="125" dirty="0">
                <a:latin typeface="Arial"/>
                <a:cs typeface="Arial"/>
              </a:rPr>
              <a:t>shortcut</a:t>
            </a:r>
            <a:r>
              <a:rPr sz="1800" spc="40" dirty="0">
                <a:latin typeface="Arial"/>
                <a:cs typeface="Arial"/>
              </a:rPr>
              <a:t> </a:t>
            </a:r>
            <a:r>
              <a:rPr sz="1800" spc="90" dirty="0">
                <a:latin typeface="Arial"/>
                <a:cs typeface="Arial"/>
              </a:rPr>
              <a:t>on</a:t>
            </a:r>
            <a:r>
              <a:rPr sz="1800" spc="15" dirty="0">
                <a:latin typeface="Arial"/>
                <a:cs typeface="Arial"/>
              </a:rPr>
              <a:t> </a:t>
            </a:r>
            <a:r>
              <a:rPr sz="1800" spc="114" dirty="0">
                <a:latin typeface="Arial"/>
                <a:cs typeface="Arial"/>
              </a:rPr>
              <a:t>your</a:t>
            </a:r>
            <a:r>
              <a:rPr sz="1800" spc="15" dirty="0">
                <a:latin typeface="Arial"/>
                <a:cs typeface="Arial"/>
              </a:rPr>
              <a:t> </a:t>
            </a:r>
            <a:r>
              <a:rPr sz="1800" spc="114" dirty="0">
                <a:latin typeface="Arial"/>
                <a:cs typeface="Arial"/>
              </a:rPr>
              <a:t>work</a:t>
            </a:r>
            <a:r>
              <a:rPr sz="1800" spc="10" dirty="0">
                <a:latin typeface="Arial"/>
                <a:cs typeface="Arial"/>
              </a:rPr>
              <a:t> </a:t>
            </a:r>
            <a:r>
              <a:rPr sz="1800" spc="130" dirty="0">
                <a:latin typeface="Arial"/>
                <a:cs typeface="Arial"/>
              </a:rPr>
              <a:t>computer</a:t>
            </a:r>
            <a:r>
              <a:rPr sz="1800" spc="45" dirty="0">
                <a:latin typeface="Arial"/>
                <a:cs typeface="Arial"/>
              </a:rPr>
              <a:t> </a:t>
            </a:r>
            <a:r>
              <a:rPr sz="1800" spc="90" dirty="0">
                <a:latin typeface="Arial"/>
                <a:cs typeface="Arial"/>
              </a:rPr>
              <a:t>providing</a:t>
            </a:r>
            <a:r>
              <a:rPr sz="1800" spc="40" dirty="0">
                <a:latin typeface="Arial"/>
                <a:cs typeface="Arial"/>
              </a:rPr>
              <a:t> </a:t>
            </a:r>
            <a:r>
              <a:rPr sz="1800" spc="95" dirty="0">
                <a:latin typeface="Arial"/>
                <a:cs typeface="Arial"/>
              </a:rPr>
              <a:t>a</a:t>
            </a:r>
            <a:r>
              <a:rPr sz="1800" spc="10" dirty="0">
                <a:latin typeface="Arial"/>
                <a:cs typeface="Arial"/>
              </a:rPr>
              <a:t> </a:t>
            </a:r>
            <a:r>
              <a:rPr sz="1800" spc="35" dirty="0">
                <a:latin typeface="Arial"/>
                <a:cs typeface="Arial"/>
              </a:rPr>
              <a:t>link</a:t>
            </a:r>
            <a:r>
              <a:rPr sz="1800" spc="-5" dirty="0">
                <a:latin typeface="Arial"/>
                <a:cs typeface="Arial"/>
              </a:rPr>
              <a:t> </a:t>
            </a:r>
            <a:r>
              <a:rPr sz="1800" spc="160" dirty="0">
                <a:latin typeface="Arial"/>
                <a:cs typeface="Arial"/>
              </a:rPr>
              <a:t>to</a:t>
            </a:r>
            <a:r>
              <a:rPr sz="1800" spc="30" dirty="0">
                <a:latin typeface="Arial"/>
                <a:cs typeface="Arial"/>
              </a:rPr>
              <a:t> </a:t>
            </a:r>
            <a:r>
              <a:rPr sz="1800" spc="114" dirty="0">
                <a:latin typeface="Arial"/>
                <a:cs typeface="Arial"/>
              </a:rPr>
              <a:t>the</a:t>
            </a:r>
            <a:r>
              <a:rPr sz="1800" spc="15" dirty="0">
                <a:solidFill>
                  <a:srgbClr val="0562C1"/>
                </a:solidFill>
                <a:latin typeface="Arial"/>
                <a:cs typeface="Arial"/>
              </a:rPr>
              <a:t> </a:t>
            </a:r>
            <a:r>
              <a:rPr sz="1800" u="sng" spc="25" dirty="0">
                <a:solidFill>
                  <a:srgbClr val="0562C1"/>
                </a:solidFill>
                <a:uFill>
                  <a:solidFill>
                    <a:srgbClr val="0562C1"/>
                  </a:solidFill>
                </a:uFill>
                <a:latin typeface="Arial"/>
                <a:cs typeface="Arial"/>
                <a:hlinkClick r:id="rId8"/>
              </a:rPr>
              <a:t>Weill</a:t>
            </a:r>
            <a:r>
              <a:rPr sz="1800" u="sng" spc="10" dirty="0">
                <a:solidFill>
                  <a:srgbClr val="0562C1"/>
                </a:solidFill>
                <a:uFill>
                  <a:solidFill>
                    <a:srgbClr val="0562C1"/>
                  </a:solidFill>
                </a:uFill>
                <a:latin typeface="Arial"/>
                <a:cs typeface="Arial"/>
                <a:hlinkClick r:id="rId8"/>
              </a:rPr>
              <a:t> </a:t>
            </a:r>
            <a:r>
              <a:rPr sz="1800" u="sng" spc="50" dirty="0">
                <a:solidFill>
                  <a:srgbClr val="0562C1"/>
                </a:solidFill>
                <a:uFill>
                  <a:solidFill>
                    <a:srgbClr val="0562C1"/>
                  </a:solidFill>
                </a:uFill>
                <a:latin typeface="Arial"/>
                <a:cs typeface="Arial"/>
                <a:hlinkClick r:id="rId8"/>
              </a:rPr>
              <a:t>Cornell</a:t>
            </a:r>
            <a:r>
              <a:rPr sz="1800" u="sng" spc="25" dirty="0">
                <a:solidFill>
                  <a:srgbClr val="0562C1"/>
                </a:solidFill>
                <a:uFill>
                  <a:solidFill>
                    <a:srgbClr val="0562C1"/>
                  </a:solidFill>
                </a:uFill>
                <a:latin typeface="Arial"/>
                <a:cs typeface="Arial"/>
                <a:hlinkClick r:id="rId8"/>
              </a:rPr>
              <a:t> </a:t>
            </a:r>
            <a:r>
              <a:rPr sz="1800" u="sng" spc="85" dirty="0">
                <a:solidFill>
                  <a:srgbClr val="0562C1"/>
                </a:solidFill>
                <a:uFill>
                  <a:solidFill>
                    <a:srgbClr val="0562C1"/>
                  </a:solidFill>
                </a:uFill>
                <a:latin typeface="Arial"/>
                <a:cs typeface="Arial"/>
                <a:hlinkClick r:id="rId8"/>
              </a:rPr>
              <a:t>Emergency</a:t>
            </a:r>
            <a:r>
              <a:rPr sz="1800" spc="45" dirty="0">
                <a:solidFill>
                  <a:srgbClr val="0562C1"/>
                </a:solidFill>
                <a:latin typeface="Arial"/>
                <a:cs typeface="Arial"/>
                <a:hlinkClick r:id="rId8"/>
              </a:rPr>
              <a:t> </a:t>
            </a:r>
            <a:r>
              <a:rPr sz="1800" spc="65" dirty="0">
                <a:latin typeface="Arial"/>
                <a:cs typeface="Arial"/>
              </a:rPr>
              <a:t>website.</a:t>
            </a:r>
            <a:endParaRPr sz="1800">
              <a:latin typeface="Arial"/>
              <a:cs typeface="Arial"/>
            </a:endParaRPr>
          </a:p>
        </p:txBody>
      </p:sp>
      <p:sp>
        <p:nvSpPr>
          <p:cNvPr id="3" name="object 3"/>
          <p:cNvSpPr txBox="1">
            <a:spLocks noGrp="1"/>
          </p:cNvSpPr>
          <p:nvPr>
            <p:ph type="title"/>
          </p:nvPr>
        </p:nvSpPr>
        <p:spPr>
          <a:xfrm>
            <a:off x="5079650" y="443318"/>
            <a:ext cx="2031364" cy="452120"/>
          </a:xfrm>
          <a:prstGeom prst="rect">
            <a:avLst/>
          </a:prstGeom>
        </p:spPr>
        <p:txBody>
          <a:bodyPr vert="horz" wrap="square" lIns="0" tIns="12065" rIns="0" bIns="0" rtlCol="0">
            <a:spAutoFit/>
          </a:bodyPr>
          <a:lstStyle/>
          <a:p>
            <a:pPr marL="12700">
              <a:lnSpc>
                <a:spcPct val="100000"/>
              </a:lnSpc>
              <a:spcBef>
                <a:spcPts val="95"/>
              </a:spcBef>
            </a:pPr>
            <a:r>
              <a:rPr spc="20" dirty="0"/>
              <a:t>O</a:t>
            </a:r>
            <a:r>
              <a:rPr spc="-50" dirty="0"/>
              <a:t>rie</a:t>
            </a:r>
            <a:r>
              <a:rPr spc="-40" dirty="0"/>
              <a:t>n</a:t>
            </a:r>
            <a:r>
              <a:rPr spc="-25" dirty="0"/>
              <a:t>t</a:t>
            </a:r>
            <a:r>
              <a:rPr spc="70" dirty="0"/>
              <a:t>a</a:t>
            </a:r>
            <a:r>
              <a:rPr spc="55" dirty="0"/>
              <a:t>t</a:t>
            </a:r>
            <a:r>
              <a:rPr spc="-50" dirty="0"/>
              <a:t>i</a:t>
            </a:r>
            <a:r>
              <a:rPr spc="-85" dirty="0"/>
              <a:t>o</a:t>
            </a:r>
            <a:r>
              <a:rPr spc="-100" dirty="0"/>
              <a:t>n</a:t>
            </a:r>
          </a:p>
        </p:txBody>
      </p:sp>
      <p:pic>
        <p:nvPicPr>
          <p:cNvPr id="4" name="object 4"/>
          <p:cNvPicPr/>
          <p:nvPr/>
        </p:nvPicPr>
        <p:blipFill>
          <a:blip r:embed="rId9" cstate="print"/>
          <a:stretch>
            <a:fillRect/>
          </a:stretch>
        </p:blipFill>
        <p:spPr>
          <a:xfrm>
            <a:off x="8578595" y="387096"/>
            <a:ext cx="963167" cy="1171955"/>
          </a:xfrm>
          <a:prstGeom prst="rect">
            <a:avLst/>
          </a:prstGeom>
        </p:spPr>
      </p:pic>
      <p:pic>
        <p:nvPicPr>
          <p:cNvPr id="5" name="object 5"/>
          <p:cNvPicPr/>
          <p:nvPr/>
        </p:nvPicPr>
        <p:blipFill>
          <a:blip r:embed="rId10" cstate="print"/>
          <a:stretch>
            <a:fillRect/>
          </a:stretch>
        </p:blipFill>
        <p:spPr>
          <a:xfrm>
            <a:off x="9982200" y="6269735"/>
            <a:ext cx="2066543" cy="423671"/>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51437" y="1206779"/>
            <a:ext cx="8189595" cy="4977765"/>
          </a:xfrm>
          <a:prstGeom prst="rect">
            <a:avLst/>
          </a:prstGeom>
        </p:spPr>
        <p:txBody>
          <a:bodyPr vert="horz" wrap="square" lIns="0" tIns="12700" rIns="0" bIns="0" rtlCol="0">
            <a:spAutoFit/>
          </a:bodyPr>
          <a:lstStyle/>
          <a:p>
            <a:pPr marL="24765">
              <a:lnSpc>
                <a:spcPct val="100000"/>
              </a:lnSpc>
              <a:spcBef>
                <a:spcPts val="100"/>
              </a:spcBef>
            </a:pPr>
            <a:r>
              <a:rPr sz="2400" b="1" spc="-5" dirty="0">
                <a:solidFill>
                  <a:srgbClr val="CF451F"/>
                </a:solidFill>
                <a:latin typeface="Tahoma"/>
                <a:cs typeface="Tahoma"/>
              </a:rPr>
              <a:t>Employment</a:t>
            </a:r>
            <a:r>
              <a:rPr sz="2400" b="1" spc="25" dirty="0">
                <a:solidFill>
                  <a:srgbClr val="CF451F"/>
                </a:solidFill>
                <a:latin typeface="Tahoma"/>
                <a:cs typeface="Tahoma"/>
              </a:rPr>
              <a:t> </a:t>
            </a:r>
            <a:r>
              <a:rPr sz="2400" b="1" spc="45" dirty="0">
                <a:solidFill>
                  <a:srgbClr val="CF451F"/>
                </a:solidFill>
                <a:latin typeface="Tahoma"/>
                <a:cs typeface="Tahoma"/>
              </a:rPr>
              <a:t>Assistance</a:t>
            </a:r>
            <a:r>
              <a:rPr sz="2400" b="1" spc="30" dirty="0">
                <a:solidFill>
                  <a:srgbClr val="CF451F"/>
                </a:solidFill>
                <a:latin typeface="Tahoma"/>
                <a:cs typeface="Tahoma"/>
              </a:rPr>
              <a:t> </a:t>
            </a:r>
            <a:r>
              <a:rPr sz="2400" b="1" spc="15" dirty="0">
                <a:solidFill>
                  <a:srgbClr val="CF451F"/>
                </a:solidFill>
                <a:latin typeface="Tahoma"/>
                <a:cs typeface="Tahoma"/>
              </a:rPr>
              <a:t>Program </a:t>
            </a:r>
            <a:r>
              <a:rPr sz="2400" b="1" spc="10" dirty="0">
                <a:solidFill>
                  <a:srgbClr val="CF451F"/>
                </a:solidFill>
                <a:latin typeface="Tahoma"/>
                <a:cs typeface="Tahoma"/>
              </a:rPr>
              <a:t>Consortium </a:t>
            </a:r>
            <a:r>
              <a:rPr sz="2400" b="1" spc="-20" dirty="0">
                <a:solidFill>
                  <a:srgbClr val="CF451F"/>
                </a:solidFill>
                <a:latin typeface="Tahoma"/>
                <a:cs typeface="Tahoma"/>
              </a:rPr>
              <a:t>(EAPC)</a:t>
            </a:r>
            <a:endParaRPr sz="2400">
              <a:latin typeface="Tahoma"/>
              <a:cs typeface="Tahoma"/>
            </a:endParaRPr>
          </a:p>
          <a:p>
            <a:pPr marL="184785" marR="573405" indent="-172720">
              <a:lnSpc>
                <a:spcPct val="107000"/>
              </a:lnSpc>
              <a:spcBef>
                <a:spcPts val="2160"/>
              </a:spcBef>
              <a:buChar char="•"/>
              <a:tabLst>
                <a:tab pos="185420" algn="l"/>
              </a:tabLst>
            </a:pPr>
            <a:r>
              <a:rPr sz="2000" spc="120" dirty="0">
                <a:latin typeface="Arial"/>
                <a:cs typeface="Arial"/>
              </a:rPr>
              <a:t>Offers</a:t>
            </a:r>
            <a:r>
              <a:rPr sz="2000" spc="-20" dirty="0">
                <a:latin typeface="Arial"/>
                <a:cs typeface="Arial"/>
              </a:rPr>
              <a:t> </a:t>
            </a:r>
            <a:r>
              <a:rPr sz="2000" spc="85" dirty="0">
                <a:latin typeface="Arial"/>
                <a:cs typeface="Arial"/>
              </a:rPr>
              <a:t>free,</a:t>
            </a:r>
            <a:r>
              <a:rPr sz="2000" dirty="0">
                <a:latin typeface="Arial"/>
                <a:cs typeface="Arial"/>
              </a:rPr>
              <a:t> </a:t>
            </a:r>
            <a:r>
              <a:rPr sz="2000" spc="95" dirty="0">
                <a:latin typeface="Arial"/>
                <a:cs typeface="Arial"/>
              </a:rPr>
              <a:t>professional</a:t>
            </a:r>
            <a:r>
              <a:rPr sz="2000" spc="-10" dirty="0">
                <a:latin typeface="Arial"/>
                <a:cs typeface="Arial"/>
              </a:rPr>
              <a:t> </a:t>
            </a:r>
            <a:r>
              <a:rPr sz="2000" spc="195" dirty="0">
                <a:latin typeface="Arial"/>
                <a:cs typeface="Arial"/>
              </a:rPr>
              <a:t>&amp;</a:t>
            </a:r>
            <a:r>
              <a:rPr sz="2000" dirty="0">
                <a:latin typeface="Arial"/>
                <a:cs typeface="Arial"/>
              </a:rPr>
              <a:t> </a:t>
            </a:r>
            <a:r>
              <a:rPr sz="2000" spc="95" dirty="0">
                <a:latin typeface="Arial"/>
                <a:cs typeface="Arial"/>
              </a:rPr>
              <a:t>confidential</a:t>
            </a:r>
            <a:r>
              <a:rPr sz="2000" spc="-20" dirty="0">
                <a:latin typeface="Arial"/>
                <a:cs typeface="Arial"/>
              </a:rPr>
              <a:t> </a:t>
            </a:r>
            <a:r>
              <a:rPr sz="2000" spc="75" dirty="0">
                <a:latin typeface="Arial"/>
                <a:cs typeface="Arial"/>
              </a:rPr>
              <a:t>counseling</a:t>
            </a:r>
            <a:r>
              <a:rPr sz="2000" spc="-15" dirty="0">
                <a:latin typeface="Arial"/>
                <a:cs typeface="Arial"/>
              </a:rPr>
              <a:t> </a:t>
            </a:r>
            <a:r>
              <a:rPr sz="2000" spc="90" dirty="0">
                <a:latin typeface="Arial"/>
                <a:cs typeface="Arial"/>
              </a:rPr>
              <a:t>as</a:t>
            </a:r>
            <a:r>
              <a:rPr sz="2000" spc="-5" dirty="0">
                <a:latin typeface="Arial"/>
                <a:cs typeface="Arial"/>
              </a:rPr>
              <a:t> </a:t>
            </a:r>
            <a:r>
              <a:rPr sz="2000" spc="45" dirty="0">
                <a:latin typeface="Arial"/>
                <a:cs typeface="Arial"/>
              </a:rPr>
              <a:t>well</a:t>
            </a:r>
            <a:r>
              <a:rPr sz="2000" spc="5" dirty="0">
                <a:latin typeface="Arial"/>
                <a:cs typeface="Arial"/>
              </a:rPr>
              <a:t> </a:t>
            </a:r>
            <a:r>
              <a:rPr sz="2000" spc="90" dirty="0">
                <a:latin typeface="Arial"/>
                <a:cs typeface="Arial"/>
              </a:rPr>
              <a:t>as </a:t>
            </a:r>
            <a:r>
              <a:rPr sz="2000" spc="-540" dirty="0">
                <a:latin typeface="Arial"/>
                <a:cs typeface="Arial"/>
              </a:rPr>
              <a:t> </a:t>
            </a:r>
            <a:r>
              <a:rPr sz="2000" spc="110" dirty="0">
                <a:latin typeface="Arial"/>
                <a:cs typeface="Arial"/>
              </a:rPr>
              <a:t>referrals</a:t>
            </a:r>
            <a:endParaRPr sz="2000">
              <a:latin typeface="Arial"/>
              <a:cs typeface="Arial"/>
            </a:endParaRPr>
          </a:p>
          <a:p>
            <a:pPr marL="184785" indent="-172720">
              <a:lnSpc>
                <a:spcPct val="100000"/>
              </a:lnSpc>
              <a:spcBef>
                <a:spcPts val="1370"/>
              </a:spcBef>
              <a:buChar char="•"/>
              <a:tabLst>
                <a:tab pos="185420" algn="l"/>
              </a:tabLst>
            </a:pPr>
            <a:r>
              <a:rPr sz="2000" spc="45" dirty="0">
                <a:latin typeface="Arial"/>
                <a:cs typeface="Arial"/>
              </a:rPr>
              <a:t>Individual,</a:t>
            </a:r>
            <a:r>
              <a:rPr sz="2000" spc="-10" dirty="0">
                <a:latin typeface="Arial"/>
                <a:cs typeface="Arial"/>
              </a:rPr>
              <a:t> </a:t>
            </a:r>
            <a:r>
              <a:rPr sz="2000" spc="85" dirty="0">
                <a:latin typeface="Arial"/>
                <a:cs typeface="Arial"/>
              </a:rPr>
              <a:t>couples</a:t>
            </a:r>
            <a:r>
              <a:rPr sz="2000" spc="-15" dirty="0">
                <a:latin typeface="Arial"/>
                <a:cs typeface="Arial"/>
              </a:rPr>
              <a:t> </a:t>
            </a:r>
            <a:r>
              <a:rPr sz="2000" spc="195" dirty="0">
                <a:latin typeface="Arial"/>
                <a:cs typeface="Arial"/>
              </a:rPr>
              <a:t>&amp;</a:t>
            </a:r>
            <a:r>
              <a:rPr sz="2000" spc="-10" dirty="0">
                <a:latin typeface="Arial"/>
                <a:cs typeface="Arial"/>
              </a:rPr>
              <a:t> </a:t>
            </a:r>
            <a:r>
              <a:rPr sz="2000" spc="114" dirty="0">
                <a:latin typeface="Arial"/>
                <a:cs typeface="Arial"/>
              </a:rPr>
              <a:t>family</a:t>
            </a:r>
            <a:r>
              <a:rPr sz="2000" spc="-5" dirty="0">
                <a:latin typeface="Arial"/>
                <a:cs typeface="Arial"/>
              </a:rPr>
              <a:t> </a:t>
            </a:r>
            <a:r>
              <a:rPr sz="2000" spc="75" dirty="0">
                <a:latin typeface="Arial"/>
                <a:cs typeface="Arial"/>
              </a:rPr>
              <a:t>counseling</a:t>
            </a:r>
            <a:endParaRPr sz="2000">
              <a:latin typeface="Arial"/>
              <a:cs typeface="Arial"/>
            </a:endParaRPr>
          </a:p>
          <a:p>
            <a:pPr marL="184785" indent="-172720">
              <a:lnSpc>
                <a:spcPct val="100000"/>
              </a:lnSpc>
              <a:spcBef>
                <a:spcPts val="1370"/>
              </a:spcBef>
              <a:buChar char="•"/>
              <a:tabLst>
                <a:tab pos="185420" algn="l"/>
              </a:tabLst>
            </a:pPr>
            <a:r>
              <a:rPr sz="2000" spc="135" dirty="0">
                <a:latin typeface="Arial"/>
                <a:cs typeface="Arial"/>
              </a:rPr>
              <a:t>Staffed</a:t>
            </a:r>
            <a:r>
              <a:rPr sz="2000" spc="5" dirty="0">
                <a:latin typeface="Arial"/>
                <a:cs typeface="Arial"/>
              </a:rPr>
              <a:t> </a:t>
            </a:r>
            <a:r>
              <a:rPr sz="2000" spc="145" dirty="0">
                <a:latin typeface="Arial"/>
                <a:cs typeface="Arial"/>
              </a:rPr>
              <a:t>by</a:t>
            </a:r>
            <a:r>
              <a:rPr sz="2000" spc="10" dirty="0">
                <a:latin typeface="Arial"/>
                <a:cs typeface="Arial"/>
              </a:rPr>
              <a:t> </a:t>
            </a:r>
            <a:r>
              <a:rPr sz="2000" spc="50" dirty="0">
                <a:latin typeface="Arial"/>
                <a:cs typeface="Arial"/>
              </a:rPr>
              <a:t>clinical</a:t>
            </a:r>
            <a:r>
              <a:rPr sz="2000" spc="15" dirty="0">
                <a:latin typeface="Arial"/>
                <a:cs typeface="Arial"/>
              </a:rPr>
              <a:t> </a:t>
            </a:r>
            <a:r>
              <a:rPr sz="2000" spc="65" dirty="0">
                <a:latin typeface="Arial"/>
                <a:cs typeface="Arial"/>
              </a:rPr>
              <a:t>social</a:t>
            </a:r>
            <a:r>
              <a:rPr sz="2000" spc="25" dirty="0">
                <a:latin typeface="Arial"/>
                <a:cs typeface="Arial"/>
              </a:rPr>
              <a:t> </a:t>
            </a:r>
            <a:r>
              <a:rPr sz="2000" spc="114" dirty="0">
                <a:latin typeface="Arial"/>
                <a:cs typeface="Arial"/>
              </a:rPr>
              <a:t>workers</a:t>
            </a:r>
            <a:r>
              <a:rPr sz="2000" spc="-10" dirty="0">
                <a:latin typeface="Arial"/>
                <a:cs typeface="Arial"/>
              </a:rPr>
              <a:t> </a:t>
            </a:r>
            <a:r>
              <a:rPr sz="2000" spc="195" dirty="0">
                <a:latin typeface="Arial"/>
                <a:cs typeface="Arial"/>
              </a:rPr>
              <a:t>&amp;</a:t>
            </a:r>
            <a:r>
              <a:rPr sz="2000" spc="5" dirty="0">
                <a:latin typeface="Arial"/>
                <a:cs typeface="Arial"/>
              </a:rPr>
              <a:t> </a:t>
            </a:r>
            <a:r>
              <a:rPr sz="2000" spc="75" dirty="0">
                <a:latin typeface="Arial"/>
                <a:cs typeface="Arial"/>
              </a:rPr>
              <a:t>(consulting)</a:t>
            </a:r>
            <a:r>
              <a:rPr sz="2000" spc="-25" dirty="0">
                <a:latin typeface="Arial"/>
                <a:cs typeface="Arial"/>
              </a:rPr>
              <a:t> </a:t>
            </a:r>
            <a:r>
              <a:rPr sz="2000" spc="110" dirty="0">
                <a:latin typeface="Arial"/>
                <a:cs typeface="Arial"/>
              </a:rPr>
              <a:t>psychiatrists</a:t>
            </a:r>
            <a:endParaRPr sz="2000">
              <a:latin typeface="Arial"/>
              <a:cs typeface="Arial"/>
            </a:endParaRPr>
          </a:p>
          <a:p>
            <a:pPr marL="184785" indent="-172720">
              <a:lnSpc>
                <a:spcPct val="100000"/>
              </a:lnSpc>
              <a:spcBef>
                <a:spcPts val="1365"/>
              </a:spcBef>
              <a:buChar char="•"/>
              <a:tabLst>
                <a:tab pos="185420" algn="l"/>
              </a:tabLst>
            </a:pPr>
            <a:r>
              <a:rPr sz="2000" spc="75" dirty="0">
                <a:latin typeface="Arial"/>
                <a:cs typeface="Arial"/>
              </a:rPr>
              <a:t>Available</a:t>
            </a:r>
            <a:r>
              <a:rPr sz="2000" spc="10" dirty="0">
                <a:latin typeface="Arial"/>
                <a:cs typeface="Arial"/>
              </a:rPr>
              <a:t> </a:t>
            </a:r>
            <a:r>
              <a:rPr sz="2000" spc="100" dirty="0">
                <a:latin typeface="Arial"/>
                <a:cs typeface="Arial"/>
              </a:rPr>
              <a:t>Monday</a:t>
            </a:r>
            <a:r>
              <a:rPr sz="2000" spc="-15" dirty="0">
                <a:latin typeface="Arial"/>
                <a:cs typeface="Arial"/>
              </a:rPr>
              <a:t> </a:t>
            </a:r>
            <a:r>
              <a:rPr sz="2000" spc="140" dirty="0">
                <a:latin typeface="Arial"/>
                <a:cs typeface="Arial"/>
              </a:rPr>
              <a:t>thru</a:t>
            </a:r>
            <a:r>
              <a:rPr sz="2000" spc="-15" dirty="0">
                <a:latin typeface="Arial"/>
                <a:cs typeface="Arial"/>
              </a:rPr>
              <a:t> </a:t>
            </a:r>
            <a:r>
              <a:rPr sz="2000" spc="85" dirty="0">
                <a:latin typeface="Arial"/>
                <a:cs typeface="Arial"/>
              </a:rPr>
              <a:t>Friday</a:t>
            </a:r>
            <a:r>
              <a:rPr sz="2000" spc="-10" dirty="0">
                <a:latin typeface="Arial"/>
                <a:cs typeface="Arial"/>
              </a:rPr>
              <a:t> </a:t>
            </a:r>
            <a:r>
              <a:rPr sz="2000" spc="170" dirty="0">
                <a:latin typeface="Arial"/>
                <a:cs typeface="Arial"/>
              </a:rPr>
              <a:t>9</a:t>
            </a:r>
            <a:r>
              <a:rPr sz="2000" spc="-10" dirty="0">
                <a:latin typeface="Arial"/>
                <a:cs typeface="Arial"/>
              </a:rPr>
              <a:t> </a:t>
            </a:r>
            <a:r>
              <a:rPr sz="2000" spc="180" dirty="0">
                <a:latin typeface="Arial"/>
                <a:cs typeface="Arial"/>
              </a:rPr>
              <a:t>am</a:t>
            </a:r>
            <a:r>
              <a:rPr sz="2000" spc="10" dirty="0">
                <a:latin typeface="Arial"/>
                <a:cs typeface="Arial"/>
              </a:rPr>
              <a:t> </a:t>
            </a:r>
            <a:r>
              <a:rPr sz="2000" spc="140" dirty="0">
                <a:latin typeface="Arial"/>
                <a:cs typeface="Arial"/>
              </a:rPr>
              <a:t>–</a:t>
            </a:r>
            <a:r>
              <a:rPr sz="2000" spc="-10" dirty="0">
                <a:latin typeface="Arial"/>
                <a:cs typeface="Arial"/>
              </a:rPr>
              <a:t> </a:t>
            </a:r>
            <a:r>
              <a:rPr sz="2000" spc="110" dirty="0">
                <a:latin typeface="Arial"/>
                <a:cs typeface="Arial"/>
              </a:rPr>
              <a:t>5</a:t>
            </a:r>
            <a:r>
              <a:rPr sz="2000" dirty="0">
                <a:latin typeface="Arial"/>
                <a:cs typeface="Arial"/>
              </a:rPr>
              <a:t> </a:t>
            </a:r>
            <a:r>
              <a:rPr sz="2000" spc="200" dirty="0">
                <a:latin typeface="Arial"/>
                <a:cs typeface="Arial"/>
              </a:rPr>
              <a:t>pm</a:t>
            </a:r>
            <a:endParaRPr sz="2000">
              <a:latin typeface="Arial"/>
              <a:cs typeface="Arial"/>
            </a:endParaRPr>
          </a:p>
          <a:p>
            <a:pPr marL="184785" marR="3898265" indent="-172720">
              <a:lnSpc>
                <a:spcPct val="107000"/>
              </a:lnSpc>
              <a:spcBef>
                <a:spcPts val="1200"/>
              </a:spcBef>
              <a:buChar char="•"/>
              <a:tabLst>
                <a:tab pos="185420" algn="l"/>
              </a:tabLst>
            </a:pPr>
            <a:r>
              <a:rPr sz="2000" spc="-25" dirty="0">
                <a:latin typeface="Arial"/>
                <a:cs typeface="Arial"/>
              </a:rPr>
              <a:t>641</a:t>
            </a:r>
            <a:r>
              <a:rPr sz="2000" spc="-20" dirty="0">
                <a:latin typeface="Arial"/>
                <a:cs typeface="Arial"/>
              </a:rPr>
              <a:t> </a:t>
            </a:r>
            <a:r>
              <a:rPr sz="2000" spc="105" dirty="0">
                <a:latin typeface="Arial"/>
                <a:cs typeface="Arial"/>
              </a:rPr>
              <a:t>Lexington</a:t>
            </a:r>
            <a:r>
              <a:rPr sz="2000" spc="-35" dirty="0">
                <a:latin typeface="Arial"/>
                <a:cs typeface="Arial"/>
              </a:rPr>
              <a:t> </a:t>
            </a:r>
            <a:r>
              <a:rPr sz="2000" spc="70" dirty="0">
                <a:latin typeface="Arial"/>
                <a:cs typeface="Arial"/>
              </a:rPr>
              <a:t>Avenue,</a:t>
            </a:r>
            <a:r>
              <a:rPr sz="2000" spc="-30" dirty="0">
                <a:latin typeface="Arial"/>
                <a:cs typeface="Arial"/>
              </a:rPr>
              <a:t> </a:t>
            </a:r>
            <a:r>
              <a:rPr sz="2000" spc="125" dirty="0">
                <a:latin typeface="Arial"/>
                <a:cs typeface="Arial"/>
              </a:rPr>
              <a:t>25th</a:t>
            </a:r>
            <a:r>
              <a:rPr sz="2000" spc="-25" dirty="0">
                <a:latin typeface="Arial"/>
                <a:cs typeface="Arial"/>
              </a:rPr>
              <a:t> </a:t>
            </a:r>
            <a:r>
              <a:rPr sz="2000" spc="70" dirty="0">
                <a:latin typeface="Arial"/>
                <a:cs typeface="Arial"/>
              </a:rPr>
              <a:t>Floor </a:t>
            </a:r>
            <a:r>
              <a:rPr sz="2000" spc="-540" dirty="0">
                <a:latin typeface="Arial"/>
                <a:cs typeface="Arial"/>
              </a:rPr>
              <a:t> </a:t>
            </a:r>
            <a:r>
              <a:rPr sz="2000" spc="60" dirty="0">
                <a:latin typeface="Arial"/>
                <a:cs typeface="Arial"/>
              </a:rPr>
              <a:t>New</a:t>
            </a:r>
            <a:r>
              <a:rPr sz="2000" spc="-10" dirty="0">
                <a:latin typeface="Arial"/>
                <a:cs typeface="Arial"/>
              </a:rPr>
              <a:t> </a:t>
            </a:r>
            <a:r>
              <a:rPr sz="2000" spc="65" dirty="0">
                <a:latin typeface="Arial"/>
                <a:cs typeface="Arial"/>
              </a:rPr>
              <a:t>York,</a:t>
            </a:r>
            <a:r>
              <a:rPr sz="2000" spc="-15" dirty="0">
                <a:latin typeface="Arial"/>
                <a:cs typeface="Arial"/>
              </a:rPr>
              <a:t> NY</a:t>
            </a:r>
            <a:r>
              <a:rPr sz="2000" spc="-5" dirty="0">
                <a:latin typeface="Arial"/>
                <a:cs typeface="Arial"/>
              </a:rPr>
              <a:t> </a:t>
            </a:r>
            <a:r>
              <a:rPr sz="2000" spc="15" dirty="0">
                <a:latin typeface="Arial"/>
                <a:cs typeface="Arial"/>
              </a:rPr>
              <a:t>10022</a:t>
            </a:r>
            <a:endParaRPr sz="2000">
              <a:latin typeface="Arial"/>
              <a:cs typeface="Arial"/>
            </a:endParaRPr>
          </a:p>
          <a:p>
            <a:pPr marL="184785" indent="-172720">
              <a:lnSpc>
                <a:spcPct val="100000"/>
              </a:lnSpc>
              <a:spcBef>
                <a:spcPts val="1370"/>
              </a:spcBef>
              <a:buChar char="•"/>
              <a:tabLst>
                <a:tab pos="185420" algn="l"/>
              </a:tabLst>
            </a:pPr>
            <a:r>
              <a:rPr sz="2000" spc="-50" dirty="0">
                <a:latin typeface="Arial"/>
                <a:cs typeface="Arial"/>
              </a:rPr>
              <a:t>(212)</a:t>
            </a:r>
            <a:r>
              <a:rPr sz="2000" spc="-40" dirty="0">
                <a:latin typeface="Arial"/>
                <a:cs typeface="Arial"/>
              </a:rPr>
              <a:t> </a:t>
            </a:r>
            <a:r>
              <a:rPr sz="2000" spc="140" dirty="0">
                <a:latin typeface="Arial"/>
                <a:cs typeface="Arial"/>
              </a:rPr>
              <a:t>746-5890</a:t>
            </a:r>
            <a:endParaRPr sz="2000">
              <a:latin typeface="Arial"/>
              <a:cs typeface="Arial"/>
            </a:endParaRPr>
          </a:p>
          <a:p>
            <a:pPr marL="184785" indent="-172720">
              <a:lnSpc>
                <a:spcPct val="100000"/>
              </a:lnSpc>
              <a:spcBef>
                <a:spcPts val="1370"/>
              </a:spcBef>
              <a:buClr>
                <a:srgbClr val="000000"/>
              </a:buClr>
              <a:buChar char="•"/>
              <a:tabLst>
                <a:tab pos="185420" algn="l"/>
              </a:tabLst>
            </a:pPr>
            <a:r>
              <a:rPr sz="2000" u="heavy" spc="45" dirty="0">
                <a:solidFill>
                  <a:srgbClr val="0562C1"/>
                </a:solidFill>
                <a:uFill>
                  <a:solidFill>
                    <a:srgbClr val="0562C1"/>
                  </a:solidFill>
                </a:uFill>
                <a:latin typeface="Arial"/>
                <a:cs typeface="Arial"/>
                <a:hlinkClick r:id="rId2"/>
              </a:rPr>
              <a:t>EAPC@med.cornell.edu</a:t>
            </a:r>
            <a:endParaRPr sz="2000">
              <a:latin typeface="Arial"/>
              <a:cs typeface="Arial"/>
            </a:endParaRPr>
          </a:p>
          <a:p>
            <a:pPr marL="299085" indent="-287020">
              <a:lnSpc>
                <a:spcPct val="100000"/>
              </a:lnSpc>
              <a:spcBef>
                <a:spcPts val="1235"/>
              </a:spcBef>
              <a:buClr>
                <a:srgbClr val="000000"/>
              </a:buClr>
              <a:buChar char="•"/>
              <a:tabLst>
                <a:tab pos="299085" algn="l"/>
                <a:tab pos="299720" algn="l"/>
              </a:tabLst>
            </a:pPr>
            <a:r>
              <a:rPr sz="2000" u="sng" spc="80" dirty="0">
                <a:solidFill>
                  <a:srgbClr val="0562C1"/>
                </a:solidFill>
                <a:uFill>
                  <a:solidFill>
                    <a:srgbClr val="0562C1"/>
                  </a:solidFill>
                </a:uFill>
                <a:latin typeface="Arial"/>
                <a:cs typeface="Arial"/>
                <a:hlinkClick r:id="rId3"/>
              </a:rPr>
              <a:t>Info</a:t>
            </a:r>
            <a:endParaRPr sz="2000">
              <a:latin typeface="Arial"/>
              <a:cs typeface="Arial"/>
            </a:endParaRPr>
          </a:p>
        </p:txBody>
      </p:sp>
      <p:sp>
        <p:nvSpPr>
          <p:cNvPr id="3" name="object 3"/>
          <p:cNvSpPr txBox="1">
            <a:spLocks noGrp="1"/>
          </p:cNvSpPr>
          <p:nvPr>
            <p:ph type="title"/>
          </p:nvPr>
        </p:nvSpPr>
        <p:spPr>
          <a:xfrm>
            <a:off x="5079650" y="443318"/>
            <a:ext cx="2031364" cy="452120"/>
          </a:xfrm>
          <a:prstGeom prst="rect">
            <a:avLst/>
          </a:prstGeom>
        </p:spPr>
        <p:txBody>
          <a:bodyPr vert="horz" wrap="square" lIns="0" tIns="12065" rIns="0" bIns="0" rtlCol="0">
            <a:spAutoFit/>
          </a:bodyPr>
          <a:lstStyle/>
          <a:p>
            <a:pPr marL="12700">
              <a:lnSpc>
                <a:spcPct val="100000"/>
              </a:lnSpc>
              <a:spcBef>
                <a:spcPts val="95"/>
              </a:spcBef>
            </a:pPr>
            <a:r>
              <a:rPr spc="20" dirty="0"/>
              <a:t>O</a:t>
            </a:r>
            <a:r>
              <a:rPr spc="-50" dirty="0"/>
              <a:t>rie</a:t>
            </a:r>
            <a:r>
              <a:rPr spc="-40" dirty="0"/>
              <a:t>n</a:t>
            </a:r>
            <a:r>
              <a:rPr spc="-25" dirty="0"/>
              <a:t>t</a:t>
            </a:r>
            <a:r>
              <a:rPr spc="70" dirty="0"/>
              <a:t>a</a:t>
            </a:r>
            <a:r>
              <a:rPr spc="55" dirty="0"/>
              <a:t>t</a:t>
            </a:r>
            <a:r>
              <a:rPr spc="-50" dirty="0"/>
              <a:t>i</a:t>
            </a:r>
            <a:r>
              <a:rPr spc="-85" dirty="0"/>
              <a:t>o</a:t>
            </a:r>
            <a:r>
              <a:rPr spc="-100" dirty="0"/>
              <a:t>n</a:t>
            </a:r>
          </a:p>
        </p:txBody>
      </p:sp>
      <p:grpSp>
        <p:nvGrpSpPr>
          <p:cNvPr id="4" name="object 4"/>
          <p:cNvGrpSpPr/>
          <p:nvPr/>
        </p:nvGrpSpPr>
        <p:grpSpPr>
          <a:xfrm>
            <a:off x="9352788" y="3546347"/>
            <a:ext cx="2696210" cy="3147060"/>
            <a:chOff x="9352788" y="3546347"/>
            <a:chExt cx="2696210" cy="3147060"/>
          </a:xfrm>
        </p:grpSpPr>
        <p:pic>
          <p:nvPicPr>
            <p:cNvPr id="5" name="object 5"/>
            <p:cNvPicPr/>
            <p:nvPr/>
          </p:nvPicPr>
          <p:blipFill>
            <a:blip r:embed="rId4" cstate="print"/>
            <a:stretch>
              <a:fillRect/>
            </a:stretch>
          </p:blipFill>
          <p:spPr>
            <a:xfrm>
              <a:off x="9352788" y="3546347"/>
              <a:ext cx="2067734" cy="2723718"/>
            </a:xfrm>
            <a:prstGeom prst="rect">
              <a:avLst/>
            </a:prstGeom>
          </p:spPr>
        </p:pic>
        <p:pic>
          <p:nvPicPr>
            <p:cNvPr id="6" name="object 6"/>
            <p:cNvPicPr/>
            <p:nvPr/>
          </p:nvPicPr>
          <p:blipFill>
            <a:blip r:embed="rId5" cstate="print"/>
            <a:stretch>
              <a:fillRect/>
            </a:stretch>
          </p:blipFill>
          <p:spPr>
            <a:xfrm>
              <a:off x="9982200" y="6269735"/>
              <a:ext cx="2066543" cy="423671"/>
            </a:xfrm>
            <a:prstGeom prst="rect">
              <a:avLst/>
            </a:prstGeom>
          </p:spPr>
        </p:pic>
      </p:gr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37868" y="1153849"/>
            <a:ext cx="8277859" cy="4633595"/>
          </a:xfrm>
          <a:prstGeom prst="rect">
            <a:avLst/>
          </a:prstGeom>
        </p:spPr>
        <p:txBody>
          <a:bodyPr vert="horz" wrap="square" lIns="0" tIns="12700" rIns="0" bIns="0" rtlCol="0">
            <a:spAutoFit/>
          </a:bodyPr>
          <a:lstStyle/>
          <a:p>
            <a:pPr marL="1744980">
              <a:lnSpc>
                <a:spcPct val="100000"/>
              </a:lnSpc>
              <a:spcBef>
                <a:spcPts val="100"/>
              </a:spcBef>
            </a:pPr>
            <a:r>
              <a:rPr sz="2400" b="1" spc="-25" dirty="0">
                <a:solidFill>
                  <a:srgbClr val="CF451F"/>
                </a:solidFill>
                <a:latin typeface="Tahoma"/>
                <a:cs typeface="Tahoma"/>
              </a:rPr>
              <a:t>Environmental</a:t>
            </a:r>
            <a:r>
              <a:rPr sz="2400" b="1" spc="5" dirty="0">
                <a:solidFill>
                  <a:srgbClr val="CF451F"/>
                </a:solidFill>
                <a:latin typeface="Tahoma"/>
                <a:cs typeface="Tahoma"/>
              </a:rPr>
              <a:t> </a:t>
            </a:r>
            <a:r>
              <a:rPr sz="2400" b="1" spc="-40" dirty="0">
                <a:solidFill>
                  <a:srgbClr val="CF451F"/>
                </a:solidFill>
                <a:latin typeface="Tahoma"/>
                <a:cs typeface="Tahoma"/>
              </a:rPr>
              <a:t>Health</a:t>
            </a:r>
            <a:r>
              <a:rPr sz="2400" b="1" dirty="0">
                <a:solidFill>
                  <a:srgbClr val="CF451F"/>
                </a:solidFill>
                <a:latin typeface="Tahoma"/>
                <a:cs typeface="Tahoma"/>
              </a:rPr>
              <a:t> </a:t>
            </a:r>
            <a:r>
              <a:rPr sz="2400" b="1" spc="30" dirty="0">
                <a:solidFill>
                  <a:srgbClr val="CF451F"/>
                </a:solidFill>
                <a:latin typeface="Tahoma"/>
                <a:cs typeface="Tahoma"/>
              </a:rPr>
              <a:t>&amp;</a:t>
            </a:r>
            <a:r>
              <a:rPr sz="2400" b="1" spc="10" dirty="0">
                <a:solidFill>
                  <a:srgbClr val="CF451F"/>
                </a:solidFill>
                <a:latin typeface="Tahoma"/>
                <a:cs typeface="Tahoma"/>
              </a:rPr>
              <a:t> </a:t>
            </a:r>
            <a:r>
              <a:rPr sz="2400" b="1" spc="45" dirty="0">
                <a:solidFill>
                  <a:srgbClr val="CF451F"/>
                </a:solidFill>
                <a:latin typeface="Tahoma"/>
                <a:cs typeface="Tahoma"/>
              </a:rPr>
              <a:t>Safety</a:t>
            </a:r>
            <a:r>
              <a:rPr sz="2400" b="1" spc="15" dirty="0">
                <a:solidFill>
                  <a:srgbClr val="CF451F"/>
                </a:solidFill>
                <a:latin typeface="Tahoma"/>
                <a:cs typeface="Tahoma"/>
              </a:rPr>
              <a:t> </a:t>
            </a:r>
            <a:r>
              <a:rPr sz="2400" b="1" spc="-110" dirty="0">
                <a:solidFill>
                  <a:srgbClr val="CF451F"/>
                </a:solidFill>
                <a:latin typeface="Tahoma"/>
                <a:cs typeface="Tahoma"/>
              </a:rPr>
              <a:t>(EHS)</a:t>
            </a:r>
            <a:endParaRPr sz="2400">
              <a:latin typeface="Tahoma"/>
              <a:cs typeface="Tahoma"/>
            </a:endParaRPr>
          </a:p>
          <a:p>
            <a:pPr marL="299085" marR="5080" indent="-287020">
              <a:lnSpc>
                <a:spcPct val="100000"/>
              </a:lnSpc>
              <a:spcBef>
                <a:spcPts val="2200"/>
              </a:spcBef>
              <a:buChar char="•"/>
              <a:tabLst>
                <a:tab pos="299085" algn="l"/>
                <a:tab pos="299720" algn="l"/>
              </a:tabLst>
            </a:pPr>
            <a:r>
              <a:rPr sz="2000" spc="-75" dirty="0">
                <a:latin typeface="Arial"/>
                <a:cs typeface="Arial"/>
              </a:rPr>
              <a:t>EHS</a:t>
            </a:r>
            <a:r>
              <a:rPr sz="2000" dirty="0">
                <a:latin typeface="Arial"/>
                <a:cs typeface="Arial"/>
              </a:rPr>
              <a:t> </a:t>
            </a:r>
            <a:r>
              <a:rPr sz="2000" spc="105" dirty="0">
                <a:latin typeface="Arial"/>
                <a:cs typeface="Arial"/>
              </a:rPr>
              <a:t>provides</a:t>
            </a:r>
            <a:r>
              <a:rPr sz="2000" spc="10" dirty="0">
                <a:solidFill>
                  <a:srgbClr val="0562C1"/>
                </a:solidFill>
                <a:latin typeface="Arial"/>
                <a:cs typeface="Arial"/>
              </a:rPr>
              <a:t> </a:t>
            </a:r>
            <a:r>
              <a:rPr sz="2000" u="sng" spc="105" dirty="0">
                <a:solidFill>
                  <a:srgbClr val="0562C1"/>
                </a:solidFill>
                <a:uFill>
                  <a:solidFill>
                    <a:srgbClr val="0562C1"/>
                  </a:solidFill>
                </a:uFill>
                <a:latin typeface="Arial"/>
                <a:cs typeface="Arial"/>
                <a:hlinkClick r:id="rId2"/>
              </a:rPr>
              <a:t>education</a:t>
            </a:r>
            <a:r>
              <a:rPr sz="2000" u="sng" dirty="0">
                <a:solidFill>
                  <a:srgbClr val="0562C1"/>
                </a:solidFill>
                <a:uFill>
                  <a:solidFill>
                    <a:srgbClr val="0562C1"/>
                  </a:solidFill>
                </a:uFill>
                <a:latin typeface="Arial"/>
                <a:cs typeface="Arial"/>
                <a:hlinkClick r:id="rId2"/>
              </a:rPr>
              <a:t> </a:t>
            </a:r>
            <a:r>
              <a:rPr sz="2000" u="sng" spc="110" dirty="0">
                <a:solidFill>
                  <a:srgbClr val="0562C1"/>
                </a:solidFill>
                <a:uFill>
                  <a:solidFill>
                    <a:srgbClr val="0562C1"/>
                  </a:solidFill>
                </a:uFill>
                <a:latin typeface="Arial"/>
                <a:cs typeface="Arial"/>
                <a:hlinkClick r:id="rId2"/>
              </a:rPr>
              <a:t>and</a:t>
            </a:r>
            <a:r>
              <a:rPr sz="2000" u="sng" spc="5" dirty="0">
                <a:solidFill>
                  <a:srgbClr val="0562C1"/>
                </a:solidFill>
                <a:uFill>
                  <a:solidFill>
                    <a:srgbClr val="0562C1"/>
                  </a:solidFill>
                </a:uFill>
                <a:latin typeface="Arial"/>
                <a:cs typeface="Arial"/>
                <a:hlinkClick r:id="rId2"/>
              </a:rPr>
              <a:t> </a:t>
            </a:r>
            <a:r>
              <a:rPr sz="2000" u="sng" spc="95" dirty="0">
                <a:solidFill>
                  <a:srgbClr val="0562C1"/>
                </a:solidFill>
                <a:uFill>
                  <a:solidFill>
                    <a:srgbClr val="0562C1"/>
                  </a:solidFill>
                </a:uFill>
                <a:latin typeface="Arial"/>
                <a:cs typeface="Arial"/>
                <a:hlinkClick r:id="rId2"/>
              </a:rPr>
              <a:t>training</a:t>
            </a:r>
            <a:r>
              <a:rPr sz="2000" spc="-5" dirty="0">
                <a:solidFill>
                  <a:srgbClr val="0562C1"/>
                </a:solidFill>
                <a:latin typeface="Arial"/>
                <a:cs typeface="Arial"/>
                <a:hlinkClick r:id="rId2"/>
              </a:rPr>
              <a:t> </a:t>
            </a:r>
            <a:r>
              <a:rPr sz="2000" spc="100" dirty="0">
                <a:latin typeface="Arial"/>
                <a:cs typeface="Arial"/>
              </a:rPr>
              <a:t>on</a:t>
            </a:r>
            <a:r>
              <a:rPr sz="2000" spc="10" dirty="0">
                <a:latin typeface="Arial"/>
                <a:cs typeface="Arial"/>
              </a:rPr>
              <a:t> </a:t>
            </a:r>
            <a:r>
              <a:rPr sz="2000" spc="140" dirty="0">
                <a:latin typeface="Arial"/>
                <a:cs typeface="Arial"/>
              </a:rPr>
              <a:t>safety</a:t>
            </a:r>
            <a:r>
              <a:rPr sz="2000" dirty="0">
                <a:latin typeface="Arial"/>
                <a:cs typeface="Arial"/>
              </a:rPr>
              <a:t> </a:t>
            </a:r>
            <a:r>
              <a:rPr sz="2000" spc="60" dirty="0">
                <a:latin typeface="Arial"/>
                <a:cs typeface="Arial"/>
              </a:rPr>
              <a:t>issues</a:t>
            </a:r>
            <a:r>
              <a:rPr sz="2000" spc="-15" dirty="0">
                <a:latin typeface="Arial"/>
                <a:cs typeface="Arial"/>
              </a:rPr>
              <a:t> </a:t>
            </a:r>
            <a:r>
              <a:rPr sz="2000" spc="105" dirty="0">
                <a:latin typeface="Arial"/>
                <a:cs typeface="Arial"/>
              </a:rPr>
              <a:t>relevant</a:t>
            </a:r>
            <a:r>
              <a:rPr sz="2000" spc="-10" dirty="0">
                <a:latin typeface="Arial"/>
                <a:cs typeface="Arial"/>
              </a:rPr>
              <a:t> </a:t>
            </a:r>
            <a:r>
              <a:rPr sz="2000" spc="180" dirty="0">
                <a:latin typeface="Arial"/>
                <a:cs typeface="Arial"/>
              </a:rPr>
              <a:t>to </a:t>
            </a:r>
            <a:r>
              <a:rPr sz="2000" spc="-540" dirty="0">
                <a:latin typeface="Arial"/>
                <a:cs typeface="Arial"/>
              </a:rPr>
              <a:t> </a:t>
            </a:r>
            <a:r>
              <a:rPr sz="2000" spc="130" dirty="0">
                <a:latin typeface="Arial"/>
                <a:cs typeface="Arial"/>
              </a:rPr>
              <a:t>postdoctoral</a:t>
            </a:r>
            <a:r>
              <a:rPr sz="2000" dirty="0">
                <a:latin typeface="Arial"/>
                <a:cs typeface="Arial"/>
              </a:rPr>
              <a:t> </a:t>
            </a:r>
            <a:r>
              <a:rPr sz="2000" spc="90" dirty="0">
                <a:latin typeface="Arial"/>
                <a:cs typeface="Arial"/>
              </a:rPr>
              <a:t>scholars</a:t>
            </a:r>
            <a:endParaRPr sz="2000">
              <a:latin typeface="Arial"/>
              <a:cs typeface="Arial"/>
            </a:endParaRPr>
          </a:p>
          <a:p>
            <a:pPr marL="299085" indent="-287020">
              <a:lnSpc>
                <a:spcPct val="100000"/>
              </a:lnSpc>
              <a:spcBef>
                <a:spcPts val="2400"/>
              </a:spcBef>
              <a:buChar char="•"/>
              <a:tabLst>
                <a:tab pos="299085" algn="l"/>
                <a:tab pos="299720" algn="l"/>
              </a:tabLst>
            </a:pPr>
            <a:r>
              <a:rPr sz="2000" spc="90" dirty="0">
                <a:latin typeface="Arial"/>
                <a:cs typeface="Arial"/>
              </a:rPr>
              <a:t>Core</a:t>
            </a:r>
            <a:r>
              <a:rPr sz="2000" spc="-15" dirty="0">
                <a:latin typeface="Arial"/>
                <a:cs typeface="Arial"/>
              </a:rPr>
              <a:t> </a:t>
            </a:r>
            <a:r>
              <a:rPr sz="2000" spc="195" dirty="0">
                <a:latin typeface="Arial"/>
                <a:cs typeface="Arial"/>
              </a:rPr>
              <a:t>&amp;</a:t>
            </a:r>
            <a:r>
              <a:rPr sz="2000" spc="-25" dirty="0">
                <a:latin typeface="Arial"/>
                <a:cs typeface="Arial"/>
              </a:rPr>
              <a:t> </a:t>
            </a:r>
            <a:r>
              <a:rPr sz="2000" spc="70" dirty="0">
                <a:latin typeface="Arial"/>
                <a:cs typeface="Arial"/>
              </a:rPr>
              <a:t>specialized</a:t>
            </a:r>
            <a:r>
              <a:rPr sz="2000" spc="5" dirty="0">
                <a:latin typeface="Arial"/>
                <a:cs typeface="Arial"/>
              </a:rPr>
              <a:t> </a:t>
            </a:r>
            <a:r>
              <a:rPr sz="2000" spc="140" dirty="0">
                <a:latin typeface="Arial"/>
                <a:cs typeface="Arial"/>
              </a:rPr>
              <a:t>safety</a:t>
            </a:r>
            <a:r>
              <a:rPr sz="2000" spc="-20" dirty="0">
                <a:latin typeface="Arial"/>
                <a:cs typeface="Arial"/>
              </a:rPr>
              <a:t> </a:t>
            </a:r>
            <a:r>
              <a:rPr sz="2000" spc="75" dirty="0">
                <a:latin typeface="Arial"/>
                <a:cs typeface="Arial"/>
              </a:rPr>
              <a:t>classes</a:t>
            </a:r>
            <a:endParaRPr sz="2000">
              <a:latin typeface="Arial"/>
              <a:cs typeface="Arial"/>
            </a:endParaRPr>
          </a:p>
          <a:p>
            <a:pPr marL="756285" lvl="1" indent="-287020">
              <a:lnSpc>
                <a:spcPct val="100000"/>
              </a:lnSpc>
              <a:spcBef>
                <a:spcPts val="2400"/>
              </a:spcBef>
              <a:buChar char="•"/>
              <a:tabLst>
                <a:tab pos="756285" algn="l"/>
                <a:tab pos="756920" algn="l"/>
              </a:tabLst>
            </a:pPr>
            <a:r>
              <a:rPr sz="2000" spc="40" dirty="0">
                <a:solidFill>
                  <a:srgbClr val="CF451F"/>
                </a:solidFill>
                <a:latin typeface="Arial"/>
                <a:cs typeface="Arial"/>
              </a:rPr>
              <a:t>Fire</a:t>
            </a:r>
            <a:r>
              <a:rPr sz="2000" dirty="0">
                <a:solidFill>
                  <a:srgbClr val="CF451F"/>
                </a:solidFill>
                <a:latin typeface="Arial"/>
                <a:cs typeface="Arial"/>
              </a:rPr>
              <a:t> </a:t>
            </a:r>
            <a:r>
              <a:rPr sz="2000" spc="120" dirty="0">
                <a:solidFill>
                  <a:srgbClr val="CF451F"/>
                </a:solidFill>
                <a:latin typeface="Arial"/>
                <a:cs typeface="Arial"/>
              </a:rPr>
              <a:t>Safety</a:t>
            </a:r>
            <a:r>
              <a:rPr sz="2000" spc="-5" dirty="0">
                <a:solidFill>
                  <a:srgbClr val="CF451F"/>
                </a:solidFill>
                <a:latin typeface="Arial"/>
                <a:cs typeface="Arial"/>
              </a:rPr>
              <a:t> </a:t>
            </a:r>
            <a:r>
              <a:rPr sz="2000" spc="70" dirty="0">
                <a:solidFill>
                  <a:srgbClr val="CF451F"/>
                </a:solidFill>
                <a:latin typeface="Arial"/>
                <a:cs typeface="Arial"/>
              </a:rPr>
              <a:t>(which</a:t>
            </a:r>
            <a:r>
              <a:rPr sz="2000" spc="10" dirty="0">
                <a:solidFill>
                  <a:srgbClr val="CF451F"/>
                </a:solidFill>
                <a:latin typeface="Arial"/>
                <a:cs typeface="Arial"/>
              </a:rPr>
              <a:t> </a:t>
            </a:r>
            <a:r>
              <a:rPr sz="2000" spc="165" dirty="0">
                <a:solidFill>
                  <a:srgbClr val="CF451F"/>
                </a:solidFill>
                <a:latin typeface="Arial"/>
                <a:cs typeface="Arial"/>
              </a:rPr>
              <a:t>must</a:t>
            </a:r>
            <a:r>
              <a:rPr sz="2000" spc="-15" dirty="0">
                <a:solidFill>
                  <a:srgbClr val="CF451F"/>
                </a:solidFill>
                <a:latin typeface="Arial"/>
                <a:cs typeface="Arial"/>
              </a:rPr>
              <a:t> </a:t>
            </a:r>
            <a:r>
              <a:rPr sz="2000" spc="105" dirty="0">
                <a:solidFill>
                  <a:srgbClr val="CF451F"/>
                </a:solidFill>
                <a:latin typeface="Arial"/>
                <a:cs typeface="Arial"/>
              </a:rPr>
              <a:t>be</a:t>
            </a:r>
            <a:r>
              <a:rPr sz="2000" dirty="0">
                <a:solidFill>
                  <a:srgbClr val="CF451F"/>
                </a:solidFill>
                <a:latin typeface="Arial"/>
                <a:cs typeface="Arial"/>
              </a:rPr>
              <a:t> </a:t>
            </a:r>
            <a:r>
              <a:rPr sz="2000" spc="114" dirty="0">
                <a:solidFill>
                  <a:srgbClr val="CF451F"/>
                </a:solidFill>
                <a:latin typeface="Arial"/>
                <a:cs typeface="Arial"/>
              </a:rPr>
              <a:t>taken</a:t>
            </a:r>
            <a:r>
              <a:rPr sz="2000" spc="5" dirty="0">
                <a:solidFill>
                  <a:srgbClr val="CF451F"/>
                </a:solidFill>
                <a:latin typeface="Arial"/>
                <a:cs typeface="Arial"/>
              </a:rPr>
              <a:t> </a:t>
            </a:r>
            <a:r>
              <a:rPr sz="2000" spc="145" dirty="0">
                <a:solidFill>
                  <a:srgbClr val="CF451F"/>
                </a:solidFill>
                <a:latin typeface="Arial"/>
                <a:cs typeface="Arial"/>
              </a:rPr>
              <a:t>by</a:t>
            </a:r>
            <a:r>
              <a:rPr sz="2000" spc="-10" dirty="0">
                <a:solidFill>
                  <a:srgbClr val="CF451F"/>
                </a:solidFill>
                <a:latin typeface="Arial"/>
                <a:cs typeface="Arial"/>
              </a:rPr>
              <a:t> </a:t>
            </a:r>
            <a:r>
              <a:rPr sz="2000" spc="100" dirty="0">
                <a:solidFill>
                  <a:srgbClr val="CF451F"/>
                </a:solidFill>
                <a:latin typeface="Arial"/>
                <a:cs typeface="Arial"/>
              </a:rPr>
              <a:t>Postdocs)</a:t>
            </a:r>
            <a:endParaRPr sz="2000">
              <a:latin typeface="Arial"/>
              <a:cs typeface="Arial"/>
            </a:endParaRPr>
          </a:p>
          <a:p>
            <a:pPr marL="756285" lvl="1" indent="-287020">
              <a:lnSpc>
                <a:spcPct val="100000"/>
              </a:lnSpc>
              <a:buChar char="•"/>
              <a:tabLst>
                <a:tab pos="756285" algn="l"/>
                <a:tab pos="756920" algn="l"/>
              </a:tabLst>
            </a:pPr>
            <a:r>
              <a:rPr sz="2000" spc="55" dirty="0">
                <a:latin typeface="Arial"/>
                <a:cs typeface="Arial"/>
              </a:rPr>
              <a:t>Biological</a:t>
            </a:r>
            <a:r>
              <a:rPr sz="2000" spc="-40" dirty="0">
                <a:latin typeface="Arial"/>
                <a:cs typeface="Arial"/>
              </a:rPr>
              <a:t> </a:t>
            </a:r>
            <a:r>
              <a:rPr sz="2000" spc="120" dirty="0">
                <a:latin typeface="Arial"/>
                <a:cs typeface="Arial"/>
              </a:rPr>
              <a:t>Safety</a:t>
            </a:r>
            <a:endParaRPr sz="2000">
              <a:latin typeface="Arial"/>
              <a:cs typeface="Arial"/>
            </a:endParaRPr>
          </a:p>
          <a:p>
            <a:pPr marL="756285" lvl="1" indent="-287020">
              <a:lnSpc>
                <a:spcPct val="100000"/>
              </a:lnSpc>
              <a:buChar char="•"/>
              <a:tabLst>
                <a:tab pos="756285" algn="l"/>
                <a:tab pos="756920" algn="l"/>
              </a:tabLst>
            </a:pPr>
            <a:r>
              <a:rPr sz="2000" spc="75" dirty="0">
                <a:latin typeface="Arial"/>
                <a:cs typeface="Arial"/>
              </a:rPr>
              <a:t>Chemical</a:t>
            </a:r>
            <a:r>
              <a:rPr sz="2000" spc="-40" dirty="0">
                <a:latin typeface="Arial"/>
                <a:cs typeface="Arial"/>
              </a:rPr>
              <a:t> </a:t>
            </a:r>
            <a:r>
              <a:rPr sz="2000" spc="120" dirty="0">
                <a:latin typeface="Arial"/>
                <a:cs typeface="Arial"/>
              </a:rPr>
              <a:t>Safety</a:t>
            </a:r>
            <a:endParaRPr sz="2000">
              <a:latin typeface="Arial"/>
              <a:cs typeface="Arial"/>
            </a:endParaRPr>
          </a:p>
          <a:p>
            <a:pPr marL="756285" lvl="1" indent="-287020">
              <a:lnSpc>
                <a:spcPct val="100000"/>
              </a:lnSpc>
              <a:buChar char="•"/>
              <a:tabLst>
                <a:tab pos="756285" algn="l"/>
                <a:tab pos="756920" algn="l"/>
              </a:tabLst>
            </a:pPr>
            <a:r>
              <a:rPr sz="2000" spc="75" dirty="0">
                <a:latin typeface="Arial"/>
                <a:cs typeface="Arial"/>
              </a:rPr>
              <a:t>Radiation</a:t>
            </a:r>
            <a:r>
              <a:rPr sz="2000" spc="-45" dirty="0">
                <a:latin typeface="Arial"/>
                <a:cs typeface="Arial"/>
              </a:rPr>
              <a:t> </a:t>
            </a:r>
            <a:r>
              <a:rPr sz="2000" spc="120" dirty="0">
                <a:latin typeface="Arial"/>
                <a:cs typeface="Arial"/>
              </a:rPr>
              <a:t>Safety</a:t>
            </a:r>
            <a:endParaRPr sz="2000">
              <a:latin typeface="Arial"/>
              <a:cs typeface="Arial"/>
            </a:endParaRPr>
          </a:p>
          <a:p>
            <a:pPr marL="756285" lvl="1" indent="-287020">
              <a:lnSpc>
                <a:spcPct val="100000"/>
              </a:lnSpc>
              <a:buChar char="•"/>
              <a:tabLst>
                <a:tab pos="756285" algn="l"/>
                <a:tab pos="756920" algn="l"/>
              </a:tabLst>
            </a:pPr>
            <a:r>
              <a:rPr sz="2000" spc="100" dirty="0">
                <a:latin typeface="Arial"/>
                <a:cs typeface="Arial"/>
              </a:rPr>
              <a:t>Emergency</a:t>
            </a:r>
            <a:r>
              <a:rPr sz="2000" spc="-25" dirty="0">
                <a:latin typeface="Arial"/>
                <a:cs typeface="Arial"/>
              </a:rPr>
              <a:t> </a:t>
            </a:r>
            <a:r>
              <a:rPr sz="2000" spc="55" dirty="0">
                <a:latin typeface="Arial"/>
                <a:cs typeface="Arial"/>
              </a:rPr>
              <a:t>Planning</a:t>
            </a:r>
            <a:r>
              <a:rPr sz="2000" spc="-35" dirty="0">
                <a:latin typeface="Arial"/>
                <a:cs typeface="Arial"/>
              </a:rPr>
              <a:t> </a:t>
            </a:r>
            <a:r>
              <a:rPr sz="2000" spc="195" dirty="0">
                <a:latin typeface="Arial"/>
                <a:cs typeface="Arial"/>
              </a:rPr>
              <a:t>&amp;</a:t>
            </a:r>
            <a:r>
              <a:rPr sz="2000" spc="-10" dirty="0">
                <a:latin typeface="Arial"/>
                <a:cs typeface="Arial"/>
              </a:rPr>
              <a:t> </a:t>
            </a:r>
            <a:r>
              <a:rPr sz="2000" spc="65" dirty="0">
                <a:latin typeface="Arial"/>
                <a:cs typeface="Arial"/>
              </a:rPr>
              <a:t>Response</a:t>
            </a:r>
            <a:endParaRPr sz="2000">
              <a:latin typeface="Arial"/>
              <a:cs typeface="Arial"/>
            </a:endParaRPr>
          </a:p>
          <a:p>
            <a:pPr marL="756285" lvl="1" indent="-287020">
              <a:lnSpc>
                <a:spcPct val="100000"/>
              </a:lnSpc>
              <a:buChar char="•"/>
              <a:tabLst>
                <a:tab pos="756285" algn="l"/>
                <a:tab pos="756920" algn="l"/>
              </a:tabLst>
            </a:pPr>
            <a:r>
              <a:rPr sz="2000" spc="90" dirty="0">
                <a:latin typeface="Arial"/>
                <a:cs typeface="Arial"/>
              </a:rPr>
              <a:t>Occupational</a:t>
            </a:r>
            <a:r>
              <a:rPr sz="2000" spc="-25" dirty="0">
                <a:latin typeface="Arial"/>
                <a:cs typeface="Arial"/>
              </a:rPr>
              <a:t> </a:t>
            </a:r>
            <a:r>
              <a:rPr sz="2000" spc="120" dirty="0">
                <a:latin typeface="Arial"/>
                <a:cs typeface="Arial"/>
              </a:rPr>
              <a:t>Safety</a:t>
            </a:r>
            <a:endParaRPr sz="2000">
              <a:latin typeface="Arial"/>
              <a:cs typeface="Arial"/>
            </a:endParaRPr>
          </a:p>
          <a:p>
            <a:pPr marL="756285" lvl="1" indent="-287020">
              <a:lnSpc>
                <a:spcPct val="100000"/>
              </a:lnSpc>
              <a:buChar char="•"/>
              <a:tabLst>
                <a:tab pos="756285" algn="l"/>
                <a:tab pos="756920" algn="l"/>
              </a:tabLst>
            </a:pPr>
            <a:r>
              <a:rPr sz="2000" spc="125" dirty="0">
                <a:latin typeface="Arial"/>
                <a:cs typeface="Arial"/>
              </a:rPr>
              <a:t>Transport</a:t>
            </a:r>
            <a:r>
              <a:rPr sz="2000" spc="-35" dirty="0">
                <a:latin typeface="Arial"/>
                <a:cs typeface="Arial"/>
              </a:rPr>
              <a:t> </a:t>
            </a:r>
            <a:r>
              <a:rPr sz="2000" spc="170" dirty="0">
                <a:latin typeface="Arial"/>
                <a:cs typeface="Arial"/>
              </a:rPr>
              <a:t>of</a:t>
            </a:r>
            <a:r>
              <a:rPr sz="2000" dirty="0">
                <a:latin typeface="Arial"/>
                <a:cs typeface="Arial"/>
              </a:rPr>
              <a:t> </a:t>
            </a:r>
            <a:r>
              <a:rPr sz="2000" spc="95" dirty="0">
                <a:latin typeface="Arial"/>
                <a:cs typeface="Arial"/>
              </a:rPr>
              <a:t>Hazardous</a:t>
            </a:r>
            <a:r>
              <a:rPr sz="2000" spc="-30" dirty="0">
                <a:latin typeface="Arial"/>
                <a:cs typeface="Arial"/>
              </a:rPr>
              <a:t> </a:t>
            </a:r>
            <a:r>
              <a:rPr sz="2000" spc="80" dirty="0">
                <a:latin typeface="Arial"/>
                <a:cs typeface="Arial"/>
              </a:rPr>
              <a:t>Materials</a:t>
            </a:r>
            <a:endParaRPr sz="2000">
              <a:latin typeface="Arial"/>
              <a:cs typeface="Arial"/>
            </a:endParaRPr>
          </a:p>
          <a:p>
            <a:pPr marL="756285" lvl="1" indent="-287020">
              <a:lnSpc>
                <a:spcPct val="100000"/>
              </a:lnSpc>
              <a:buChar char="•"/>
              <a:tabLst>
                <a:tab pos="756285" algn="l"/>
                <a:tab pos="756920" algn="l"/>
              </a:tabLst>
            </a:pPr>
            <a:r>
              <a:rPr sz="2000" spc="120" dirty="0">
                <a:latin typeface="Arial"/>
                <a:cs typeface="Arial"/>
              </a:rPr>
              <a:t>Waste</a:t>
            </a:r>
            <a:r>
              <a:rPr sz="2000" spc="-25" dirty="0">
                <a:latin typeface="Arial"/>
                <a:cs typeface="Arial"/>
              </a:rPr>
              <a:t> </a:t>
            </a:r>
            <a:r>
              <a:rPr sz="2000" spc="110" dirty="0">
                <a:latin typeface="Arial"/>
                <a:cs typeface="Arial"/>
              </a:rPr>
              <a:t>Management</a:t>
            </a:r>
            <a:r>
              <a:rPr sz="2000" spc="-40" dirty="0">
                <a:latin typeface="Arial"/>
                <a:cs typeface="Arial"/>
              </a:rPr>
              <a:t> </a:t>
            </a:r>
            <a:r>
              <a:rPr sz="2000" spc="195" dirty="0">
                <a:latin typeface="Arial"/>
                <a:cs typeface="Arial"/>
              </a:rPr>
              <a:t>&amp;</a:t>
            </a:r>
            <a:r>
              <a:rPr sz="2000" spc="-15" dirty="0">
                <a:latin typeface="Arial"/>
                <a:cs typeface="Arial"/>
              </a:rPr>
              <a:t> </a:t>
            </a:r>
            <a:r>
              <a:rPr sz="2000" spc="60" dirty="0">
                <a:latin typeface="Arial"/>
                <a:cs typeface="Arial"/>
              </a:rPr>
              <a:t>Disposal</a:t>
            </a:r>
            <a:endParaRPr sz="2000">
              <a:latin typeface="Arial"/>
              <a:cs typeface="Arial"/>
            </a:endParaRPr>
          </a:p>
        </p:txBody>
      </p:sp>
      <p:sp>
        <p:nvSpPr>
          <p:cNvPr id="3" name="object 3"/>
          <p:cNvSpPr txBox="1">
            <a:spLocks noGrp="1"/>
          </p:cNvSpPr>
          <p:nvPr>
            <p:ph type="title"/>
          </p:nvPr>
        </p:nvSpPr>
        <p:spPr>
          <a:xfrm>
            <a:off x="5079650" y="443318"/>
            <a:ext cx="2031364" cy="452120"/>
          </a:xfrm>
          <a:prstGeom prst="rect">
            <a:avLst/>
          </a:prstGeom>
        </p:spPr>
        <p:txBody>
          <a:bodyPr vert="horz" wrap="square" lIns="0" tIns="12065" rIns="0" bIns="0" rtlCol="0">
            <a:spAutoFit/>
          </a:bodyPr>
          <a:lstStyle/>
          <a:p>
            <a:pPr marL="12700">
              <a:lnSpc>
                <a:spcPct val="100000"/>
              </a:lnSpc>
              <a:spcBef>
                <a:spcPts val="95"/>
              </a:spcBef>
            </a:pPr>
            <a:r>
              <a:rPr spc="20" dirty="0"/>
              <a:t>O</a:t>
            </a:r>
            <a:r>
              <a:rPr spc="-50" dirty="0"/>
              <a:t>rie</a:t>
            </a:r>
            <a:r>
              <a:rPr spc="-40" dirty="0"/>
              <a:t>n</a:t>
            </a:r>
            <a:r>
              <a:rPr spc="-25" dirty="0"/>
              <a:t>t</a:t>
            </a:r>
            <a:r>
              <a:rPr spc="70" dirty="0"/>
              <a:t>a</a:t>
            </a:r>
            <a:r>
              <a:rPr spc="55" dirty="0"/>
              <a:t>t</a:t>
            </a:r>
            <a:r>
              <a:rPr spc="-50" dirty="0"/>
              <a:t>i</a:t>
            </a:r>
            <a:r>
              <a:rPr spc="-85" dirty="0"/>
              <a:t>o</a:t>
            </a:r>
            <a:r>
              <a:rPr spc="-100" dirty="0"/>
              <a:t>n</a:t>
            </a:r>
          </a:p>
        </p:txBody>
      </p:sp>
      <p:pic>
        <p:nvPicPr>
          <p:cNvPr id="4" name="object 4"/>
          <p:cNvPicPr/>
          <p:nvPr/>
        </p:nvPicPr>
        <p:blipFill>
          <a:blip r:embed="rId3" cstate="print"/>
          <a:stretch>
            <a:fillRect/>
          </a:stretch>
        </p:blipFill>
        <p:spPr>
          <a:xfrm>
            <a:off x="9982200" y="6269735"/>
            <a:ext cx="2066543" cy="423671"/>
          </a:xfrm>
          <a:prstGeom prst="rect">
            <a:avLst/>
          </a:prstGeom>
        </p:spPr>
      </p:pic>
      <p:pic>
        <p:nvPicPr>
          <p:cNvPr id="5" name="object 5"/>
          <p:cNvPicPr/>
          <p:nvPr/>
        </p:nvPicPr>
        <p:blipFill>
          <a:blip r:embed="rId4" cstate="print"/>
          <a:stretch>
            <a:fillRect/>
          </a:stretch>
        </p:blipFill>
        <p:spPr>
          <a:xfrm>
            <a:off x="7757159" y="3938015"/>
            <a:ext cx="3453383" cy="1734311"/>
          </a:xfrm>
          <a:prstGeom prst="rect">
            <a:avLst/>
          </a:prstGeo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31004" y="3376674"/>
            <a:ext cx="8752840" cy="1504315"/>
          </a:xfrm>
          <a:prstGeom prst="rect">
            <a:avLst/>
          </a:prstGeom>
        </p:spPr>
        <p:txBody>
          <a:bodyPr vert="horz" wrap="square" lIns="0" tIns="13335" rIns="0" bIns="0" rtlCol="0">
            <a:spAutoFit/>
          </a:bodyPr>
          <a:lstStyle/>
          <a:p>
            <a:pPr marL="299085" indent="-287020">
              <a:lnSpc>
                <a:spcPct val="100000"/>
              </a:lnSpc>
              <a:spcBef>
                <a:spcPts val="105"/>
              </a:spcBef>
              <a:buFont typeface="Arial"/>
              <a:buChar char="•"/>
              <a:tabLst>
                <a:tab pos="299085" algn="l"/>
                <a:tab pos="299720" algn="l"/>
              </a:tabLst>
            </a:pPr>
            <a:r>
              <a:rPr sz="2000" spc="110" dirty="0">
                <a:latin typeface="Arial"/>
                <a:cs typeface="Arial"/>
              </a:rPr>
              <a:t>Next</a:t>
            </a:r>
            <a:r>
              <a:rPr sz="2000" spc="-25" dirty="0">
                <a:latin typeface="Arial"/>
                <a:cs typeface="Arial"/>
              </a:rPr>
              <a:t> </a:t>
            </a:r>
            <a:r>
              <a:rPr sz="2000" spc="130" dirty="0">
                <a:latin typeface="Arial"/>
                <a:cs typeface="Arial"/>
              </a:rPr>
              <a:t>step</a:t>
            </a:r>
            <a:r>
              <a:rPr sz="2000" spc="-10" dirty="0">
                <a:latin typeface="Arial"/>
                <a:cs typeface="Arial"/>
              </a:rPr>
              <a:t> </a:t>
            </a:r>
            <a:r>
              <a:rPr sz="2000" spc="165" dirty="0">
                <a:latin typeface="Arial"/>
                <a:cs typeface="Arial"/>
              </a:rPr>
              <a:t>for</a:t>
            </a:r>
            <a:r>
              <a:rPr sz="2000" spc="5" dirty="0">
                <a:latin typeface="Arial"/>
                <a:cs typeface="Arial"/>
              </a:rPr>
              <a:t> </a:t>
            </a:r>
            <a:r>
              <a:rPr sz="2000" b="1" spc="25" dirty="0">
                <a:latin typeface="Tahoma"/>
                <a:cs typeface="Tahoma"/>
              </a:rPr>
              <a:t>postdoctoral</a:t>
            </a:r>
            <a:r>
              <a:rPr sz="2000" b="1" spc="-25" dirty="0">
                <a:latin typeface="Tahoma"/>
                <a:cs typeface="Tahoma"/>
              </a:rPr>
              <a:t> </a:t>
            </a:r>
            <a:r>
              <a:rPr sz="2000" b="1" spc="10" dirty="0">
                <a:latin typeface="Tahoma"/>
                <a:cs typeface="Tahoma"/>
              </a:rPr>
              <a:t>scholars</a:t>
            </a:r>
            <a:r>
              <a:rPr sz="2000" spc="10" dirty="0">
                <a:latin typeface="Arial"/>
                <a:cs typeface="Arial"/>
              </a:rPr>
              <a:t>:</a:t>
            </a:r>
            <a:endParaRPr sz="2000">
              <a:latin typeface="Arial"/>
              <a:cs typeface="Arial"/>
            </a:endParaRPr>
          </a:p>
          <a:p>
            <a:pPr marL="756285" lvl="1" indent="-287020">
              <a:lnSpc>
                <a:spcPct val="100000"/>
              </a:lnSpc>
              <a:buChar char="•"/>
              <a:tabLst>
                <a:tab pos="756285" algn="l"/>
                <a:tab pos="756920" algn="l"/>
              </a:tabLst>
            </a:pPr>
            <a:r>
              <a:rPr sz="2000" spc="90" dirty="0">
                <a:latin typeface="Arial"/>
                <a:cs typeface="Arial"/>
              </a:rPr>
              <a:t>Obtain</a:t>
            </a:r>
            <a:r>
              <a:rPr sz="2000" spc="-20" dirty="0">
                <a:latin typeface="Arial"/>
                <a:cs typeface="Arial"/>
              </a:rPr>
              <a:t> </a:t>
            </a:r>
            <a:r>
              <a:rPr sz="2000" spc="-60" dirty="0">
                <a:latin typeface="Arial"/>
                <a:cs typeface="Arial"/>
              </a:rPr>
              <a:t>ID</a:t>
            </a:r>
            <a:r>
              <a:rPr sz="2000" spc="-10" dirty="0">
                <a:latin typeface="Arial"/>
                <a:cs typeface="Arial"/>
              </a:rPr>
              <a:t> </a:t>
            </a:r>
            <a:r>
              <a:rPr sz="2000" spc="114" dirty="0">
                <a:latin typeface="Arial"/>
                <a:cs typeface="Arial"/>
              </a:rPr>
              <a:t>badge</a:t>
            </a:r>
            <a:endParaRPr sz="2000">
              <a:latin typeface="Arial"/>
              <a:cs typeface="Arial"/>
            </a:endParaRPr>
          </a:p>
          <a:p>
            <a:pPr marL="756285" marR="5080" lvl="1" indent="-287020">
              <a:lnSpc>
                <a:spcPct val="120000"/>
              </a:lnSpc>
              <a:spcBef>
                <a:spcPts val="1075"/>
              </a:spcBef>
              <a:buChar char="•"/>
              <a:tabLst>
                <a:tab pos="756285" algn="l"/>
                <a:tab pos="756920" algn="l"/>
              </a:tabLst>
            </a:pPr>
            <a:r>
              <a:rPr sz="2000" spc="25" dirty="0">
                <a:latin typeface="Arial"/>
                <a:cs typeface="Arial"/>
              </a:rPr>
              <a:t>See</a:t>
            </a:r>
            <a:r>
              <a:rPr sz="2000" spc="-5" dirty="0">
                <a:latin typeface="Arial"/>
                <a:cs typeface="Arial"/>
              </a:rPr>
              <a:t> </a:t>
            </a:r>
            <a:r>
              <a:rPr sz="2000" spc="130" dirty="0">
                <a:latin typeface="Arial"/>
                <a:cs typeface="Arial"/>
              </a:rPr>
              <a:t>your</a:t>
            </a:r>
            <a:r>
              <a:rPr sz="2000" spc="-15" dirty="0">
                <a:latin typeface="Arial"/>
                <a:cs typeface="Arial"/>
              </a:rPr>
              <a:t> </a:t>
            </a:r>
            <a:r>
              <a:rPr sz="2000" spc="60" dirty="0">
                <a:latin typeface="Arial"/>
                <a:cs typeface="Arial"/>
              </a:rPr>
              <a:t>Dept.</a:t>
            </a:r>
            <a:r>
              <a:rPr sz="2000" spc="-15" dirty="0">
                <a:latin typeface="Arial"/>
                <a:cs typeface="Arial"/>
              </a:rPr>
              <a:t> </a:t>
            </a:r>
            <a:r>
              <a:rPr sz="2000" spc="120" dirty="0">
                <a:latin typeface="Arial"/>
                <a:cs typeface="Arial"/>
              </a:rPr>
              <a:t>Administrator/Manager</a:t>
            </a:r>
            <a:r>
              <a:rPr sz="2000" spc="-40" dirty="0">
                <a:latin typeface="Arial"/>
                <a:cs typeface="Arial"/>
              </a:rPr>
              <a:t> </a:t>
            </a:r>
            <a:r>
              <a:rPr sz="2000" spc="180" dirty="0">
                <a:latin typeface="Arial"/>
                <a:cs typeface="Arial"/>
              </a:rPr>
              <a:t>to</a:t>
            </a:r>
            <a:r>
              <a:rPr sz="2000" dirty="0">
                <a:latin typeface="Arial"/>
                <a:cs typeface="Arial"/>
              </a:rPr>
              <a:t> </a:t>
            </a:r>
            <a:r>
              <a:rPr sz="2000" spc="110" dirty="0">
                <a:latin typeface="Arial"/>
                <a:cs typeface="Arial"/>
              </a:rPr>
              <a:t>obtain</a:t>
            </a:r>
            <a:r>
              <a:rPr sz="2000" spc="-5" dirty="0">
                <a:latin typeface="Arial"/>
                <a:cs typeface="Arial"/>
              </a:rPr>
              <a:t> </a:t>
            </a:r>
            <a:r>
              <a:rPr sz="2000" spc="130" dirty="0">
                <a:latin typeface="Arial"/>
                <a:cs typeface="Arial"/>
              </a:rPr>
              <a:t>your</a:t>
            </a:r>
            <a:r>
              <a:rPr sz="2000" spc="-15" dirty="0">
                <a:latin typeface="Arial"/>
                <a:cs typeface="Arial"/>
              </a:rPr>
              <a:t> </a:t>
            </a:r>
            <a:r>
              <a:rPr sz="2000" spc="155" dirty="0">
                <a:latin typeface="Arial"/>
                <a:cs typeface="Arial"/>
              </a:rPr>
              <a:t>temporary </a:t>
            </a:r>
            <a:r>
              <a:rPr sz="2000" spc="-540" dirty="0">
                <a:latin typeface="Arial"/>
                <a:cs typeface="Arial"/>
              </a:rPr>
              <a:t> </a:t>
            </a:r>
            <a:r>
              <a:rPr sz="2000" spc="100" dirty="0">
                <a:latin typeface="Arial"/>
                <a:cs typeface="Arial"/>
              </a:rPr>
              <a:t>password,</a:t>
            </a:r>
            <a:r>
              <a:rPr sz="2000" spc="-15" dirty="0">
                <a:latin typeface="Arial"/>
                <a:cs typeface="Arial"/>
              </a:rPr>
              <a:t> </a:t>
            </a:r>
            <a:r>
              <a:rPr sz="2000" spc="85" dirty="0">
                <a:latin typeface="Arial"/>
                <a:cs typeface="Arial"/>
              </a:rPr>
              <a:t>which</a:t>
            </a:r>
            <a:r>
              <a:rPr sz="2000" spc="10" dirty="0">
                <a:latin typeface="Arial"/>
                <a:cs typeface="Arial"/>
              </a:rPr>
              <a:t> </a:t>
            </a:r>
            <a:r>
              <a:rPr sz="2000" spc="85" dirty="0">
                <a:latin typeface="Arial"/>
                <a:cs typeface="Arial"/>
              </a:rPr>
              <a:t>needs</a:t>
            </a:r>
            <a:r>
              <a:rPr sz="2000" spc="-20" dirty="0">
                <a:latin typeface="Arial"/>
                <a:cs typeface="Arial"/>
              </a:rPr>
              <a:t> </a:t>
            </a:r>
            <a:r>
              <a:rPr sz="2000" spc="180" dirty="0">
                <a:latin typeface="Arial"/>
                <a:cs typeface="Arial"/>
              </a:rPr>
              <a:t>to</a:t>
            </a:r>
            <a:r>
              <a:rPr sz="2000" spc="5" dirty="0">
                <a:latin typeface="Arial"/>
                <a:cs typeface="Arial"/>
              </a:rPr>
              <a:t> </a:t>
            </a:r>
            <a:r>
              <a:rPr sz="2000" spc="105" dirty="0">
                <a:latin typeface="Arial"/>
                <a:cs typeface="Arial"/>
              </a:rPr>
              <a:t>be</a:t>
            </a:r>
            <a:r>
              <a:rPr sz="2000" dirty="0">
                <a:latin typeface="Arial"/>
                <a:cs typeface="Arial"/>
              </a:rPr>
              <a:t> </a:t>
            </a:r>
            <a:r>
              <a:rPr sz="2000" spc="120" dirty="0">
                <a:latin typeface="Arial"/>
                <a:cs typeface="Arial"/>
              </a:rPr>
              <a:t>reset</a:t>
            </a:r>
            <a:endParaRPr sz="2000">
              <a:latin typeface="Arial"/>
              <a:cs typeface="Arial"/>
            </a:endParaRPr>
          </a:p>
        </p:txBody>
      </p:sp>
      <p:sp>
        <p:nvSpPr>
          <p:cNvPr id="3" name="object 3"/>
          <p:cNvSpPr txBox="1">
            <a:spLocks noGrp="1"/>
          </p:cNvSpPr>
          <p:nvPr>
            <p:ph type="title"/>
          </p:nvPr>
        </p:nvSpPr>
        <p:spPr>
          <a:xfrm>
            <a:off x="5067894" y="424687"/>
            <a:ext cx="2031364" cy="452120"/>
          </a:xfrm>
          <a:prstGeom prst="rect">
            <a:avLst/>
          </a:prstGeom>
        </p:spPr>
        <p:txBody>
          <a:bodyPr vert="horz" wrap="square" lIns="0" tIns="12065" rIns="0" bIns="0" rtlCol="0">
            <a:spAutoFit/>
          </a:bodyPr>
          <a:lstStyle/>
          <a:p>
            <a:pPr marL="12700">
              <a:lnSpc>
                <a:spcPct val="100000"/>
              </a:lnSpc>
              <a:spcBef>
                <a:spcPts val="95"/>
              </a:spcBef>
            </a:pPr>
            <a:r>
              <a:rPr spc="20" dirty="0"/>
              <a:t>O</a:t>
            </a:r>
            <a:r>
              <a:rPr spc="-50" dirty="0"/>
              <a:t>rie</a:t>
            </a:r>
            <a:r>
              <a:rPr spc="-40" dirty="0"/>
              <a:t>n</a:t>
            </a:r>
            <a:r>
              <a:rPr spc="-25" dirty="0"/>
              <a:t>t</a:t>
            </a:r>
            <a:r>
              <a:rPr spc="70" dirty="0"/>
              <a:t>a</a:t>
            </a:r>
            <a:r>
              <a:rPr spc="55" dirty="0"/>
              <a:t>t</a:t>
            </a:r>
            <a:r>
              <a:rPr spc="-50" dirty="0"/>
              <a:t>i</a:t>
            </a:r>
            <a:r>
              <a:rPr spc="-85" dirty="0"/>
              <a:t>o</a:t>
            </a:r>
            <a:r>
              <a:rPr spc="-100" dirty="0"/>
              <a:t>n</a:t>
            </a:r>
          </a:p>
        </p:txBody>
      </p:sp>
      <p:sp>
        <p:nvSpPr>
          <p:cNvPr id="4" name="object 4"/>
          <p:cNvSpPr txBox="1"/>
          <p:nvPr/>
        </p:nvSpPr>
        <p:spPr>
          <a:xfrm>
            <a:off x="1431001" y="1454933"/>
            <a:ext cx="7105650" cy="940435"/>
          </a:xfrm>
          <a:prstGeom prst="rect">
            <a:avLst/>
          </a:prstGeom>
        </p:spPr>
        <p:txBody>
          <a:bodyPr vert="horz" wrap="square" lIns="0" tIns="13335" rIns="0" bIns="0" rtlCol="0">
            <a:spAutoFit/>
          </a:bodyPr>
          <a:lstStyle/>
          <a:p>
            <a:pPr marL="299085" indent="-287020">
              <a:lnSpc>
                <a:spcPct val="100000"/>
              </a:lnSpc>
              <a:spcBef>
                <a:spcPts val="105"/>
              </a:spcBef>
              <a:buChar char="•"/>
              <a:tabLst>
                <a:tab pos="299085" algn="l"/>
                <a:tab pos="299720" algn="l"/>
              </a:tabLst>
            </a:pPr>
            <a:r>
              <a:rPr sz="2000" spc="70" dirty="0">
                <a:latin typeface="Arial"/>
                <a:cs typeface="Arial"/>
              </a:rPr>
              <a:t>Health</a:t>
            </a:r>
            <a:r>
              <a:rPr sz="2000" spc="20" dirty="0">
                <a:latin typeface="Arial"/>
                <a:cs typeface="Arial"/>
              </a:rPr>
              <a:t> </a:t>
            </a:r>
            <a:r>
              <a:rPr sz="2000" spc="75" dirty="0">
                <a:latin typeface="Arial"/>
                <a:cs typeface="Arial"/>
              </a:rPr>
              <a:t>Insurance</a:t>
            </a:r>
            <a:r>
              <a:rPr sz="2000" spc="-20" dirty="0">
                <a:latin typeface="Arial"/>
                <a:cs typeface="Arial"/>
              </a:rPr>
              <a:t> </a:t>
            </a:r>
            <a:r>
              <a:rPr sz="2000" spc="100" dirty="0">
                <a:latin typeface="Arial"/>
                <a:cs typeface="Arial"/>
              </a:rPr>
              <a:t>Portability</a:t>
            </a:r>
            <a:r>
              <a:rPr sz="2000" spc="15" dirty="0">
                <a:latin typeface="Arial"/>
                <a:cs typeface="Arial"/>
              </a:rPr>
              <a:t> </a:t>
            </a:r>
            <a:r>
              <a:rPr sz="2000" spc="110" dirty="0">
                <a:latin typeface="Arial"/>
                <a:cs typeface="Arial"/>
              </a:rPr>
              <a:t>and</a:t>
            </a:r>
            <a:r>
              <a:rPr sz="2000" spc="10" dirty="0">
                <a:latin typeface="Arial"/>
                <a:cs typeface="Arial"/>
              </a:rPr>
              <a:t> </a:t>
            </a:r>
            <a:r>
              <a:rPr sz="2000" spc="105" dirty="0">
                <a:latin typeface="Arial"/>
                <a:cs typeface="Arial"/>
              </a:rPr>
              <a:t>Accountability</a:t>
            </a:r>
            <a:r>
              <a:rPr sz="2000" spc="-5" dirty="0">
                <a:latin typeface="Arial"/>
                <a:cs typeface="Arial"/>
              </a:rPr>
              <a:t> </a:t>
            </a:r>
            <a:r>
              <a:rPr sz="2000" spc="15" dirty="0">
                <a:latin typeface="Arial"/>
                <a:cs typeface="Arial"/>
              </a:rPr>
              <a:t>(HIPAA)</a:t>
            </a:r>
            <a:endParaRPr sz="2000">
              <a:latin typeface="Arial"/>
              <a:cs typeface="Arial"/>
            </a:endParaRPr>
          </a:p>
          <a:p>
            <a:pPr marL="756285" lvl="1" indent="-287020">
              <a:lnSpc>
                <a:spcPct val="100000"/>
              </a:lnSpc>
              <a:spcBef>
                <a:spcPts val="2400"/>
              </a:spcBef>
              <a:buChar char="•"/>
              <a:tabLst>
                <a:tab pos="756285" algn="l"/>
                <a:tab pos="756920" algn="l"/>
              </a:tabLst>
            </a:pPr>
            <a:r>
              <a:rPr sz="2000" spc="20" dirty="0">
                <a:latin typeface="Arial"/>
                <a:cs typeface="Arial"/>
              </a:rPr>
              <a:t>HIPAA</a:t>
            </a:r>
            <a:r>
              <a:rPr sz="2000" spc="-30" dirty="0">
                <a:latin typeface="Arial"/>
                <a:cs typeface="Arial"/>
              </a:rPr>
              <a:t> </a:t>
            </a:r>
            <a:r>
              <a:rPr sz="2000" spc="95" dirty="0">
                <a:latin typeface="Arial"/>
                <a:cs typeface="Arial"/>
              </a:rPr>
              <a:t>training</a:t>
            </a:r>
            <a:r>
              <a:rPr sz="2000" spc="-10" dirty="0">
                <a:latin typeface="Arial"/>
                <a:cs typeface="Arial"/>
              </a:rPr>
              <a:t> </a:t>
            </a:r>
            <a:r>
              <a:rPr sz="2000" spc="55" dirty="0">
                <a:latin typeface="Arial"/>
                <a:cs typeface="Arial"/>
              </a:rPr>
              <a:t>online</a:t>
            </a:r>
            <a:r>
              <a:rPr sz="2000" spc="-25" dirty="0">
                <a:latin typeface="Arial"/>
                <a:cs typeface="Arial"/>
              </a:rPr>
              <a:t> </a:t>
            </a:r>
            <a:r>
              <a:rPr sz="2000" spc="165" dirty="0">
                <a:latin typeface="Arial"/>
                <a:cs typeface="Arial"/>
              </a:rPr>
              <a:t>must</a:t>
            </a:r>
            <a:r>
              <a:rPr sz="2000" spc="-15" dirty="0">
                <a:latin typeface="Arial"/>
                <a:cs typeface="Arial"/>
              </a:rPr>
              <a:t> </a:t>
            </a:r>
            <a:r>
              <a:rPr sz="2000" spc="105" dirty="0">
                <a:latin typeface="Arial"/>
                <a:cs typeface="Arial"/>
              </a:rPr>
              <a:t>be</a:t>
            </a:r>
            <a:r>
              <a:rPr sz="2000" spc="-5" dirty="0">
                <a:latin typeface="Arial"/>
                <a:cs typeface="Arial"/>
              </a:rPr>
              <a:t> </a:t>
            </a:r>
            <a:r>
              <a:rPr sz="2000" spc="125" dirty="0">
                <a:latin typeface="Arial"/>
                <a:cs typeface="Arial"/>
              </a:rPr>
              <a:t>completed</a:t>
            </a:r>
            <a:endParaRPr sz="2000">
              <a:latin typeface="Arial"/>
              <a:cs typeface="Arial"/>
            </a:endParaRPr>
          </a:p>
        </p:txBody>
      </p:sp>
      <p:pic>
        <p:nvPicPr>
          <p:cNvPr id="5" name="object 5"/>
          <p:cNvPicPr/>
          <p:nvPr/>
        </p:nvPicPr>
        <p:blipFill>
          <a:blip r:embed="rId2" cstate="print"/>
          <a:stretch>
            <a:fillRect/>
          </a:stretch>
        </p:blipFill>
        <p:spPr>
          <a:xfrm>
            <a:off x="9982200" y="6269735"/>
            <a:ext cx="2066543" cy="423671"/>
          </a:xfrm>
          <a:prstGeom prst="rect">
            <a:avLst/>
          </a:prstGeo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079650" y="443318"/>
            <a:ext cx="2031364" cy="452120"/>
          </a:xfrm>
          <a:prstGeom prst="rect">
            <a:avLst/>
          </a:prstGeom>
        </p:spPr>
        <p:txBody>
          <a:bodyPr vert="horz" wrap="square" lIns="0" tIns="12065" rIns="0" bIns="0" rtlCol="0">
            <a:spAutoFit/>
          </a:bodyPr>
          <a:lstStyle/>
          <a:p>
            <a:pPr marL="12700">
              <a:lnSpc>
                <a:spcPct val="100000"/>
              </a:lnSpc>
              <a:spcBef>
                <a:spcPts val="95"/>
              </a:spcBef>
            </a:pPr>
            <a:r>
              <a:rPr spc="20" dirty="0"/>
              <a:t>O</a:t>
            </a:r>
            <a:r>
              <a:rPr spc="-50" dirty="0"/>
              <a:t>rie</a:t>
            </a:r>
            <a:r>
              <a:rPr spc="-40" dirty="0"/>
              <a:t>n</a:t>
            </a:r>
            <a:r>
              <a:rPr spc="-25" dirty="0"/>
              <a:t>t</a:t>
            </a:r>
            <a:r>
              <a:rPr spc="70" dirty="0"/>
              <a:t>a</a:t>
            </a:r>
            <a:r>
              <a:rPr spc="55" dirty="0"/>
              <a:t>t</a:t>
            </a:r>
            <a:r>
              <a:rPr spc="-50" dirty="0"/>
              <a:t>i</a:t>
            </a:r>
            <a:r>
              <a:rPr spc="-85" dirty="0"/>
              <a:t>o</a:t>
            </a:r>
            <a:r>
              <a:rPr spc="-100" dirty="0"/>
              <a:t>n</a:t>
            </a:r>
          </a:p>
        </p:txBody>
      </p:sp>
      <p:pic>
        <p:nvPicPr>
          <p:cNvPr id="3" name="object 3"/>
          <p:cNvPicPr/>
          <p:nvPr/>
        </p:nvPicPr>
        <p:blipFill>
          <a:blip r:embed="rId2" cstate="print"/>
          <a:stretch>
            <a:fillRect/>
          </a:stretch>
        </p:blipFill>
        <p:spPr>
          <a:xfrm>
            <a:off x="9982200" y="6269735"/>
            <a:ext cx="2066543" cy="423671"/>
          </a:xfrm>
          <a:prstGeom prst="rect">
            <a:avLst/>
          </a:prstGeom>
        </p:spPr>
      </p:pic>
      <p:sp>
        <p:nvSpPr>
          <p:cNvPr id="4" name="object 4"/>
          <p:cNvSpPr txBox="1"/>
          <p:nvPr/>
        </p:nvSpPr>
        <p:spPr>
          <a:xfrm>
            <a:off x="1472073" y="1301331"/>
            <a:ext cx="9230360" cy="1489075"/>
          </a:xfrm>
          <a:prstGeom prst="rect">
            <a:avLst/>
          </a:prstGeom>
        </p:spPr>
        <p:txBody>
          <a:bodyPr vert="horz" wrap="square" lIns="0" tIns="12700" rIns="0" bIns="0" rtlCol="0">
            <a:spAutoFit/>
          </a:bodyPr>
          <a:lstStyle/>
          <a:p>
            <a:pPr marL="15240" algn="ctr">
              <a:lnSpc>
                <a:spcPct val="100000"/>
              </a:lnSpc>
              <a:spcBef>
                <a:spcPts val="100"/>
              </a:spcBef>
            </a:pPr>
            <a:r>
              <a:rPr sz="2400" b="1" spc="-60" dirty="0">
                <a:solidFill>
                  <a:srgbClr val="CF451F"/>
                </a:solidFill>
                <a:latin typeface="Tahoma"/>
                <a:cs typeface="Tahoma"/>
              </a:rPr>
              <a:t>Still</a:t>
            </a:r>
            <a:r>
              <a:rPr sz="2400" b="1" spc="5" dirty="0">
                <a:solidFill>
                  <a:srgbClr val="CF451F"/>
                </a:solidFill>
                <a:latin typeface="Tahoma"/>
                <a:cs typeface="Tahoma"/>
              </a:rPr>
              <a:t> </a:t>
            </a:r>
            <a:r>
              <a:rPr sz="2400" b="1" spc="10" dirty="0">
                <a:solidFill>
                  <a:srgbClr val="CF451F"/>
                </a:solidFill>
                <a:latin typeface="Tahoma"/>
                <a:cs typeface="Tahoma"/>
              </a:rPr>
              <a:t>have</a:t>
            </a:r>
            <a:r>
              <a:rPr sz="2400" b="1" spc="-5" dirty="0">
                <a:solidFill>
                  <a:srgbClr val="CF451F"/>
                </a:solidFill>
                <a:latin typeface="Tahoma"/>
                <a:cs typeface="Tahoma"/>
              </a:rPr>
              <a:t> </a:t>
            </a:r>
            <a:r>
              <a:rPr sz="2400" b="1" spc="80" dirty="0">
                <a:solidFill>
                  <a:srgbClr val="CF451F"/>
                </a:solidFill>
                <a:latin typeface="Tahoma"/>
                <a:cs typeface="Tahoma"/>
              </a:rPr>
              <a:t>a</a:t>
            </a:r>
            <a:r>
              <a:rPr sz="2400" b="1" spc="-5" dirty="0">
                <a:solidFill>
                  <a:srgbClr val="CF451F"/>
                </a:solidFill>
                <a:latin typeface="Tahoma"/>
                <a:cs typeface="Tahoma"/>
              </a:rPr>
              <a:t> </a:t>
            </a:r>
            <a:r>
              <a:rPr sz="2400" b="1" spc="-20" dirty="0">
                <a:solidFill>
                  <a:srgbClr val="CF451F"/>
                </a:solidFill>
                <a:latin typeface="Tahoma"/>
                <a:cs typeface="Tahoma"/>
              </a:rPr>
              <a:t>question?</a:t>
            </a:r>
            <a:endParaRPr sz="2400">
              <a:latin typeface="Tahoma"/>
              <a:cs typeface="Tahoma"/>
            </a:endParaRPr>
          </a:p>
          <a:p>
            <a:pPr>
              <a:lnSpc>
                <a:spcPct val="100000"/>
              </a:lnSpc>
              <a:spcBef>
                <a:spcPts val="40"/>
              </a:spcBef>
            </a:pPr>
            <a:endParaRPr sz="3150">
              <a:latin typeface="Tahoma"/>
              <a:cs typeface="Tahoma"/>
            </a:endParaRPr>
          </a:p>
          <a:p>
            <a:pPr algn="ctr">
              <a:lnSpc>
                <a:spcPct val="100000"/>
              </a:lnSpc>
            </a:pPr>
            <a:r>
              <a:rPr sz="2000" b="1" dirty="0">
                <a:latin typeface="Tahoma"/>
                <a:cs typeface="Tahoma"/>
              </a:rPr>
              <a:t>Visit</a:t>
            </a:r>
            <a:r>
              <a:rPr sz="2000" b="1" spc="-15" dirty="0">
                <a:latin typeface="Tahoma"/>
                <a:cs typeface="Tahoma"/>
              </a:rPr>
              <a:t> the</a:t>
            </a:r>
            <a:r>
              <a:rPr sz="2000" b="1" spc="5" dirty="0">
                <a:latin typeface="Tahoma"/>
                <a:cs typeface="Tahoma"/>
              </a:rPr>
              <a:t> </a:t>
            </a:r>
            <a:r>
              <a:rPr sz="2000" b="1" spc="-100" dirty="0">
                <a:latin typeface="Tahoma"/>
                <a:cs typeface="Tahoma"/>
              </a:rPr>
              <a:t>HR</a:t>
            </a:r>
            <a:r>
              <a:rPr sz="2000" b="1" spc="-5" dirty="0">
                <a:latin typeface="Tahoma"/>
                <a:cs typeface="Tahoma"/>
              </a:rPr>
              <a:t> </a:t>
            </a:r>
            <a:r>
              <a:rPr sz="2000" b="1" u="sng" spc="-55" dirty="0">
                <a:solidFill>
                  <a:srgbClr val="0562C1"/>
                </a:solidFill>
                <a:uFill>
                  <a:solidFill>
                    <a:srgbClr val="0562C1"/>
                  </a:solidFill>
                </a:uFill>
                <a:latin typeface="Tahoma"/>
                <a:cs typeface="Tahoma"/>
                <a:hlinkClick r:id="rId3"/>
              </a:rPr>
              <a:t>Intranet</a:t>
            </a:r>
            <a:r>
              <a:rPr sz="2000" b="1" u="sng" spc="-10" dirty="0">
                <a:solidFill>
                  <a:srgbClr val="0562C1"/>
                </a:solidFill>
                <a:uFill>
                  <a:solidFill>
                    <a:srgbClr val="0562C1"/>
                  </a:solidFill>
                </a:uFill>
                <a:latin typeface="Tahoma"/>
                <a:cs typeface="Tahoma"/>
                <a:hlinkClick r:id="rId3"/>
              </a:rPr>
              <a:t> </a:t>
            </a:r>
            <a:r>
              <a:rPr sz="2000" b="1" u="sng" spc="-5" dirty="0">
                <a:solidFill>
                  <a:srgbClr val="0562C1"/>
                </a:solidFill>
                <a:uFill>
                  <a:solidFill>
                    <a:srgbClr val="0562C1"/>
                  </a:solidFill>
                </a:uFill>
                <a:latin typeface="Tahoma"/>
                <a:cs typeface="Tahoma"/>
                <a:hlinkClick r:id="rId3"/>
              </a:rPr>
              <a:t>webpage</a:t>
            </a:r>
            <a:endParaRPr sz="2000">
              <a:latin typeface="Tahoma"/>
              <a:cs typeface="Tahoma"/>
            </a:endParaRPr>
          </a:p>
          <a:p>
            <a:pPr algn="ctr">
              <a:lnSpc>
                <a:spcPct val="100000"/>
              </a:lnSpc>
            </a:pPr>
            <a:r>
              <a:rPr sz="2000" spc="20" dirty="0">
                <a:latin typeface="Arial"/>
                <a:cs typeface="Arial"/>
              </a:rPr>
              <a:t>(in</a:t>
            </a:r>
            <a:r>
              <a:rPr sz="2000" spc="10" dirty="0">
                <a:latin typeface="Arial"/>
                <a:cs typeface="Arial"/>
              </a:rPr>
              <a:t> </a:t>
            </a:r>
            <a:r>
              <a:rPr sz="2000" spc="135" dirty="0">
                <a:latin typeface="Arial"/>
                <a:cs typeface="Arial"/>
              </a:rPr>
              <a:t>depth</a:t>
            </a:r>
            <a:r>
              <a:rPr sz="2000" dirty="0">
                <a:latin typeface="Arial"/>
                <a:cs typeface="Arial"/>
              </a:rPr>
              <a:t> </a:t>
            </a:r>
            <a:r>
              <a:rPr sz="2000" spc="120" dirty="0">
                <a:latin typeface="Arial"/>
                <a:cs typeface="Arial"/>
              </a:rPr>
              <a:t>information</a:t>
            </a:r>
            <a:r>
              <a:rPr sz="2000" spc="5" dirty="0">
                <a:latin typeface="Arial"/>
                <a:cs typeface="Arial"/>
              </a:rPr>
              <a:t> </a:t>
            </a:r>
            <a:r>
              <a:rPr sz="2000" spc="100" dirty="0">
                <a:latin typeface="Arial"/>
                <a:cs typeface="Arial"/>
              </a:rPr>
              <a:t>accessed</a:t>
            </a:r>
            <a:r>
              <a:rPr sz="2000" spc="-5" dirty="0">
                <a:latin typeface="Arial"/>
                <a:cs typeface="Arial"/>
              </a:rPr>
              <a:t> </a:t>
            </a:r>
            <a:r>
              <a:rPr sz="2000" spc="125" dirty="0">
                <a:latin typeface="Arial"/>
                <a:cs typeface="Arial"/>
              </a:rPr>
              <a:t>through</a:t>
            </a:r>
            <a:r>
              <a:rPr sz="2000" spc="-10" dirty="0">
                <a:latin typeface="Arial"/>
                <a:cs typeface="Arial"/>
              </a:rPr>
              <a:t> </a:t>
            </a:r>
            <a:r>
              <a:rPr sz="2000" spc="110" dirty="0">
                <a:latin typeface="Arial"/>
                <a:cs typeface="Arial"/>
              </a:rPr>
              <a:t>a</a:t>
            </a:r>
            <a:r>
              <a:rPr sz="2000" spc="5" dirty="0">
                <a:latin typeface="Arial"/>
                <a:cs typeface="Arial"/>
              </a:rPr>
              <a:t> </a:t>
            </a:r>
            <a:r>
              <a:rPr sz="2000" spc="25" dirty="0">
                <a:latin typeface="Arial"/>
                <a:cs typeface="Arial"/>
              </a:rPr>
              <a:t>Weill</a:t>
            </a:r>
            <a:r>
              <a:rPr sz="2000" spc="20" dirty="0">
                <a:latin typeface="Arial"/>
                <a:cs typeface="Arial"/>
              </a:rPr>
              <a:t> </a:t>
            </a:r>
            <a:r>
              <a:rPr sz="2000" spc="60" dirty="0">
                <a:latin typeface="Arial"/>
                <a:cs typeface="Arial"/>
              </a:rPr>
              <a:t>Cornell</a:t>
            </a:r>
            <a:r>
              <a:rPr sz="2000" spc="-5" dirty="0">
                <a:latin typeface="Arial"/>
                <a:cs typeface="Arial"/>
              </a:rPr>
              <a:t> </a:t>
            </a:r>
            <a:r>
              <a:rPr sz="2000" spc="55" dirty="0">
                <a:latin typeface="Arial"/>
                <a:cs typeface="Arial"/>
              </a:rPr>
              <a:t>Medicine</a:t>
            </a:r>
            <a:r>
              <a:rPr sz="2000" spc="-5" dirty="0">
                <a:latin typeface="Arial"/>
                <a:cs typeface="Arial"/>
              </a:rPr>
              <a:t> </a:t>
            </a:r>
            <a:r>
              <a:rPr sz="2000" spc="135" dirty="0">
                <a:latin typeface="Arial"/>
                <a:cs typeface="Arial"/>
              </a:rPr>
              <a:t>computer)</a:t>
            </a:r>
            <a:endParaRPr sz="2000">
              <a:latin typeface="Arial"/>
              <a:cs typeface="Arial"/>
            </a:endParaRPr>
          </a:p>
        </p:txBody>
      </p:sp>
      <p:sp>
        <p:nvSpPr>
          <p:cNvPr id="5" name="object 5"/>
          <p:cNvSpPr txBox="1"/>
          <p:nvPr/>
        </p:nvSpPr>
        <p:spPr>
          <a:xfrm>
            <a:off x="4002137" y="3678486"/>
            <a:ext cx="4170679" cy="1245870"/>
          </a:xfrm>
          <a:prstGeom prst="rect">
            <a:avLst/>
          </a:prstGeom>
        </p:spPr>
        <p:txBody>
          <a:bodyPr vert="horz" wrap="square" lIns="0" tIns="12700" rIns="0" bIns="0" rtlCol="0">
            <a:spAutoFit/>
          </a:bodyPr>
          <a:lstStyle/>
          <a:p>
            <a:pPr marL="12700" marR="5080" indent="-635" algn="ctr">
              <a:lnSpc>
                <a:spcPct val="100000"/>
              </a:lnSpc>
              <a:spcBef>
                <a:spcPts val="100"/>
              </a:spcBef>
            </a:pPr>
            <a:r>
              <a:rPr sz="2000" b="1" spc="50" dirty="0">
                <a:latin typeface="Tahoma"/>
                <a:cs typeface="Tahoma"/>
              </a:rPr>
              <a:t>Contact</a:t>
            </a:r>
            <a:r>
              <a:rPr sz="2000" b="1" spc="-25" dirty="0">
                <a:latin typeface="Tahoma"/>
                <a:cs typeface="Tahoma"/>
              </a:rPr>
              <a:t> </a:t>
            </a:r>
            <a:r>
              <a:rPr sz="2000" b="1" spc="-15" dirty="0">
                <a:latin typeface="Tahoma"/>
                <a:cs typeface="Tahoma"/>
              </a:rPr>
              <a:t>the</a:t>
            </a:r>
            <a:r>
              <a:rPr sz="2000" b="1" dirty="0">
                <a:latin typeface="Tahoma"/>
                <a:cs typeface="Tahoma"/>
              </a:rPr>
              <a:t> </a:t>
            </a:r>
            <a:r>
              <a:rPr sz="2000" b="1" spc="-100" dirty="0">
                <a:latin typeface="Tahoma"/>
                <a:cs typeface="Tahoma"/>
              </a:rPr>
              <a:t>HR</a:t>
            </a:r>
            <a:r>
              <a:rPr sz="2000" b="1" spc="-10" dirty="0">
                <a:latin typeface="Tahoma"/>
                <a:cs typeface="Tahoma"/>
              </a:rPr>
              <a:t> </a:t>
            </a:r>
            <a:r>
              <a:rPr sz="2000" b="1" spc="-30" dirty="0">
                <a:latin typeface="Tahoma"/>
                <a:cs typeface="Tahoma"/>
              </a:rPr>
              <a:t>Solution</a:t>
            </a:r>
            <a:r>
              <a:rPr sz="2000" b="1" spc="-35" dirty="0">
                <a:latin typeface="Tahoma"/>
                <a:cs typeface="Tahoma"/>
              </a:rPr>
              <a:t> </a:t>
            </a:r>
            <a:r>
              <a:rPr sz="2000" b="1" spc="20" dirty="0">
                <a:latin typeface="Tahoma"/>
                <a:cs typeface="Tahoma"/>
              </a:rPr>
              <a:t>Center </a:t>
            </a:r>
            <a:r>
              <a:rPr sz="2000" b="1" spc="25" dirty="0">
                <a:latin typeface="Tahoma"/>
                <a:cs typeface="Tahoma"/>
              </a:rPr>
              <a:t> </a:t>
            </a:r>
            <a:r>
              <a:rPr sz="2000" spc="5" dirty="0">
                <a:latin typeface="Arial"/>
                <a:cs typeface="Arial"/>
              </a:rPr>
              <a:t>Online: </a:t>
            </a:r>
            <a:r>
              <a:rPr sz="2000" u="sng" spc="70" dirty="0">
                <a:solidFill>
                  <a:srgbClr val="0562C1"/>
                </a:solidFill>
                <a:uFill>
                  <a:solidFill>
                    <a:srgbClr val="0562C1"/>
                  </a:solidFill>
                </a:uFill>
                <a:latin typeface="Arial"/>
                <a:cs typeface="Arial"/>
                <a:hlinkClick r:id="rId4"/>
              </a:rPr>
              <a:t>http://hrsc.weill.cornell.edu </a:t>
            </a:r>
            <a:r>
              <a:rPr sz="2000" spc="-545" dirty="0">
                <a:solidFill>
                  <a:srgbClr val="0562C1"/>
                </a:solidFill>
                <a:latin typeface="Arial"/>
                <a:cs typeface="Arial"/>
              </a:rPr>
              <a:t> </a:t>
            </a:r>
            <a:r>
              <a:rPr sz="2000" spc="10" dirty="0">
                <a:latin typeface="Arial"/>
                <a:cs typeface="Arial"/>
              </a:rPr>
              <a:t>Email: </a:t>
            </a:r>
            <a:r>
              <a:rPr sz="2000" u="sng" spc="60" dirty="0">
                <a:solidFill>
                  <a:srgbClr val="0562C1"/>
                </a:solidFill>
                <a:uFill>
                  <a:solidFill>
                    <a:srgbClr val="0562C1"/>
                  </a:solidFill>
                </a:uFill>
                <a:latin typeface="Arial"/>
                <a:cs typeface="Arial"/>
                <a:hlinkClick r:id="rId5"/>
              </a:rPr>
              <a:t>hrsc@med.cornell.edu </a:t>
            </a:r>
            <a:r>
              <a:rPr sz="2000" spc="65" dirty="0">
                <a:solidFill>
                  <a:srgbClr val="0562C1"/>
                </a:solidFill>
                <a:latin typeface="Arial"/>
                <a:cs typeface="Arial"/>
              </a:rPr>
              <a:t> </a:t>
            </a:r>
            <a:r>
              <a:rPr sz="2000" spc="40" dirty="0">
                <a:latin typeface="Arial"/>
                <a:cs typeface="Arial"/>
              </a:rPr>
              <a:t>Phone:</a:t>
            </a:r>
            <a:r>
              <a:rPr sz="2000" spc="-15" dirty="0">
                <a:latin typeface="Arial"/>
                <a:cs typeface="Arial"/>
              </a:rPr>
              <a:t> </a:t>
            </a:r>
            <a:r>
              <a:rPr sz="2000" spc="145" dirty="0">
                <a:latin typeface="Arial"/>
                <a:cs typeface="Arial"/>
              </a:rPr>
              <a:t>646-962-9247</a:t>
            </a:r>
            <a:endParaRPr sz="2000">
              <a:latin typeface="Arial"/>
              <a:cs typeface="Aria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22148" y="152400"/>
            <a:ext cx="3438143" cy="1129283"/>
          </a:xfrm>
          <a:prstGeom prst="rect">
            <a:avLst/>
          </a:prstGeom>
        </p:spPr>
      </p:pic>
      <p:grpSp>
        <p:nvGrpSpPr>
          <p:cNvPr id="3" name="object 3"/>
          <p:cNvGrpSpPr/>
          <p:nvPr/>
        </p:nvGrpSpPr>
        <p:grpSpPr>
          <a:xfrm>
            <a:off x="787908" y="5856732"/>
            <a:ext cx="807720" cy="797560"/>
            <a:chOff x="787908" y="5856732"/>
            <a:chExt cx="807720" cy="797560"/>
          </a:xfrm>
        </p:grpSpPr>
        <p:pic>
          <p:nvPicPr>
            <p:cNvPr id="4" name="object 4"/>
            <p:cNvPicPr/>
            <p:nvPr/>
          </p:nvPicPr>
          <p:blipFill>
            <a:blip r:embed="rId3" cstate="print"/>
            <a:stretch>
              <a:fillRect/>
            </a:stretch>
          </p:blipFill>
          <p:spPr>
            <a:xfrm>
              <a:off x="874776" y="5856732"/>
              <a:ext cx="651186" cy="694651"/>
            </a:xfrm>
            <a:prstGeom prst="rect">
              <a:avLst/>
            </a:prstGeom>
          </p:spPr>
        </p:pic>
        <p:sp>
          <p:nvSpPr>
            <p:cNvPr id="5" name="object 5"/>
            <p:cNvSpPr/>
            <p:nvPr/>
          </p:nvSpPr>
          <p:spPr>
            <a:xfrm>
              <a:off x="787908" y="5940552"/>
              <a:ext cx="807720" cy="713740"/>
            </a:xfrm>
            <a:custGeom>
              <a:avLst/>
              <a:gdLst/>
              <a:ahLst/>
              <a:cxnLst/>
              <a:rect l="l" t="t" r="r" b="b"/>
              <a:pathLst>
                <a:path w="807719" h="713740">
                  <a:moveTo>
                    <a:pt x="807720" y="0"/>
                  </a:moveTo>
                  <a:lnTo>
                    <a:pt x="0" y="0"/>
                  </a:lnTo>
                  <a:lnTo>
                    <a:pt x="0" y="713232"/>
                  </a:lnTo>
                  <a:lnTo>
                    <a:pt x="807720" y="713232"/>
                  </a:lnTo>
                  <a:lnTo>
                    <a:pt x="807720" y="0"/>
                  </a:lnTo>
                  <a:close/>
                </a:path>
              </a:pathLst>
            </a:custGeom>
            <a:solidFill>
              <a:srgbClr val="EEEDEC"/>
            </a:solidFill>
          </p:spPr>
          <p:txBody>
            <a:bodyPr wrap="square" lIns="0" tIns="0" rIns="0" bIns="0" rtlCol="0"/>
            <a:lstStyle/>
            <a:p>
              <a:endParaRPr/>
            </a:p>
          </p:txBody>
        </p:sp>
      </p:grpSp>
      <p:sp>
        <p:nvSpPr>
          <p:cNvPr id="6" name="object 6"/>
          <p:cNvSpPr txBox="1"/>
          <p:nvPr/>
        </p:nvSpPr>
        <p:spPr>
          <a:xfrm>
            <a:off x="599009" y="1839793"/>
            <a:ext cx="10102215" cy="2842260"/>
          </a:xfrm>
          <a:prstGeom prst="rect">
            <a:avLst/>
          </a:prstGeom>
        </p:spPr>
        <p:txBody>
          <a:bodyPr vert="horz" wrap="square" lIns="0" tIns="126364" rIns="0" bIns="0" rtlCol="0">
            <a:spAutoFit/>
          </a:bodyPr>
          <a:lstStyle/>
          <a:p>
            <a:pPr marL="12700" marR="5080" algn="ctr">
              <a:lnSpc>
                <a:spcPts val="7130"/>
              </a:lnSpc>
              <a:spcBef>
                <a:spcPts val="994"/>
              </a:spcBef>
            </a:pPr>
            <a:r>
              <a:rPr sz="6600" b="1" spc="20" dirty="0">
                <a:solidFill>
                  <a:srgbClr val="A10714"/>
                </a:solidFill>
                <a:latin typeface="Tahoma"/>
                <a:cs typeface="Tahoma"/>
              </a:rPr>
              <a:t>Department</a:t>
            </a:r>
            <a:r>
              <a:rPr sz="6600" b="1" spc="-45" dirty="0">
                <a:solidFill>
                  <a:srgbClr val="A10714"/>
                </a:solidFill>
                <a:latin typeface="Tahoma"/>
                <a:cs typeface="Tahoma"/>
              </a:rPr>
              <a:t> Orientation </a:t>
            </a:r>
            <a:r>
              <a:rPr sz="6600" b="1" spc="-1914" dirty="0">
                <a:solidFill>
                  <a:srgbClr val="A10714"/>
                </a:solidFill>
                <a:latin typeface="Tahoma"/>
                <a:cs typeface="Tahoma"/>
              </a:rPr>
              <a:t> </a:t>
            </a:r>
            <a:r>
              <a:rPr sz="6600" b="1" spc="80" dirty="0">
                <a:solidFill>
                  <a:srgbClr val="A10714"/>
                </a:solidFill>
                <a:latin typeface="Tahoma"/>
                <a:cs typeface="Tahoma"/>
              </a:rPr>
              <a:t>&amp;</a:t>
            </a:r>
            <a:endParaRPr sz="6600">
              <a:latin typeface="Tahoma"/>
              <a:cs typeface="Tahoma"/>
            </a:endParaRPr>
          </a:p>
          <a:p>
            <a:pPr algn="ctr">
              <a:lnSpc>
                <a:spcPts val="7020"/>
              </a:lnSpc>
            </a:pPr>
            <a:r>
              <a:rPr sz="6600" b="1" spc="40" dirty="0">
                <a:solidFill>
                  <a:srgbClr val="A10714"/>
                </a:solidFill>
                <a:latin typeface="Tahoma"/>
                <a:cs typeface="Tahoma"/>
              </a:rPr>
              <a:t>Compliance</a:t>
            </a:r>
            <a:r>
              <a:rPr sz="6600" b="1" spc="35" dirty="0">
                <a:solidFill>
                  <a:srgbClr val="A10714"/>
                </a:solidFill>
                <a:latin typeface="Tahoma"/>
                <a:cs typeface="Tahoma"/>
              </a:rPr>
              <a:t> </a:t>
            </a:r>
            <a:r>
              <a:rPr sz="6600" b="1" spc="20" dirty="0">
                <a:solidFill>
                  <a:srgbClr val="A10714"/>
                </a:solidFill>
                <a:latin typeface="Tahoma"/>
                <a:cs typeface="Tahoma"/>
              </a:rPr>
              <a:t>Checklist</a:t>
            </a:r>
            <a:endParaRPr sz="6600">
              <a:latin typeface="Tahoma"/>
              <a:cs typeface="Tahoma"/>
            </a:endParaRPr>
          </a:p>
        </p:txBody>
      </p:sp>
      <p:sp>
        <p:nvSpPr>
          <p:cNvPr id="7" name="object 7"/>
          <p:cNvSpPr/>
          <p:nvPr/>
        </p:nvSpPr>
        <p:spPr>
          <a:xfrm>
            <a:off x="684276" y="303275"/>
            <a:ext cx="2971800" cy="867410"/>
          </a:xfrm>
          <a:custGeom>
            <a:avLst/>
            <a:gdLst/>
            <a:ahLst/>
            <a:cxnLst/>
            <a:rect l="l" t="t" r="r" b="b"/>
            <a:pathLst>
              <a:path w="2971800" h="867410">
                <a:moveTo>
                  <a:pt x="2971800" y="0"/>
                </a:moveTo>
                <a:lnTo>
                  <a:pt x="0" y="0"/>
                </a:lnTo>
                <a:lnTo>
                  <a:pt x="0" y="867155"/>
                </a:lnTo>
                <a:lnTo>
                  <a:pt x="2971800" y="867155"/>
                </a:lnTo>
                <a:lnTo>
                  <a:pt x="2971800" y="0"/>
                </a:lnTo>
                <a:close/>
              </a:path>
            </a:pathLst>
          </a:custGeom>
          <a:solidFill>
            <a:srgbClr val="EEEDEC"/>
          </a:solidFill>
        </p:spPr>
        <p:txBody>
          <a:bodyPr wrap="square" lIns="0" tIns="0" rIns="0" bIns="0" rtlCol="0"/>
          <a:lstStyle/>
          <a:p>
            <a:endParaRPr/>
          </a:p>
        </p:txBody>
      </p:sp>
      <p:sp>
        <p:nvSpPr>
          <p:cNvPr id="8" name="object 8"/>
          <p:cNvSpPr txBox="1">
            <a:spLocks noGrp="1"/>
          </p:cNvSpPr>
          <p:nvPr>
            <p:ph type="title"/>
          </p:nvPr>
        </p:nvSpPr>
        <p:spPr>
          <a:xfrm>
            <a:off x="762853" y="166556"/>
            <a:ext cx="2787015" cy="958215"/>
          </a:xfrm>
          <a:prstGeom prst="rect">
            <a:avLst/>
          </a:prstGeom>
        </p:spPr>
        <p:txBody>
          <a:bodyPr vert="horz" wrap="square" lIns="0" tIns="177165" rIns="0" bIns="0" rtlCol="0">
            <a:spAutoFit/>
          </a:bodyPr>
          <a:lstStyle/>
          <a:p>
            <a:pPr marL="12700" marR="5080">
              <a:lnSpc>
                <a:spcPct val="70000"/>
              </a:lnSpc>
              <a:spcBef>
                <a:spcPts val="1395"/>
              </a:spcBef>
            </a:pPr>
            <a:r>
              <a:rPr sz="3600" spc="-15" dirty="0">
                <a:latin typeface="Arial"/>
                <a:cs typeface="Arial"/>
              </a:rPr>
              <a:t>Weill</a:t>
            </a:r>
            <a:r>
              <a:rPr sz="3600" spc="-80" dirty="0">
                <a:latin typeface="Arial"/>
                <a:cs typeface="Arial"/>
              </a:rPr>
              <a:t> </a:t>
            </a:r>
            <a:r>
              <a:rPr sz="3600" spc="-5" dirty="0">
                <a:latin typeface="Arial"/>
                <a:cs typeface="Arial"/>
              </a:rPr>
              <a:t>Cornell </a:t>
            </a:r>
            <a:r>
              <a:rPr sz="3600" spc="-985" dirty="0">
                <a:latin typeface="Arial"/>
                <a:cs typeface="Arial"/>
              </a:rPr>
              <a:t> </a:t>
            </a:r>
            <a:r>
              <a:rPr sz="3600" spc="-5" dirty="0">
                <a:solidFill>
                  <a:srgbClr val="E87721"/>
                </a:solidFill>
                <a:latin typeface="Arial"/>
                <a:cs typeface="Arial"/>
              </a:rPr>
              <a:t>Medicine</a:t>
            </a:r>
            <a:endParaRPr sz="3600">
              <a:latin typeface="Arial"/>
              <a:cs typeface="Aria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27640" y="953584"/>
            <a:ext cx="10123170" cy="4903470"/>
          </a:xfrm>
          <a:prstGeom prst="rect">
            <a:avLst/>
          </a:prstGeom>
        </p:spPr>
        <p:txBody>
          <a:bodyPr vert="horz" wrap="square" lIns="0" tIns="13335" rIns="0" bIns="0" rtlCol="0">
            <a:spAutoFit/>
          </a:bodyPr>
          <a:lstStyle/>
          <a:p>
            <a:pPr marL="299085" marR="716915" indent="-287020">
              <a:lnSpc>
                <a:spcPct val="100000"/>
              </a:lnSpc>
              <a:spcBef>
                <a:spcPts val="105"/>
              </a:spcBef>
              <a:buFont typeface="Arial"/>
              <a:buChar char="•"/>
              <a:tabLst>
                <a:tab pos="299085" algn="l"/>
                <a:tab pos="299720" algn="l"/>
              </a:tabLst>
            </a:pPr>
            <a:r>
              <a:rPr sz="2000" spc="180" dirty="0">
                <a:latin typeface="Arial"/>
                <a:cs typeface="Arial"/>
              </a:rPr>
              <a:t>At</a:t>
            </a:r>
            <a:r>
              <a:rPr sz="2000" spc="-5" dirty="0">
                <a:latin typeface="Arial"/>
                <a:cs typeface="Arial"/>
              </a:rPr>
              <a:t> </a:t>
            </a:r>
            <a:r>
              <a:rPr sz="2000" spc="90" dirty="0">
                <a:latin typeface="Arial"/>
                <a:cs typeface="Arial"/>
              </a:rPr>
              <a:t>Onboarding</a:t>
            </a:r>
            <a:r>
              <a:rPr sz="2000" spc="5" dirty="0">
                <a:latin typeface="Arial"/>
                <a:cs typeface="Arial"/>
              </a:rPr>
              <a:t> </a:t>
            </a:r>
            <a:r>
              <a:rPr sz="2000" spc="114" dirty="0">
                <a:latin typeface="Arial"/>
                <a:cs typeface="Arial"/>
              </a:rPr>
              <a:t>you</a:t>
            </a:r>
            <a:r>
              <a:rPr sz="2000" spc="10" dirty="0">
                <a:latin typeface="Arial"/>
                <a:cs typeface="Arial"/>
              </a:rPr>
              <a:t> </a:t>
            </a:r>
            <a:r>
              <a:rPr sz="2000" spc="25" dirty="0">
                <a:latin typeface="Arial"/>
                <a:cs typeface="Arial"/>
              </a:rPr>
              <a:t>will </a:t>
            </a:r>
            <a:r>
              <a:rPr sz="2000" spc="90" dirty="0">
                <a:latin typeface="Arial"/>
                <a:cs typeface="Arial"/>
              </a:rPr>
              <a:t>receive</a:t>
            </a:r>
            <a:r>
              <a:rPr sz="2000" dirty="0">
                <a:latin typeface="Arial"/>
                <a:cs typeface="Arial"/>
              </a:rPr>
              <a:t> </a:t>
            </a:r>
            <a:r>
              <a:rPr sz="2000" spc="130" dirty="0">
                <a:latin typeface="Arial"/>
                <a:cs typeface="Arial"/>
              </a:rPr>
              <a:t>the</a:t>
            </a:r>
            <a:r>
              <a:rPr sz="2000" spc="5" dirty="0">
                <a:latin typeface="Arial"/>
                <a:cs typeface="Arial"/>
              </a:rPr>
              <a:t> </a:t>
            </a:r>
            <a:r>
              <a:rPr sz="2000" spc="125" dirty="0">
                <a:latin typeface="Arial"/>
                <a:cs typeface="Arial"/>
              </a:rPr>
              <a:t>‘Department</a:t>
            </a:r>
            <a:r>
              <a:rPr sz="2000" spc="-10" dirty="0">
                <a:latin typeface="Arial"/>
                <a:cs typeface="Arial"/>
              </a:rPr>
              <a:t> </a:t>
            </a:r>
            <a:r>
              <a:rPr sz="2000" spc="95" dirty="0">
                <a:latin typeface="Arial"/>
                <a:cs typeface="Arial"/>
              </a:rPr>
              <a:t>Orientation</a:t>
            </a:r>
            <a:r>
              <a:rPr sz="2000" spc="10" dirty="0">
                <a:latin typeface="Arial"/>
                <a:cs typeface="Arial"/>
              </a:rPr>
              <a:t> </a:t>
            </a:r>
            <a:r>
              <a:rPr sz="2000" spc="195" dirty="0">
                <a:latin typeface="Arial"/>
                <a:cs typeface="Arial"/>
              </a:rPr>
              <a:t>&amp;</a:t>
            </a:r>
            <a:r>
              <a:rPr sz="2000" spc="5" dirty="0">
                <a:latin typeface="Arial"/>
                <a:cs typeface="Arial"/>
              </a:rPr>
              <a:t> </a:t>
            </a:r>
            <a:r>
              <a:rPr sz="2000" spc="85" dirty="0">
                <a:latin typeface="Arial"/>
                <a:cs typeface="Arial"/>
              </a:rPr>
              <a:t>Compliance </a:t>
            </a:r>
            <a:r>
              <a:rPr sz="2000" spc="-540" dirty="0">
                <a:latin typeface="Arial"/>
                <a:cs typeface="Arial"/>
              </a:rPr>
              <a:t> </a:t>
            </a:r>
            <a:r>
              <a:rPr sz="2000" spc="55" dirty="0">
                <a:latin typeface="Arial"/>
                <a:cs typeface="Arial"/>
              </a:rPr>
              <a:t>Checklist.’</a:t>
            </a:r>
            <a:r>
              <a:rPr sz="2000" spc="-5" dirty="0">
                <a:latin typeface="Arial"/>
                <a:cs typeface="Arial"/>
              </a:rPr>
              <a:t> </a:t>
            </a:r>
            <a:r>
              <a:rPr sz="2000" spc="55" dirty="0">
                <a:latin typeface="Arial"/>
                <a:cs typeface="Arial"/>
              </a:rPr>
              <a:t>The</a:t>
            </a:r>
            <a:r>
              <a:rPr sz="2000" dirty="0">
                <a:latin typeface="Arial"/>
                <a:cs typeface="Arial"/>
              </a:rPr>
              <a:t> </a:t>
            </a:r>
            <a:r>
              <a:rPr sz="2000" spc="120" dirty="0">
                <a:latin typeface="Arial"/>
                <a:cs typeface="Arial"/>
              </a:rPr>
              <a:t>tasks</a:t>
            </a:r>
            <a:r>
              <a:rPr sz="2000" spc="-10" dirty="0">
                <a:latin typeface="Arial"/>
                <a:cs typeface="Arial"/>
              </a:rPr>
              <a:t> </a:t>
            </a:r>
            <a:r>
              <a:rPr sz="2000" spc="40" dirty="0">
                <a:latin typeface="Arial"/>
                <a:cs typeface="Arial"/>
              </a:rPr>
              <a:t>include:</a:t>
            </a:r>
            <a:endParaRPr sz="2000">
              <a:latin typeface="Arial"/>
              <a:cs typeface="Arial"/>
            </a:endParaRPr>
          </a:p>
          <a:p>
            <a:pPr marL="756285" lvl="1" indent="-287020">
              <a:lnSpc>
                <a:spcPct val="100000"/>
              </a:lnSpc>
              <a:spcBef>
                <a:spcPts val="1200"/>
              </a:spcBef>
              <a:buChar char="•"/>
              <a:tabLst>
                <a:tab pos="756285" algn="l"/>
                <a:tab pos="756920" algn="l"/>
              </a:tabLst>
            </a:pPr>
            <a:r>
              <a:rPr sz="2000" spc="55" dirty="0">
                <a:latin typeface="Arial"/>
                <a:cs typeface="Arial"/>
              </a:rPr>
              <a:t>Receive</a:t>
            </a:r>
            <a:r>
              <a:rPr sz="2000" spc="-40" dirty="0">
                <a:latin typeface="Arial"/>
                <a:cs typeface="Arial"/>
              </a:rPr>
              <a:t> </a:t>
            </a:r>
            <a:r>
              <a:rPr sz="2000" spc="60" dirty="0">
                <a:latin typeface="Arial"/>
                <a:cs typeface="Arial"/>
              </a:rPr>
              <a:t>Medical</a:t>
            </a:r>
            <a:r>
              <a:rPr sz="2000" spc="-10" dirty="0">
                <a:latin typeface="Arial"/>
                <a:cs typeface="Arial"/>
              </a:rPr>
              <a:t> </a:t>
            </a:r>
            <a:r>
              <a:rPr sz="2000" spc="80" dirty="0">
                <a:latin typeface="Arial"/>
                <a:cs typeface="Arial"/>
              </a:rPr>
              <a:t>Clearance</a:t>
            </a:r>
            <a:endParaRPr sz="2000">
              <a:latin typeface="Arial"/>
              <a:cs typeface="Arial"/>
            </a:endParaRPr>
          </a:p>
          <a:p>
            <a:pPr marL="756285" lvl="1" indent="-287020">
              <a:lnSpc>
                <a:spcPct val="100000"/>
              </a:lnSpc>
              <a:spcBef>
                <a:spcPts val="1200"/>
              </a:spcBef>
              <a:buChar char="•"/>
              <a:tabLst>
                <a:tab pos="756285" algn="l"/>
                <a:tab pos="756920" algn="l"/>
              </a:tabLst>
            </a:pPr>
            <a:r>
              <a:rPr sz="2000" spc="105" dirty="0">
                <a:latin typeface="Arial"/>
                <a:cs typeface="Arial"/>
              </a:rPr>
              <a:t>Verify</a:t>
            </a:r>
            <a:r>
              <a:rPr sz="2000" spc="-15" dirty="0">
                <a:latin typeface="Arial"/>
                <a:cs typeface="Arial"/>
              </a:rPr>
              <a:t> </a:t>
            </a:r>
            <a:r>
              <a:rPr sz="2000" spc="30" dirty="0">
                <a:latin typeface="Arial"/>
                <a:cs typeface="Arial"/>
              </a:rPr>
              <a:t>Online</a:t>
            </a:r>
            <a:r>
              <a:rPr sz="2000" spc="-15" dirty="0">
                <a:latin typeface="Arial"/>
                <a:cs typeface="Arial"/>
              </a:rPr>
              <a:t> </a:t>
            </a:r>
            <a:r>
              <a:rPr sz="2000" spc="40" dirty="0">
                <a:latin typeface="Arial"/>
                <a:cs typeface="Arial"/>
              </a:rPr>
              <a:t>Fire</a:t>
            </a:r>
            <a:r>
              <a:rPr sz="2000" spc="-5" dirty="0">
                <a:latin typeface="Arial"/>
                <a:cs typeface="Arial"/>
              </a:rPr>
              <a:t> </a:t>
            </a:r>
            <a:r>
              <a:rPr sz="2000" spc="120" dirty="0">
                <a:latin typeface="Arial"/>
                <a:cs typeface="Arial"/>
              </a:rPr>
              <a:t>Safety</a:t>
            </a:r>
            <a:r>
              <a:rPr sz="2000" spc="-15" dirty="0">
                <a:latin typeface="Arial"/>
                <a:cs typeface="Arial"/>
              </a:rPr>
              <a:t> </a:t>
            </a:r>
            <a:r>
              <a:rPr sz="2000" spc="95" dirty="0">
                <a:latin typeface="Arial"/>
                <a:cs typeface="Arial"/>
              </a:rPr>
              <a:t>training</a:t>
            </a:r>
            <a:endParaRPr sz="2000">
              <a:latin typeface="Arial"/>
              <a:cs typeface="Arial"/>
            </a:endParaRPr>
          </a:p>
          <a:p>
            <a:pPr marL="756285" lvl="1" indent="-287020">
              <a:lnSpc>
                <a:spcPct val="100000"/>
              </a:lnSpc>
              <a:spcBef>
                <a:spcPts val="1200"/>
              </a:spcBef>
              <a:buChar char="•"/>
              <a:tabLst>
                <a:tab pos="756285" algn="l"/>
                <a:tab pos="756920" algn="l"/>
              </a:tabLst>
            </a:pPr>
            <a:r>
              <a:rPr sz="2000" spc="55" dirty="0">
                <a:latin typeface="Arial"/>
                <a:cs typeface="Arial"/>
              </a:rPr>
              <a:t>Review</a:t>
            </a:r>
            <a:r>
              <a:rPr sz="2000" spc="-15" dirty="0">
                <a:latin typeface="Arial"/>
                <a:cs typeface="Arial"/>
              </a:rPr>
              <a:t> </a:t>
            </a:r>
            <a:r>
              <a:rPr sz="2000" spc="40" dirty="0">
                <a:latin typeface="Arial"/>
                <a:cs typeface="Arial"/>
              </a:rPr>
              <a:t>Fire</a:t>
            </a:r>
            <a:r>
              <a:rPr sz="2000" spc="-5" dirty="0">
                <a:latin typeface="Arial"/>
                <a:cs typeface="Arial"/>
              </a:rPr>
              <a:t> </a:t>
            </a:r>
            <a:r>
              <a:rPr sz="2000" spc="120" dirty="0">
                <a:latin typeface="Arial"/>
                <a:cs typeface="Arial"/>
              </a:rPr>
              <a:t>Safety</a:t>
            </a:r>
            <a:r>
              <a:rPr sz="2000" spc="-15" dirty="0">
                <a:latin typeface="Arial"/>
                <a:cs typeface="Arial"/>
              </a:rPr>
              <a:t> </a:t>
            </a:r>
            <a:r>
              <a:rPr sz="2000" spc="195" dirty="0">
                <a:latin typeface="Arial"/>
                <a:cs typeface="Arial"/>
              </a:rPr>
              <a:t>&amp;</a:t>
            </a:r>
            <a:r>
              <a:rPr sz="2000" spc="-10" dirty="0">
                <a:latin typeface="Arial"/>
                <a:cs typeface="Arial"/>
              </a:rPr>
              <a:t> </a:t>
            </a:r>
            <a:r>
              <a:rPr sz="2000" spc="90" dirty="0">
                <a:latin typeface="Arial"/>
                <a:cs typeface="Arial"/>
              </a:rPr>
              <a:t>Evacuation</a:t>
            </a:r>
            <a:r>
              <a:rPr sz="2000" spc="-30" dirty="0">
                <a:latin typeface="Arial"/>
                <a:cs typeface="Arial"/>
              </a:rPr>
              <a:t> </a:t>
            </a:r>
            <a:r>
              <a:rPr sz="2000" spc="100" dirty="0">
                <a:latin typeface="Arial"/>
                <a:cs typeface="Arial"/>
              </a:rPr>
              <a:t>Procedures</a:t>
            </a:r>
            <a:endParaRPr sz="2000">
              <a:latin typeface="Arial"/>
              <a:cs typeface="Arial"/>
            </a:endParaRPr>
          </a:p>
          <a:p>
            <a:pPr marL="1213485" lvl="2" indent="-287655">
              <a:lnSpc>
                <a:spcPct val="100000"/>
              </a:lnSpc>
              <a:buChar char="•"/>
              <a:tabLst>
                <a:tab pos="1213485" algn="l"/>
                <a:tab pos="1214120" algn="l"/>
              </a:tabLst>
            </a:pPr>
            <a:r>
              <a:rPr sz="2000" spc="55" dirty="0">
                <a:latin typeface="Arial"/>
                <a:cs typeface="Arial"/>
              </a:rPr>
              <a:t>The</a:t>
            </a:r>
            <a:r>
              <a:rPr sz="2000" spc="-15" dirty="0">
                <a:latin typeface="Arial"/>
                <a:cs typeface="Arial"/>
              </a:rPr>
              <a:t> </a:t>
            </a:r>
            <a:r>
              <a:rPr sz="2000" spc="165" dirty="0">
                <a:latin typeface="Arial"/>
                <a:cs typeface="Arial"/>
              </a:rPr>
              <a:t>pdf</a:t>
            </a:r>
            <a:r>
              <a:rPr sz="2000" dirty="0">
                <a:latin typeface="Arial"/>
                <a:cs typeface="Arial"/>
              </a:rPr>
              <a:t> </a:t>
            </a:r>
            <a:r>
              <a:rPr sz="2000" spc="30" dirty="0">
                <a:latin typeface="Arial"/>
                <a:cs typeface="Arial"/>
              </a:rPr>
              <a:t>is</a:t>
            </a:r>
            <a:r>
              <a:rPr sz="2000" spc="-10" dirty="0">
                <a:latin typeface="Arial"/>
                <a:cs typeface="Arial"/>
              </a:rPr>
              <a:t> </a:t>
            </a:r>
            <a:r>
              <a:rPr sz="2000" spc="140" dirty="0">
                <a:latin typeface="Arial"/>
                <a:cs typeface="Arial"/>
              </a:rPr>
              <a:t>attached</a:t>
            </a:r>
            <a:endParaRPr sz="2000">
              <a:latin typeface="Arial"/>
              <a:cs typeface="Arial"/>
            </a:endParaRPr>
          </a:p>
          <a:p>
            <a:pPr marL="756285" lvl="1" indent="-287020">
              <a:lnSpc>
                <a:spcPct val="100000"/>
              </a:lnSpc>
              <a:spcBef>
                <a:spcPts val="1200"/>
              </a:spcBef>
              <a:buChar char="•"/>
              <a:tabLst>
                <a:tab pos="756285" algn="l"/>
                <a:tab pos="756920" algn="l"/>
              </a:tabLst>
            </a:pPr>
            <a:r>
              <a:rPr sz="2000" spc="105" dirty="0">
                <a:latin typeface="Arial"/>
                <a:cs typeface="Arial"/>
              </a:rPr>
              <a:t>Verify</a:t>
            </a:r>
            <a:r>
              <a:rPr sz="2000" spc="-30" dirty="0">
                <a:latin typeface="Arial"/>
                <a:cs typeface="Arial"/>
              </a:rPr>
              <a:t> </a:t>
            </a:r>
            <a:r>
              <a:rPr sz="2000" spc="20" dirty="0">
                <a:latin typeface="Arial"/>
                <a:cs typeface="Arial"/>
              </a:rPr>
              <a:t>HIPAA</a:t>
            </a:r>
            <a:r>
              <a:rPr sz="2000" spc="-35" dirty="0">
                <a:latin typeface="Arial"/>
                <a:cs typeface="Arial"/>
              </a:rPr>
              <a:t> </a:t>
            </a:r>
            <a:r>
              <a:rPr sz="2000" spc="95" dirty="0">
                <a:latin typeface="Arial"/>
                <a:cs typeface="Arial"/>
              </a:rPr>
              <a:t>training</a:t>
            </a:r>
            <a:endParaRPr sz="2000">
              <a:latin typeface="Arial"/>
              <a:cs typeface="Arial"/>
            </a:endParaRPr>
          </a:p>
          <a:p>
            <a:pPr marL="756285" lvl="1" indent="-287020">
              <a:lnSpc>
                <a:spcPct val="100000"/>
              </a:lnSpc>
              <a:spcBef>
                <a:spcPts val="1200"/>
              </a:spcBef>
              <a:buChar char="•"/>
              <a:tabLst>
                <a:tab pos="756285" algn="l"/>
                <a:tab pos="756920" algn="l"/>
              </a:tabLst>
            </a:pPr>
            <a:r>
              <a:rPr sz="2000" spc="110" dirty="0">
                <a:latin typeface="Arial"/>
                <a:cs typeface="Arial"/>
              </a:rPr>
              <a:t>Complete</a:t>
            </a:r>
            <a:r>
              <a:rPr sz="2000" spc="-5" dirty="0">
                <a:latin typeface="Arial"/>
                <a:cs typeface="Arial"/>
              </a:rPr>
              <a:t> </a:t>
            </a:r>
            <a:r>
              <a:rPr sz="2000" spc="90" dirty="0">
                <a:latin typeface="Arial"/>
                <a:cs typeface="Arial"/>
              </a:rPr>
              <a:t>‘Conflicts</a:t>
            </a:r>
            <a:r>
              <a:rPr sz="2000" dirty="0">
                <a:latin typeface="Arial"/>
                <a:cs typeface="Arial"/>
              </a:rPr>
              <a:t> </a:t>
            </a:r>
            <a:r>
              <a:rPr sz="2000" spc="165" dirty="0">
                <a:latin typeface="Arial"/>
                <a:cs typeface="Arial"/>
              </a:rPr>
              <a:t>of</a:t>
            </a:r>
            <a:r>
              <a:rPr sz="2000" spc="-5" dirty="0">
                <a:latin typeface="Arial"/>
                <a:cs typeface="Arial"/>
              </a:rPr>
              <a:t> </a:t>
            </a:r>
            <a:r>
              <a:rPr sz="2000" spc="95" dirty="0">
                <a:latin typeface="Arial"/>
                <a:cs typeface="Arial"/>
              </a:rPr>
              <a:t>Interests’</a:t>
            </a:r>
            <a:r>
              <a:rPr sz="2000" spc="-35" dirty="0">
                <a:latin typeface="Arial"/>
                <a:cs typeface="Arial"/>
              </a:rPr>
              <a:t> </a:t>
            </a:r>
            <a:r>
              <a:rPr sz="2000" spc="185" dirty="0">
                <a:latin typeface="Arial"/>
                <a:cs typeface="Arial"/>
              </a:rPr>
              <a:t>form</a:t>
            </a:r>
            <a:endParaRPr sz="2000">
              <a:latin typeface="Arial"/>
              <a:cs typeface="Arial"/>
            </a:endParaRPr>
          </a:p>
          <a:p>
            <a:pPr marL="756285" lvl="1" indent="-287020">
              <a:lnSpc>
                <a:spcPct val="100000"/>
              </a:lnSpc>
              <a:spcBef>
                <a:spcPts val="1200"/>
              </a:spcBef>
              <a:buChar char="•"/>
              <a:tabLst>
                <a:tab pos="756285" algn="l"/>
                <a:tab pos="756920" algn="l"/>
              </a:tabLst>
            </a:pPr>
            <a:r>
              <a:rPr sz="2000" spc="70" dirty="0">
                <a:latin typeface="Arial"/>
                <a:cs typeface="Arial"/>
              </a:rPr>
              <a:t>Training</a:t>
            </a:r>
            <a:r>
              <a:rPr sz="2000" spc="-5" dirty="0">
                <a:latin typeface="Arial"/>
                <a:cs typeface="Arial"/>
              </a:rPr>
              <a:t> </a:t>
            </a:r>
            <a:r>
              <a:rPr sz="2000" spc="80" dirty="0">
                <a:latin typeface="Arial"/>
                <a:cs typeface="Arial"/>
              </a:rPr>
              <a:t>specifically</a:t>
            </a:r>
            <a:r>
              <a:rPr sz="2000" dirty="0">
                <a:latin typeface="Arial"/>
                <a:cs typeface="Arial"/>
              </a:rPr>
              <a:t> </a:t>
            </a:r>
            <a:r>
              <a:rPr sz="2000" spc="110" dirty="0">
                <a:latin typeface="Arial"/>
                <a:cs typeface="Arial"/>
              </a:rPr>
              <a:t>related</a:t>
            </a:r>
            <a:r>
              <a:rPr sz="2000" spc="5" dirty="0">
                <a:latin typeface="Arial"/>
                <a:cs typeface="Arial"/>
              </a:rPr>
              <a:t> </a:t>
            </a:r>
            <a:r>
              <a:rPr sz="2000" spc="180" dirty="0">
                <a:latin typeface="Arial"/>
                <a:cs typeface="Arial"/>
              </a:rPr>
              <a:t>to</a:t>
            </a:r>
            <a:r>
              <a:rPr sz="2000" spc="5" dirty="0">
                <a:latin typeface="Arial"/>
                <a:cs typeface="Arial"/>
              </a:rPr>
              <a:t> </a:t>
            </a:r>
            <a:r>
              <a:rPr sz="2000" spc="130" dirty="0">
                <a:latin typeface="Arial"/>
                <a:cs typeface="Arial"/>
              </a:rPr>
              <a:t>your</a:t>
            </a:r>
            <a:r>
              <a:rPr sz="2000" spc="-20" dirty="0">
                <a:latin typeface="Arial"/>
                <a:cs typeface="Arial"/>
              </a:rPr>
              <a:t> </a:t>
            </a:r>
            <a:r>
              <a:rPr sz="2000" spc="80" dirty="0">
                <a:latin typeface="Arial"/>
                <a:cs typeface="Arial"/>
              </a:rPr>
              <a:t>lab</a:t>
            </a:r>
            <a:r>
              <a:rPr sz="2000" spc="15" dirty="0">
                <a:latin typeface="Arial"/>
                <a:cs typeface="Arial"/>
              </a:rPr>
              <a:t> </a:t>
            </a:r>
            <a:r>
              <a:rPr sz="2000" spc="130" dirty="0">
                <a:latin typeface="Arial"/>
                <a:cs typeface="Arial"/>
              </a:rPr>
              <a:t>work</a:t>
            </a:r>
            <a:r>
              <a:rPr sz="2000" spc="-10" dirty="0">
                <a:latin typeface="Arial"/>
                <a:cs typeface="Arial"/>
              </a:rPr>
              <a:t> </a:t>
            </a:r>
            <a:r>
              <a:rPr sz="2000" spc="-25" dirty="0">
                <a:latin typeface="Arial"/>
                <a:cs typeface="Arial"/>
              </a:rPr>
              <a:t>e.g.</a:t>
            </a:r>
            <a:r>
              <a:rPr sz="2000" spc="15" dirty="0">
                <a:latin typeface="Arial"/>
                <a:cs typeface="Arial"/>
              </a:rPr>
              <a:t> </a:t>
            </a:r>
            <a:r>
              <a:rPr sz="2000" spc="75" dirty="0">
                <a:latin typeface="Arial"/>
                <a:cs typeface="Arial"/>
              </a:rPr>
              <a:t>Radiation</a:t>
            </a:r>
            <a:r>
              <a:rPr sz="2000" dirty="0">
                <a:latin typeface="Arial"/>
                <a:cs typeface="Arial"/>
              </a:rPr>
              <a:t> </a:t>
            </a:r>
            <a:r>
              <a:rPr sz="2000" spc="140" dirty="0">
                <a:latin typeface="Arial"/>
                <a:cs typeface="Arial"/>
              </a:rPr>
              <a:t>safety</a:t>
            </a:r>
            <a:endParaRPr sz="2000">
              <a:latin typeface="Arial"/>
              <a:cs typeface="Arial"/>
            </a:endParaRPr>
          </a:p>
          <a:p>
            <a:pPr marL="756285" lvl="1" indent="-287020">
              <a:lnSpc>
                <a:spcPct val="100000"/>
              </a:lnSpc>
              <a:spcBef>
                <a:spcPts val="1200"/>
              </a:spcBef>
              <a:buChar char="•"/>
              <a:tabLst>
                <a:tab pos="756285" algn="l"/>
                <a:tab pos="756920" algn="l"/>
              </a:tabLst>
            </a:pPr>
            <a:r>
              <a:rPr sz="2000" spc="75" dirty="0">
                <a:latin typeface="Arial"/>
                <a:cs typeface="Arial"/>
              </a:rPr>
              <a:t>Research</a:t>
            </a:r>
            <a:r>
              <a:rPr sz="2000" spc="-25" dirty="0">
                <a:latin typeface="Arial"/>
                <a:cs typeface="Arial"/>
              </a:rPr>
              <a:t> </a:t>
            </a:r>
            <a:r>
              <a:rPr sz="2000" spc="85" dirty="0">
                <a:latin typeface="Arial"/>
                <a:cs typeface="Arial"/>
              </a:rPr>
              <a:t>Compliance</a:t>
            </a:r>
            <a:r>
              <a:rPr sz="2000" spc="5" dirty="0">
                <a:latin typeface="Arial"/>
                <a:cs typeface="Arial"/>
              </a:rPr>
              <a:t> </a:t>
            </a:r>
            <a:r>
              <a:rPr sz="2000" spc="95" dirty="0">
                <a:latin typeface="Arial"/>
                <a:cs typeface="Arial"/>
              </a:rPr>
              <a:t>training</a:t>
            </a:r>
            <a:endParaRPr sz="2000">
              <a:latin typeface="Arial"/>
              <a:cs typeface="Arial"/>
            </a:endParaRPr>
          </a:p>
          <a:p>
            <a:pPr marL="756285" marR="5080" lvl="1" indent="-287020">
              <a:lnSpc>
                <a:spcPct val="100000"/>
              </a:lnSpc>
              <a:spcBef>
                <a:spcPts val="1200"/>
              </a:spcBef>
              <a:buChar char="•"/>
              <a:tabLst>
                <a:tab pos="756285" algn="l"/>
                <a:tab pos="756920" algn="l"/>
              </a:tabLst>
            </a:pPr>
            <a:r>
              <a:rPr sz="2000" spc="90" dirty="0">
                <a:latin typeface="Arial"/>
                <a:cs typeface="Arial"/>
              </a:rPr>
              <a:t>Additional</a:t>
            </a:r>
            <a:r>
              <a:rPr sz="2000" spc="10" dirty="0">
                <a:latin typeface="Arial"/>
                <a:cs typeface="Arial"/>
              </a:rPr>
              <a:t> </a:t>
            </a:r>
            <a:r>
              <a:rPr sz="2000" spc="125" dirty="0">
                <a:latin typeface="Arial"/>
                <a:cs typeface="Arial"/>
              </a:rPr>
              <a:t>information</a:t>
            </a:r>
            <a:r>
              <a:rPr sz="2000" spc="10" dirty="0">
                <a:latin typeface="Arial"/>
                <a:cs typeface="Arial"/>
              </a:rPr>
              <a:t> </a:t>
            </a:r>
            <a:r>
              <a:rPr sz="2000" spc="100" dirty="0">
                <a:latin typeface="Arial"/>
                <a:cs typeface="Arial"/>
              </a:rPr>
              <a:t>on</a:t>
            </a:r>
            <a:r>
              <a:rPr sz="2000" spc="5" dirty="0">
                <a:latin typeface="Arial"/>
                <a:cs typeface="Arial"/>
              </a:rPr>
              <a:t> </a:t>
            </a:r>
            <a:r>
              <a:rPr sz="2000" spc="95" dirty="0">
                <a:latin typeface="Arial"/>
                <a:cs typeface="Arial"/>
              </a:rPr>
              <a:t>Regulatory</a:t>
            </a:r>
            <a:r>
              <a:rPr sz="2000" spc="-10" dirty="0">
                <a:latin typeface="Arial"/>
                <a:cs typeface="Arial"/>
              </a:rPr>
              <a:t> </a:t>
            </a:r>
            <a:r>
              <a:rPr sz="2000" spc="90" dirty="0">
                <a:latin typeface="Arial"/>
                <a:cs typeface="Arial"/>
              </a:rPr>
              <a:t>Compliance</a:t>
            </a:r>
            <a:r>
              <a:rPr sz="2000" spc="5" dirty="0">
                <a:latin typeface="Arial"/>
                <a:cs typeface="Arial"/>
              </a:rPr>
              <a:t> </a:t>
            </a:r>
            <a:r>
              <a:rPr sz="2000" spc="75" dirty="0">
                <a:latin typeface="Arial"/>
                <a:cs typeface="Arial"/>
              </a:rPr>
              <a:t>(training)</a:t>
            </a:r>
            <a:r>
              <a:rPr sz="2000" dirty="0">
                <a:latin typeface="Arial"/>
                <a:cs typeface="Arial"/>
              </a:rPr>
              <a:t> </a:t>
            </a:r>
            <a:r>
              <a:rPr sz="2000" spc="165" dirty="0">
                <a:latin typeface="Arial"/>
                <a:cs typeface="Arial"/>
              </a:rPr>
              <a:t>for</a:t>
            </a:r>
            <a:r>
              <a:rPr sz="2000" spc="-5" dirty="0">
                <a:latin typeface="Arial"/>
                <a:cs typeface="Arial"/>
              </a:rPr>
              <a:t> </a:t>
            </a:r>
            <a:r>
              <a:rPr sz="2000" spc="125" dirty="0">
                <a:latin typeface="Arial"/>
                <a:cs typeface="Arial"/>
              </a:rPr>
              <a:t>Postdoctoral </a:t>
            </a:r>
            <a:r>
              <a:rPr sz="2000" spc="-540" dirty="0">
                <a:latin typeface="Arial"/>
                <a:cs typeface="Arial"/>
              </a:rPr>
              <a:t> </a:t>
            </a:r>
            <a:r>
              <a:rPr sz="2000" spc="75" dirty="0">
                <a:latin typeface="Arial"/>
                <a:cs typeface="Arial"/>
              </a:rPr>
              <a:t>Scholars</a:t>
            </a:r>
            <a:r>
              <a:rPr sz="2000" spc="5" dirty="0">
                <a:latin typeface="Arial"/>
                <a:cs typeface="Arial"/>
              </a:rPr>
              <a:t> </a:t>
            </a:r>
            <a:r>
              <a:rPr sz="2000" spc="110" dirty="0">
                <a:latin typeface="Arial"/>
                <a:cs typeface="Arial"/>
              </a:rPr>
              <a:t>can</a:t>
            </a:r>
            <a:r>
              <a:rPr sz="2000" dirty="0">
                <a:latin typeface="Arial"/>
                <a:cs typeface="Arial"/>
              </a:rPr>
              <a:t> </a:t>
            </a:r>
            <a:r>
              <a:rPr sz="2000" spc="105" dirty="0">
                <a:latin typeface="Arial"/>
                <a:cs typeface="Arial"/>
              </a:rPr>
              <a:t>be</a:t>
            </a:r>
            <a:r>
              <a:rPr sz="2000" dirty="0">
                <a:latin typeface="Arial"/>
                <a:cs typeface="Arial"/>
              </a:rPr>
              <a:t> </a:t>
            </a:r>
            <a:r>
              <a:rPr sz="2000" spc="130" dirty="0">
                <a:latin typeface="Arial"/>
                <a:cs typeface="Arial"/>
              </a:rPr>
              <a:t>found</a:t>
            </a:r>
            <a:r>
              <a:rPr sz="2000" spc="-30" dirty="0">
                <a:solidFill>
                  <a:srgbClr val="0562C1"/>
                </a:solidFill>
                <a:latin typeface="Arial"/>
                <a:cs typeface="Arial"/>
              </a:rPr>
              <a:t> </a:t>
            </a:r>
            <a:r>
              <a:rPr sz="2000" u="sng" spc="90" dirty="0">
                <a:solidFill>
                  <a:srgbClr val="0562C1"/>
                </a:solidFill>
                <a:uFill>
                  <a:solidFill>
                    <a:srgbClr val="0562C1"/>
                  </a:solidFill>
                </a:uFill>
                <a:latin typeface="Arial"/>
                <a:cs typeface="Arial"/>
                <a:hlinkClick r:id="rId2"/>
              </a:rPr>
              <a:t>here</a:t>
            </a:r>
            <a:r>
              <a:rPr sz="2000" spc="5" dirty="0">
                <a:solidFill>
                  <a:srgbClr val="0562C1"/>
                </a:solidFill>
                <a:latin typeface="Arial"/>
                <a:cs typeface="Arial"/>
                <a:hlinkClick r:id="rId2"/>
              </a:rPr>
              <a:t> </a:t>
            </a:r>
            <a:r>
              <a:rPr sz="2000" spc="114" dirty="0">
                <a:latin typeface="Arial"/>
                <a:cs typeface="Arial"/>
              </a:rPr>
              <a:t>and</a:t>
            </a:r>
            <a:r>
              <a:rPr sz="2000" spc="-5" dirty="0">
                <a:latin typeface="Arial"/>
                <a:cs typeface="Arial"/>
              </a:rPr>
              <a:t> </a:t>
            </a:r>
            <a:r>
              <a:rPr sz="2000" spc="110" dirty="0">
                <a:latin typeface="Arial"/>
                <a:cs typeface="Arial"/>
              </a:rPr>
              <a:t>a</a:t>
            </a:r>
            <a:r>
              <a:rPr sz="2000" spc="5" dirty="0">
                <a:latin typeface="Arial"/>
                <a:cs typeface="Arial"/>
              </a:rPr>
              <a:t> </a:t>
            </a:r>
            <a:r>
              <a:rPr sz="2000" spc="-15" dirty="0">
                <a:latin typeface="Arial"/>
                <a:cs typeface="Arial"/>
              </a:rPr>
              <a:t>PDF</a:t>
            </a:r>
            <a:r>
              <a:rPr sz="2000" spc="-5" dirty="0">
                <a:latin typeface="Arial"/>
                <a:cs typeface="Arial"/>
              </a:rPr>
              <a:t> </a:t>
            </a:r>
            <a:r>
              <a:rPr sz="2000" spc="30" dirty="0">
                <a:latin typeface="Arial"/>
                <a:cs typeface="Arial"/>
              </a:rPr>
              <a:t>is</a:t>
            </a:r>
            <a:r>
              <a:rPr sz="2000" spc="5" dirty="0">
                <a:latin typeface="Arial"/>
                <a:cs typeface="Arial"/>
              </a:rPr>
              <a:t> </a:t>
            </a:r>
            <a:r>
              <a:rPr sz="2000" spc="140" dirty="0">
                <a:latin typeface="Arial"/>
                <a:cs typeface="Arial"/>
              </a:rPr>
              <a:t>attached</a:t>
            </a:r>
            <a:endParaRPr sz="2000">
              <a:latin typeface="Arial"/>
              <a:cs typeface="Arial"/>
            </a:endParaRPr>
          </a:p>
        </p:txBody>
      </p:sp>
      <p:sp>
        <p:nvSpPr>
          <p:cNvPr id="3" name="object 3"/>
          <p:cNvSpPr txBox="1">
            <a:spLocks noGrp="1"/>
          </p:cNvSpPr>
          <p:nvPr>
            <p:ph type="title"/>
          </p:nvPr>
        </p:nvSpPr>
        <p:spPr>
          <a:xfrm>
            <a:off x="1777110" y="257464"/>
            <a:ext cx="8636000" cy="452120"/>
          </a:xfrm>
          <a:prstGeom prst="rect">
            <a:avLst/>
          </a:prstGeom>
        </p:spPr>
        <p:txBody>
          <a:bodyPr vert="horz" wrap="square" lIns="0" tIns="12065" rIns="0" bIns="0" rtlCol="0">
            <a:spAutoFit/>
          </a:bodyPr>
          <a:lstStyle/>
          <a:p>
            <a:pPr marL="12700">
              <a:lnSpc>
                <a:spcPct val="100000"/>
              </a:lnSpc>
              <a:spcBef>
                <a:spcPts val="95"/>
              </a:spcBef>
            </a:pPr>
            <a:r>
              <a:rPr dirty="0"/>
              <a:t>Department</a:t>
            </a:r>
            <a:r>
              <a:rPr spc="55" dirty="0"/>
              <a:t> </a:t>
            </a:r>
            <a:r>
              <a:rPr spc="-25" dirty="0"/>
              <a:t>Orientation</a:t>
            </a:r>
            <a:r>
              <a:rPr spc="65" dirty="0"/>
              <a:t> </a:t>
            </a:r>
            <a:r>
              <a:rPr spc="30" dirty="0"/>
              <a:t>&amp;</a:t>
            </a:r>
            <a:r>
              <a:rPr spc="20" dirty="0"/>
              <a:t> </a:t>
            </a:r>
            <a:r>
              <a:rPr spc="10" dirty="0"/>
              <a:t>Compliance</a:t>
            </a:r>
            <a:r>
              <a:rPr spc="65" dirty="0"/>
              <a:t> </a:t>
            </a:r>
            <a:r>
              <a:rPr spc="5" dirty="0"/>
              <a:t>Checklist</a:t>
            </a:r>
          </a:p>
        </p:txBody>
      </p:sp>
      <p:pic>
        <p:nvPicPr>
          <p:cNvPr id="4" name="object 4"/>
          <p:cNvPicPr/>
          <p:nvPr/>
        </p:nvPicPr>
        <p:blipFill>
          <a:blip r:embed="rId3" cstate="print"/>
          <a:stretch>
            <a:fillRect/>
          </a:stretch>
        </p:blipFill>
        <p:spPr>
          <a:xfrm>
            <a:off x="9982200" y="6269735"/>
            <a:ext cx="2066543" cy="423671"/>
          </a:xfrm>
          <a:prstGeom prst="rect">
            <a:avLst/>
          </a:prstGeo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46857" y="1979842"/>
            <a:ext cx="9548495" cy="2465070"/>
          </a:xfrm>
          <a:prstGeom prst="rect">
            <a:avLst/>
          </a:prstGeom>
        </p:spPr>
        <p:txBody>
          <a:bodyPr vert="horz" wrap="square" lIns="0" tIns="13335" rIns="0" bIns="0" rtlCol="0">
            <a:spAutoFit/>
          </a:bodyPr>
          <a:lstStyle/>
          <a:p>
            <a:pPr marL="38100">
              <a:lnSpc>
                <a:spcPct val="100000"/>
              </a:lnSpc>
              <a:spcBef>
                <a:spcPts val="105"/>
              </a:spcBef>
            </a:pPr>
            <a:r>
              <a:rPr sz="2000" b="1" spc="-20" dirty="0">
                <a:latin typeface="Tahoma"/>
                <a:cs typeface="Tahoma"/>
              </a:rPr>
              <a:t>Preliminary</a:t>
            </a:r>
            <a:r>
              <a:rPr sz="2000" b="1" dirty="0">
                <a:latin typeface="Tahoma"/>
                <a:cs typeface="Tahoma"/>
              </a:rPr>
              <a:t> Medical</a:t>
            </a:r>
            <a:r>
              <a:rPr sz="2000" b="1" spc="-5" dirty="0">
                <a:latin typeface="Tahoma"/>
                <a:cs typeface="Tahoma"/>
              </a:rPr>
              <a:t> </a:t>
            </a:r>
            <a:r>
              <a:rPr sz="2000" b="1" spc="25" dirty="0">
                <a:latin typeface="Tahoma"/>
                <a:cs typeface="Tahoma"/>
              </a:rPr>
              <a:t>Clearance</a:t>
            </a:r>
            <a:r>
              <a:rPr sz="2000" b="1" spc="-20" dirty="0">
                <a:latin typeface="Tahoma"/>
                <a:cs typeface="Tahoma"/>
              </a:rPr>
              <a:t> </a:t>
            </a:r>
            <a:r>
              <a:rPr sz="2000" b="1" spc="35" dirty="0">
                <a:latin typeface="Tahoma"/>
                <a:cs typeface="Tahoma"/>
              </a:rPr>
              <a:t>for</a:t>
            </a:r>
            <a:r>
              <a:rPr sz="2000" b="1" spc="15" dirty="0">
                <a:latin typeface="Tahoma"/>
                <a:cs typeface="Tahoma"/>
              </a:rPr>
              <a:t> </a:t>
            </a:r>
            <a:r>
              <a:rPr sz="2000" b="1" spc="-55" dirty="0">
                <a:latin typeface="Tahoma"/>
                <a:cs typeface="Tahoma"/>
              </a:rPr>
              <a:t>Weill</a:t>
            </a:r>
            <a:r>
              <a:rPr sz="2000" b="1" spc="5" dirty="0">
                <a:latin typeface="Tahoma"/>
                <a:cs typeface="Tahoma"/>
              </a:rPr>
              <a:t> </a:t>
            </a:r>
            <a:r>
              <a:rPr sz="2000" b="1" spc="-15" dirty="0">
                <a:latin typeface="Tahoma"/>
                <a:cs typeface="Tahoma"/>
              </a:rPr>
              <a:t>Cornell</a:t>
            </a:r>
            <a:r>
              <a:rPr sz="2000" b="1" spc="5" dirty="0">
                <a:latin typeface="Tahoma"/>
                <a:cs typeface="Tahoma"/>
              </a:rPr>
              <a:t> </a:t>
            </a:r>
            <a:r>
              <a:rPr sz="2000" b="1" spc="-20" dirty="0">
                <a:latin typeface="Tahoma"/>
                <a:cs typeface="Tahoma"/>
              </a:rPr>
              <a:t>Medicine</a:t>
            </a:r>
            <a:r>
              <a:rPr sz="2000" b="1" spc="-10" dirty="0">
                <a:latin typeface="Tahoma"/>
                <a:cs typeface="Tahoma"/>
              </a:rPr>
              <a:t> </a:t>
            </a:r>
            <a:r>
              <a:rPr sz="2000" b="1" spc="5" dirty="0">
                <a:latin typeface="Tahoma"/>
                <a:cs typeface="Tahoma"/>
              </a:rPr>
              <a:t>Employees</a:t>
            </a:r>
            <a:endParaRPr sz="2000">
              <a:latin typeface="Tahoma"/>
              <a:cs typeface="Tahoma"/>
            </a:endParaRPr>
          </a:p>
          <a:p>
            <a:pPr marL="324485" indent="-287020">
              <a:lnSpc>
                <a:spcPct val="100000"/>
              </a:lnSpc>
              <a:spcBef>
                <a:spcPts val="2395"/>
              </a:spcBef>
              <a:buChar char="•"/>
              <a:tabLst>
                <a:tab pos="324485" algn="l"/>
                <a:tab pos="325120" algn="l"/>
              </a:tabLst>
            </a:pPr>
            <a:r>
              <a:rPr sz="2000" spc="60" dirty="0">
                <a:latin typeface="Arial"/>
                <a:cs typeface="Arial"/>
              </a:rPr>
              <a:t>Includes</a:t>
            </a:r>
            <a:r>
              <a:rPr sz="2000" spc="-40" dirty="0">
                <a:latin typeface="Arial"/>
                <a:cs typeface="Arial"/>
              </a:rPr>
              <a:t> </a:t>
            </a:r>
            <a:r>
              <a:rPr sz="2000" spc="55" dirty="0">
                <a:latin typeface="Arial"/>
                <a:cs typeface="Arial"/>
              </a:rPr>
              <a:t>initial</a:t>
            </a:r>
            <a:r>
              <a:rPr sz="2000" spc="5" dirty="0">
                <a:latin typeface="Arial"/>
                <a:cs typeface="Arial"/>
              </a:rPr>
              <a:t> </a:t>
            </a:r>
            <a:r>
              <a:rPr sz="2000" spc="60" dirty="0">
                <a:latin typeface="Arial"/>
                <a:cs typeface="Arial"/>
              </a:rPr>
              <a:t>Medical</a:t>
            </a:r>
            <a:r>
              <a:rPr sz="2000" spc="-5" dirty="0">
                <a:latin typeface="Arial"/>
                <a:cs typeface="Arial"/>
              </a:rPr>
              <a:t> </a:t>
            </a:r>
            <a:r>
              <a:rPr sz="2000" spc="70" dirty="0">
                <a:latin typeface="Arial"/>
                <a:cs typeface="Arial"/>
              </a:rPr>
              <a:t>Screening</a:t>
            </a:r>
            <a:r>
              <a:rPr sz="2000" spc="-25" dirty="0">
                <a:latin typeface="Arial"/>
                <a:cs typeface="Arial"/>
              </a:rPr>
              <a:t> </a:t>
            </a:r>
            <a:r>
              <a:rPr sz="2000" spc="135" dirty="0">
                <a:latin typeface="Arial"/>
                <a:cs typeface="Arial"/>
              </a:rPr>
              <a:t>Appointment</a:t>
            </a:r>
            <a:r>
              <a:rPr sz="2000" spc="-30" dirty="0">
                <a:latin typeface="Arial"/>
                <a:cs typeface="Arial"/>
              </a:rPr>
              <a:t> </a:t>
            </a:r>
            <a:r>
              <a:rPr sz="2000" spc="135" dirty="0">
                <a:latin typeface="Arial"/>
                <a:cs typeface="Arial"/>
              </a:rPr>
              <a:t>time</a:t>
            </a:r>
            <a:endParaRPr sz="2000">
              <a:latin typeface="Arial"/>
              <a:cs typeface="Arial"/>
            </a:endParaRPr>
          </a:p>
          <a:p>
            <a:pPr marL="781685" lvl="1" indent="-287020">
              <a:lnSpc>
                <a:spcPct val="100000"/>
              </a:lnSpc>
              <a:spcBef>
                <a:spcPts val="2400"/>
              </a:spcBef>
              <a:buChar char="•"/>
              <a:tabLst>
                <a:tab pos="781685" algn="l"/>
                <a:tab pos="782320" algn="l"/>
              </a:tabLst>
            </a:pPr>
            <a:r>
              <a:rPr sz="2000" spc="130" dirty="0">
                <a:latin typeface="Arial"/>
                <a:cs typeface="Arial"/>
              </a:rPr>
              <a:t>Workforce</a:t>
            </a:r>
            <a:r>
              <a:rPr sz="2000" spc="-20" dirty="0">
                <a:latin typeface="Arial"/>
                <a:cs typeface="Arial"/>
              </a:rPr>
              <a:t> </a:t>
            </a:r>
            <a:r>
              <a:rPr sz="2000" spc="70" dirty="0">
                <a:latin typeface="Arial"/>
                <a:cs typeface="Arial"/>
              </a:rPr>
              <a:t>Health</a:t>
            </a:r>
            <a:r>
              <a:rPr sz="2000" spc="15" dirty="0">
                <a:latin typeface="Arial"/>
                <a:cs typeface="Arial"/>
              </a:rPr>
              <a:t> </a:t>
            </a:r>
            <a:r>
              <a:rPr sz="2000" spc="195" dirty="0">
                <a:latin typeface="Arial"/>
                <a:cs typeface="Arial"/>
              </a:rPr>
              <a:t>&amp;</a:t>
            </a:r>
            <a:r>
              <a:rPr sz="2000" spc="-5" dirty="0">
                <a:latin typeface="Arial"/>
                <a:cs typeface="Arial"/>
              </a:rPr>
              <a:t> </a:t>
            </a:r>
            <a:r>
              <a:rPr sz="2000" spc="120" dirty="0">
                <a:latin typeface="Arial"/>
                <a:cs typeface="Arial"/>
              </a:rPr>
              <a:t>Safety</a:t>
            </a:r>
            <a:r>
              <a:rPr sz="2000" spc="-5" dirty="0">
                <a:latin typeface="Arial"/>
                <a:cs typeface="Arial"/>
              </a:rPr>
              <a:t> </a:t>
            </a:r>
            <a:r>
              <a:rPr sz="2000" spc="-160" dirty="0">
                <a:latin typeface="Arial"/>
                <a:cs typeface="Arial"/>
              </a:rPr>
              <a:t>1315</a:t>
            </a:r>
            <a:r>
              <a:rPr sz="2000" spc="20" dirty="0">
                <a:latin typeface="Arial"/>
                <a:cs typeface="Arial"/>
              </a:rPr>
              <a:t> </a:t>
            </a:r>
            <a:r>
              <a:rPr sz="2000" spc="140" dirty="0">
                <a:latin typeface="Arial"/>
                <a:cs typeface="Arial"/>
              </a:rPr>
              <a:t>–</a:t>
            </a:r>
            <a:r>
              <a:rPr sz="2000" dirty="0">
                <a:latin typeface="Arial"/>
                <a:cs typeface="Arial"/>
              </a:rPr>
              <a:t> </a:t>
            </a:r>
            <a:r>
              <a:rPr sz="2000" spc="-145" dirty="0">
                <a:latin typeface="Arial"/>
                <a:cs typeface="Arial"/>
              </a:rPr>
              <a:t>1319</a:t>
            </a:r>
            <a:r>
              <a:rPr sz="2000" spc="10" dirty="0">
                <a:latin typeface="Arial"/>
                <a:cs typeface="Arial"/>
              </a:rPr>
              <a:t> </a:t>
            </a:r>
            <a:r>
              <a:rPr sz="2000" spc="95" dirty="0">
                <a:latin typeface="Arial"/>
                <a:cs typeface="Arial"/>
              </a:rPr>
              <a:t>York</a:t>
            </a:r>
            <a:r>
              <a:rPr sz="2000" spc="-5" dirty="0">
                <a:latin typeface="Arial"/>
                <a:cs typeface="Arial"/>
              </a:rPr>
              <a:t> </a:t>
            </a:r>
            <a:r>
              <a:rPr sz="2000" spc="114" dirty="0">
                <a:latin typeface="Arial"/>
                <a:cs typeface="Arial"/>
              </a:rPr>
              <a:t>Ave</a:t>
            </a:r>
            <a:r>
              <a:rPr sz="2000" spc="-10" dirty="0">
                <a:latin typeface="Arial"/>
                <a:cs typeface="Arial"/>
              </a:rPr>
              <a:t> </a:t>
            </a:r>
            <a:r>
              <a:rPr sz="2000" spc="175" dirty="0">
                <a:latin typeface="Arial"/>
                <a:cs typeface="Arial"/>
              </a:rPr>
              <a:t>at</a:t>
            </a:r>
            <a:r>
              <a:rPr sz="2000" spc="10" dirty="0">
                <a:latin typeface="Arial"/>
                <a:cs typeface="Arial"/>
              </a:rPr>
              <a:t> </a:t>
            </a:r>
            <a:r>
              <a:rPr sz="2000" spc="100" dirty="0">
                <a:latin typeface="Arial"/>
                <a:cs typeface="Arial"/>
              </a:rPr>
              <a:t>70</a:t>
            </a:r>
            <a:r>
              <a:rPr sz="1950" spc="150" baseline="25641" dirty="0">
                <a:latin typeface="Arial"/>
                <a:cs typeface="Arial"/>
              </a:rPr>
              <a:t>th</a:t>
            </a:r>
            <a:r>
              <a:rPr sz="1950" spc="300" baseline="25641" dirty="0">
                <a:latin typeface="Arial"/>
                <a:cs typeface="Arial"/>
              </a:rPr>
              <a:t> </a:t>
            </a:r>
            <a:r>
              <a:rPr sz="2000" spc="95" dirty="0">
                <a:latin typeface="Arial"/>
                <a:cs typeface="Arial"/>
              </a:rPr>
              <a:t>St</a:t>
            </a:r>
            <a:r>
              <a:rPr sz="2000" spc="10" dirty="0">
                <a:latin typeface="Arial"/>
                <a:cs typeface="Arial"/>
              </a:rPr>
              <a:t> </a:t>
            </a:r>
            <a:r>
              <a:rPr sz="2000" spc="80" dirty="0">
                <a:latin typeface="Arial"/>
                <a:cs typeface="Arial"/>
              </a:rPr>
              <a:t>(lower</a:t>
            </a:r>
            <a:r>
              <a:rPr sz="2000" dirty="0">
                <a:latin typeface="Arial"/>
                <a:cs typeface="Arial"/>
              </a:rPr>
              <a:t> </a:t>
            </a:r>
            <a:r>
              <a:rPr sz="2000" spc="45" dirty="0">
                <a:latin typeface="Arial"/>
                <a:cs typeface="Arial"/>
              </a:rPr>
              <a:t>level)</a:t>
            </a:r>
            <a:endParaRPr sz="2000">
              <a:latin typeface="Arial"/>
              <a:cs typeface="Arial"/>
            </a:endParaRPr>
          </a:p>
          <a:p>
            <a:pPr marL="781685" marR="30480" lvl="1" indent="-287020">
              <a:lnSpc>
                <a:spcPct val="100000"/>
              </a:lnSpc>
              <a:spcBef>
                <a:spcPts val="2400"/>
              </a:spcBef>
              <a:buChar char="•"/>
              <a:tabLst>
                <a:tab pos="781685" algn="l"/>
                <a:tab pos="782320" algn="l"/>
              </a:tabLst>
            </a:pPr>
            <a:r>
              <a:rPr sz="2000" spc="65" dirty="0">
                <a:latin typeface="Arial"/>
                <a:cs typeface="Arial"/>
              </a:rPr>
              <a:t>Included</a:t>
            </a:r>
            <a:r>
              <a:rPr sz="2000" spc="-10" dirty="0">
                <a:latin typeface="Arial"/>
                <a:cs typeface="Arial"/>
              </a:rPr>
              <a:t> </a:t>
            </a:r>
            <a:r>
              <a:rPr sz="2000" spc="30" dirty="0">
                <a:latin typeface="Arial"/>
                <a:cs typeface="Arial"/>
              </a:rPr>
              <a:t>in</a:t>
            </a:r>
            <a:r>
              <a:rPr sz="2000" spc="10" dirty="0">
                <a:latin typeface="Arial"/>
                <a:cs typeface="Arial"/>
              </a:rPr>
              <a:t> </a:t>
            </a:r>
            <a:r>
              <a:rPr sz="2000" spc="130" dirty="0">
                <a:latin typeface="Arial"/>
                <a:cs typeface="Arial"/>
              </a:rPr>
              <a:t>the</a:t>
            </a:r>
            <a:r>
              <a:rPr sz="2000" spc="10" dirty="0">
                <a:latin typeface="Arial"/>
                <a:cs typeface="Arial"/>
              </a:rPr>
              <a:t> </a:t>
            </a:r>
            <a:r>
              <a:rPr sz="2000" spc="130" dirty="0">
                <a:latin typeface="Arial"/>
                <a:cs typeface="Arial"/>
              </a:rPr>
              <a:t>appointment</a:t>
            </a:r>
            <a:r>
              <a:rPr sz="2000" spc="-10" dirty="0">
                <a:latin typeface="Arial"/>
                <a:cs typeface="Arial"/>
              </a:rPr>
              <a:t> </a:t>
            </a:r>
            <a:r>
              <a:rPr sz="2000" spc="110" dirty="0">
                <a:latin typeface="Arial"/>
                <a:cs typeface="Arial"/>
              </a:rPr>
              <a:t>are</a:t>
            </a:r>
            <a:r>
              <a:rPr sz="2000" spc="15" dirty="0">
                <a:latin typeface="Arial"/>
                <a:cs typeface="Arial"/>
              </a:rPr>
              <a:t> </a:t>
            </a:r>
            <a:r>
              <a:rPr sz="2000" spc="75" dirty="0">
                <a:latin typeface="Arial"/>
                <a:cs typeface="Arial"/>
              </a:rPr>
              <a:t>Tuberculosis</a:t>
            </a:r>
            <a:r>
              <a:rPr sz="2000" spc="-10" dirty="0">
                <a:latin typeface="Arial"/>
                <a:cs typeface="Arial"/>
              </a:rPr>
              <a:t> </a:t>
            </a:r>
            <a:r>
              <a:rPr sz="2000" spc="140" dirty="0">
                <a:latin typeface="Arial"/>
                <a:cs typeface="Arial"/>
              </a:rPr>
              <a:t>tests</a:t>
            </a:r>
            <a:r>
              <a:rPr sz="2000" spc="-10" dirty="0">
                <a:latin typeface="Arial"/>
                <a:cs typeface="Arial"/>
              </a:rPr>
              <a:t> </a:t>
            </a:r>
            <a:r>
              <a:rPr sz="2000" spc="125" dirty="0">
                <a:latin typeface="Arial"/>
                <a:cs typeface="Arial"/>
              </a:rPr>
              <a:t>(two</a:t>
            </a:r>
            <a:r>
              <a:rPr sz="2000" spc="5" dirty="0">
                <a:latin typeface="Arial"/>
                <a:cs typeface="Arial"/>
              </a:rPr>
              <a:t> </a:t>
            </a:r>
            <a:r>
              <a:rPr sz="2000" spc="140" dirty="0">
                <a:latin typeface="Arial"/>
                <a:cs typeface="Arial"/>
              </a:rPr>
              <a:t>tests</a:t>
            </a:r>
            <a:r>
              <a:rPr sz="2000" spc="-10" dirty="0">
                <a:latin typeface="Arial"/>
                <a:cs typeface="Arial"/>
              </a:rPr>
              <a:t> </a:t>
            </a:r>
            <a:r>
              <a:rPr sz="2000" spc="125" dirty="0">
                <a:latin typeface="Arial"/>
                <a:cs typeface="Arial"/>
              </a:rPr>
              <a:t>over</a:t>
            </a:r>
            <a:r>
              <a:rPr sz="2000" spc="15" dirty="0">
                <a:latin typeface="Arial"/>
                <a:cs typeface="Arial"/>
              </a:rPr>
              <a:t> </a:t>
            </a:r>
            <a:r>
              <a:rPr sz="2000" spc="170" dirty="0">
                <a:latin typeface="Arial"/>
                <a:cs typeface="Arial"/>
              </a:rPr>
              <a:t>two </a:t>
            </a:r>
            <a:r>
              <a:rPr sz="2000" spc="-540" dirty="0">
                <a:latin typeface="Arial"/>
                <a:cs typeface="Arial"/>
              </a:rPr>
              <a:t> </a:t>
            </a:r>
            <a:r>
              <a:rPr sz="2000" spc="65" dirty="0">
                <a:latin typeface="Arial"/>
                <a:cs typeface="Arial"/>
              </a:rPr>
              <a:t>weeks,</a:t>
            </a:r>
            <a:r>
              <a:rPr sz="2000" spc="-15" dirty="0">
                <a:latin typeface="Arial"/>
                <a:cs typeface="Arial"/>
              </a:rPr>
              <a:t> </a:t>
            </a:r>
            <a:r>
              <a:rPr sz="2000" spc="165" dirty="0">
                <a:latin typeface="Arial"/>
                <a:cs typeface="Arial"/>
              </a:rPr>
              <a:t>4</a:t>
            </a:r>
            <a:r>
              <a:rPr sz="2000" spc="-5" dirty="0">
                <a:latin typeface="Arial"/>
                <a:cs typeface="Arial"/>
              </a:rPr>
              <a:t> </a:t>
            </a:r>
            <a:r>
              <a:rPr sz="2000" spc="75" dirty="0">
                <a:latin typeface="Arial"/>
                <a:cs typeface="Arial"/>
              </a:rPr>
              <a:t>visits)</a:t>
            </a:r>
            <a:r>
              <a:rPr sz="2000" dirty="0">
                <a:latin typeface="Arial"/>
                <a:cs typeface="Arial"/>
              </a:rPr>
              <a:t> </a:t>
            </a:r>
            <a:r>
              <a:rPr sz="2000" spc="195" dirty="0">
                <a:latin typeface="Arial"/>
                <a:cs typeface="Arial"/>
              </a:rPr>
              <a:t>&amp;</a:t>
            </a:r>
            <a:r>
              <a:rPr sz="2000" spc="-5" dirty="0">
                <a:latin typeface="Arial"/>
                <a:cs typeface="Arial"/>
              </a:rPr>
              <a:t> </a:t>
            </a:r>
            <a:r>
              <a:rPr sz="2000" spc="105" dirty="0">
                <a:latin typeface="Arial"/>
                <a:cs typeface="Arial"/>
              </a:rPr>
              <a:t>vaccination</a:t>
            </a:r>
            <a:r>
              <a:rPr sz="2000" spc="-15" dirty="0">
                <a:latin typeface="Arial"/>
                <a:cs typeface="Arial"/>
              </a:rPr>
              <a:t> </a:t>
            </a:r>
            <a:r>
              <a:rPr sz="2000" spc="130" dirty="0">
                <a:latin typeface="Arial"/>
                <a:cs typeface="Arial"/>
              </a:rPr>
              <a:t>update</a:t>
            </a:r>
            <a:endParaRPr sz="2000">
              <a:latin typeface="Arial"/>
              <a:cs typeface="Arial"/>
            </a:endParaRPr>
          </a:p>
        </p:txBody>
      </p:sp>
      <p:sp>
        <p:nvSpPr>
          <p:cNvPr id="3" name="object 3"/>
          <p:cNvSpPr txBox="1">
            <a:spLocks noGrp="1"/>
          </p:cNvSpPr>
          <p:nvPr>
            <p:ph type="title"/>
          </p:nvPr>
        </p:nvSpPr>
        <p:spPr>
          <a:xfrm>
            <a:off x="1777110" y="257464"/>
            <a:ext cx="8636000" cy="452120"/>
          </a:xfrm>
          <a:prstGeom prst="rect">
            <a:avLst/>
          </a:prstGeom>
        </p:spPr>
        <p:txBody>
          <a:bodyPr vert="horz" wrap="square" lIns="0" tIns="12065" rIns="0" bIns="0" rtlCol="0">
            <a:spAutoFit/>
          </a:bodyPr>
          <a:lstStyle/>
          <a:p>
            <a:pPr marL="12700">
              <a:lnSpc>
                <a:spcPct val="100000"/>
              </a:lnSpc>
              <a:spcBef>
                <a:spcPts val="95"/>
              </a:spcBef>
            </a:pPr>
            <a:r>
              <a:rPr dirty="0"/>
              <a:t>Department</a:t>
            </a:r>
            <a:r>
              <a:rPr spc="55" dirty="0"/>
              <a:t> </a:t>
            </a:r>
            <a:r>
              <a:rPr spc="-25" dirty="0"/>
              <a:t>Orientation</a:t>
            </a:r>
            <a:r>
              <a:rPr spc="65" dirty="0"/>
              <a:t> </a:t>
            </a:r>
            <a:r>
              <a:rPr spc="30" dirty="0"/>
              <a:t>&amp;</a:t>
            </a:r>
            <a:r>
              <a:rPr spc="20" dirty="0"/>
              <a:t> </a:t>
            </a:r>
            <a:r>
              <a:rPr spc="10" dirty="0"/>
              <a:t>Compliance</a:t>
            </a:r>
            <a:r>
              <a:rPr spc="65" dirty="0"/>
              <a:t> </a:t>
            </a:r>
            <a:r>
              <a:rPr spc="5" dirty="0"/>
              <a:t>Checklist</a:t>
            </a:r>
          </a:p>
        </p:txBody>
      </p:sp>
      <p:pic>
        <p:nvPicPr>
          <p:cNvPr id="4" name="object 4"/>
          <p:cNvPicPr/>
          <p:nvPr/>
        </p:nvPicPr>
        <p:blipFill>
          <a:blip r:embed="rId2" cstate="print"/>
          <a:stretch>
            <a:fillRect/>
          </a:stretch>
        </p:blipFill>
        <p:spPr>
          <a:xfrm>
            <a:off x="9982200" y="6269735"/>
            <a:ext cx="2066543" cy="423671"/>
          </a:xfrm>
          <a:prstGeom prst="rect">
            <a:avLst/>
          </a:prstGeo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249148" y="1139365"/>
            <a:ext cx="3468370" cy="391160"/>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CF451F"/>
                </a:solidFill>
                <a:latin typeface="Tahoma"/>
                <a:cs typeface="Tahoma"/>
              </a:rPr>
              <a:t>Employee</a:t>
            </a:r>
            <a:r>
              <a:rPr sz="2400" b="1" spc="-60" dirty="0">
                <a:solidFill>
                  <a:srgbClr val="CF451F"/>
                </a:solidFill>
                <a:latin typeface="Tahoma"/>
                <a:cs typeface="Tahoma"/>
              </a:rPr>
              <a:t> </a:t>
            </a:r>
            <a:r>
              <a:rPr sz="2400" b="1" spc="20" dirty="0">
                <a:solidFill>
                  <a:srgbClr val="CF451F"/>
                </a:solidFill>
                <a:latin typeface="Tahoma"/>
                <a:cs typeface="Tahoma"/>
              </a:rPr>
              <a:t>Self-Service</a:t>
            </a:r>
            <a:endParaRPr sz="2400">
              <a:latin typeface="Tahoma"/>
              <a:cs typeface="Tahoma"/>
            </a:endParaRPr>
          </a:p>
        </p:txBody>
      </p:sp>
      <p:sp>
        <p:nvSpPr>
          <p:cNvPr id="3" name="object 3"/>
          <p:cNvSpPr txBox="1"/>
          <p:nvPr/>
        </p:nvSpPr>
        <p:spPr>
          <a:xfrm>
            <a:off x="533885" y="1962754"/>
            <a:ext cx="5856605" cy="3317240"/>
          </a:xfrm>
          <a:prstGeom prst="rect">
            <a:avLst/>
          </a:prstGeom>
        </p:spPr>
        <p:txBody>
          <a:bodyPr vert="horz" wrap="square" lIns="0" tIns="12700" rIns="0" bIns="0" rtlCol="0">
            <a:spAutoFit/>
          </a:bodyPr>
          <a:lstStyle/>
          <a:p>
            <a:pPr marL="299085" indent="-287020">
              <a:lnSpc>
                <a:spcPct val="100000"/>
              </a:lnSpc>
              <a:spcBef>
                <a:spcPts val="100"/>
              </a:spcBef>
              <a:buChar char="•"/>
              <a:tabLst>
                <a:tab pos="299085" algn="l"/>
                <a:tab pos="299720" algn="l"/>
              </a:tabLst>
            </a:pPr>
            <a:r>
              <a:rPr sz="1800" spc="25" dirty="0">
                <a:latin typeface="Arial"/>
                <a:cs typeface="Arial"/>
              </a:rPr>
              <a:t>Weill</a:t>
            </a:r>
            <a:r>
              <a:rPr sz="1800" spc="-20" dirty="0">
                <a:latin typeface="Arial"/>
                <a:cs typeface="Arial"/>
              </a:rPr>
              <a:t> </a:t>
            </a:r>
            <a:r>
              <a:rPr sz="1800" spc="60" dirty="0">
                <a:latin typeface="Arial"/>
                <a:cs typeface="Arial"/>
              </a:rPr>
              <a:t>Training</a:t>
            </a:r>
            <a:r>
              <a:rPr sz="1800" spc="-5" dirty="0">
                <a:latin typeface="Arial"/>
                <a:cs typeface="Arial"/>
              </a:rPr>
              <a:t> </a:t>
            </a:r>
            <a:r>
              <a:rPr sz="1800" spc="95" dirty="0">
                <a:latin typeface="Arial"/>
                <a:cs typeface="Arial"/>
              </a:rPr>
              <a:t>Management</a:t>
            </a:r>
            <a:r>
              <a:rPr sz="1800" spc="30" dirty="0">
                <a:latin typeface="Arial"/>
                <a:cs typeface="Arial"/>
              </a:rPr>
              <a:t> </a:t>
            </a:r>
            <a:r>
              <a:rPr sz="1800" spc="110" dirty="0">
                <a:latin typeface="Arial"/>
                <a:cs typeface="Arial"/>
              </a:rPr>
              <a:t>System</a:t>
            </a:r>
            <a:endParaRPr sz="1800">
              <a:latin typeface="Arial"/>
              <a:cs typeface="Arial"/>
            </a:endParaRPr>
          </a:p>
          <a:p>
            <a:pPr marL="756285" lvl="1" indent="-287020">
              <a:lnSpc>
                <a:spcPct val="100000"/>
              </a:lnSpc>
              <a:buChar char="•"/>
              <a:tabLst>
                <a:tab pos="756285" algn="l"/>
                <a:tab pos="756920" algn="l"/>
              </a:tabLst>
            </a:pPr>
            <a:r>
              <a:rPr sz="1800" spc="65" dirty="0">
                <a:latin typeface="Arial"/>
                <a:cs typeface="Arial"/>
              </a:rPr>
              <a:t>Register</a:t>
            </a:r>
            <a:r>
              <a:rPr sz="1800" spc="35" dirty="0">
                <a:latin typeface="Arial"/>
                <a:cs typeface="Arial"/>
              </a:rPr>
              <a:t> </a:t>
            </a:r>
            <a:r>
              <a:rPr sz="1800" spc="95" dirty="0">
                <a:latin typeface="Arial"/>
                <a:cs typeface="Arial"/>
              </a:rPr>
              <a:t>and</a:t>
            </a:r>
            <a:r>
              <a:rPr sz="1800" spc="25" dirty="0">
                <a:latin typeface="Arial"/>
                <a:cs typeface="Arial"/>
              </a:rPr>
              <a:t> </a:t>
            </a:r>
            <a:r>
              <a:rPr sz="1800" spc="110" dirty="0">
                <a:latin typeface="Arial"/>
                <a:cs typeface="Arial"/>
              </a:rPr>
              <a:t>complete</a:t>
            </a:r>
            <a:r>
              <a:rPr sz="1800" spc="25" dirty="0">
                <a:latin typeface="Arial"/>
                <a:cs typeface="Arial"/>
              </a:rPr>
              <a:t> </a:t>
            </a:r>
            <a:r>
              <a:rPr sz="1800" spc="45" dirty="0">
                <a:latin typeface="Arial"/>
                <a:cs typeface="Arial"/>
              </a:rPr>
              <a:t>online</a:t>
            </a:r>
            <a:r>
              <a:rPr sz="1800" spc="15" dirty="0">
                <a:latin typeface="Arial"/>
                <a:cs typeface="Arial"/>
              </a:rPr>
              <a:t> </a:t>
            </a:r>
            <a:r>
              <a:rPr sz="1800" spc="85" dirty="0">
                <a:latin typeface="Arial"/>
                <a:cs typeface="Arial"/>
              </a:rPr>
              <a:t>training</a:t>
            </a:r>
            <a:r>
              <a:rPr sz="1800" spc="15" dirty="0">
                <a:latin typeface="Arial"/>
                <a:cs typeface="Arial"/>
              </a:rPr>
              <a:t> </a:t>
            </a:r>
            <a:r>
              <a:rPr sz="1800" spc="90" dirty="0">
                <a:latin typeface="Arial"/>
                <a:cs typeface="Arial"/>
              </a:rPr>
              <a:t>courses</a:t>
            </a:r>
            <a:endParaRPr sz="1800">
              <a:latin typeface="Arial"/>
              <a:cs typeface="Arial"/>
            </a:endParaRPr>
          </a:p>
          <a:p>
            <a:pPr marL="756285" lvl="1" indent="-287020">
              <a:lnSpc>
                <a:spcPct val="100000"/>
              </a:lnSpc>
              <a:buChar char="•"/>
              <a:tabLst>
                <a:tab pos="756285" algn="l"/>
                <a:tab pos="756920" algn="l"/>
              </a:tabLst>
            </a:pPr>
            <a:r>
              <a:rPr sz="1800" spc="45" dirty="0">
                <a:latin typeface="Arial"/>
                <a:cs typeface="Arial"/>
              </a:rPr>
              <a:t>Including</a:t>
            </a:r>
            <a:r>
              <a:rPr sz="1800" spc="30" dirty="0">
                <a:latin typeface="Arial"/>
                <a:cs typeface="Arial"/>
              </a:rPr>
              <a:t> </a:t>
            </a:r>
            <a:r>
              <a:rPr sz="1800" b="1" spc="-20" dirty="0">
                <a:latin typeface="Tahoma"/>
                <a:cs typeface="Tahoma"/>
              </a:rPr>
              <a:t>Fire</a:t>
            </a:r>
            <a:r>
              <a:rPr sz="1800" b="1" spc="20" dirty="0">
                <a:latin typeface="Tahoma"/>
                <a:cs typeface="Tahoma"/>
              </a:rPr>
              <a:t> </a:t>
            </a:r>
            <a:r>
              <a:rPr sz="1800" b="1" spc="35" dirty="0">
                <a:latin typeface="Tahoma"/>
                <a:cs typeface="Tahoma"/>
              </a:rPr>
              <a:t>Safety</a:t>
            </a:r>
            <a:r>
              <a:rPr sz="1800" b="1" spc="-5" dirty="0">
                <a:latin typeface="Tahoma"/>
                <a:cs typeface="Tahoma"/>
              </a:rPr>
              <a:t> </a:t>
            </a:r>
            <a:r>
              <a:rPr sz="1800" spc="175" dirty="0">
                <a:latin typeface="Arial"/>
                <a:cs typeface="Arial"/>
              </a:rPr>
              <a:t>&amp;</a:t>
            </a:r>
            <a:r>
              <a:rPr sz="1800" dirty="0">
                <a:latin typeface="Arial"/>
                <a:cs typeface="Arial"/>
              </a:rPr>
              <a:t> </a:t>
            </a:r>
            <a:r>
              <a:rPr sz="1800" b="1" spc="-60" dirty="0">
                <a:latin typeface="Tahoma"/>
                <a:cs typeface="Tahoma"/>
              </a:rPr>
              <a:t>HIPAA</a:t>
            </a:r>
            <a:r>
              <a:rPr sz="1800" b="1" spc="10" dirty="0">
                <a:latin typeface="Tahoma"/>
                <a:cs typeface="Tahoma"/>
              </a:rPr>
              <a:t> </a:t>
            </a:r>
            <a:r>
              <a:rPr sz="1800" spc="80" dirty="0">
                <a:latin typeface="Arial"/>
                <a:cs typeface="Arial"/>
              </a:rPr>
              <a:t>training</a:t>
            </a:r>
            <a:endParaRPr sz="1800">
              <a:latin typeface="Arial"/>
              <a:cs typeface="Arial"/>
            </a:endParaRPr>
          </a:p>
          <a:p>
            <a:pPr marL="299085" indent="-287020">
              <a:lnSpc>
                <a:spcPct val="100000"/>
              </a:lnSpc>
              <a:spcBef>
                <a:spcPts val="2160"/>
              </a:spcBef>
              <a:buChar char="•"/>
              <a:tabLst>
                <a:tab pos="299085" algn="l"/>
                <a:tab pos="299720" algn="l"/>
              </a:tabLst>
            </a:pPr>
            <a:r>
              <a:rPr sz="1800" spc="95" dirty="0">
                <a:latin typeface="Arial"/>
                <a:cs typeface="Arial"/>
              </a:rPr>
              <a:t>Compensation</a:t>
            </a:r>
            <a:r>
              <a:rPr sz="1800" dirty="0">
                <a:latin typeface="Arial"/>
                <a:cs typeface="Arial"/>
              </a:rPr>
              <a:t> </a:t>
            </a:r>
            <a:r>
              <a:rPr sz="1800" spc="175" dirty="0">
                <a:latin typeface="Arial"/>
                <a:cs typeface="Arial"/>
              </a:rPr>
              <a:t>&amp;</a:t>
            </a:r>
            <a:r>
              <a:rPr sz="1800" dirty="0">
                <a:latin typeface="Arial"/>
                <a:cs typeface="Arial"/>
              </a:rPr>
              <a:t> </a:t>
            </a:r>
            <a:r>
              <a:rPr sz="1800" spc="70" dirty="0">
                <a:latin typeface="Arial"/>
                <a:cs typeface="Arial"/>
              </a:rPr>
              <a:t>Payroll</a:t>
            </a:r>
            <a:endParaRPr sz="1800">
              <a:latin typeface="Arial"/>
              <a:cs typeface="Arial"/>
            </a:endParaRPr>
          </a:p>
          <a:p>
            <a:pPr marL="756285" lvl="1" indent="-287020">
              <a:lnSpc>
                <a:spcPct val="100000"/>
              </a:lnSpc>
              <a:buChar char="•"/>
              <a:tabLst>
                <a:tab pos="756285" algn="l"/>
                <a:tab pos="756920" algn="l"/>
              </a:tabLst>
            </a:pPr>
            <a:r>
              <a:rPr sz="1800" spc="55" dirty="0">
                <a:latin typeface="Arial"/>
                <a:cs typeface="Arial"/>
              </a:rPr>
              <a:t>View</a:t>
            </a:r>
            <a:r>
              <a:rPr sz="1800" spc="-10" dirty="0">
                <a:latin typeface="Arial"/>
                <a:cs typeface="Arial"/>
              </a:rPr>
              <a:t> </a:t>
            </a:r>
            <a:r>
              <a:rPr sz="1800" spc="114" dirty="0">
                <a:latin typeface="Arial"/>
                <a:cs typeface="Arial"/>
              </a:rPr>
              <a:t>your</a:t>
            </a:r>
            <a:r>
              <a:rPr sz="1800" dirty="0">
                <a:latin typeface="Arial"/>
                <a:cs typeface="Arial"/>
              </a:rPr>
              <a:t> </a:t>
            </a:r>
            <a:r>
              <a:rPr sz="1800" spc="120" dirty="0">
                <a:latin typeface="Arial"/>
                <a:cs typeface="Arial"/>
              </a:rPr>
              <a:t>pay</a:t>
            </a:r>
            <a:r>
              <a:rPr sz="1800" spc="15" dirty="0">
                <a:latin typeface="Arial"/>
                <a:cs typeface="Arial"/>
              </a:rPr>
              <a:t> </a:t>
            </a:r>
            <a:r>
              <a:rPr sz="1800" spc="125" dirty="0">
                <a:latin typeface="Arial"/>
                <a:cs typeface="Arial"/>
              </a:rPr>
              <a:t>statements</a:t>
            </a:r>
            <a:endParaRPr sz="1800">
              <a:latin typeface="Arial"/>
              <a:cs typeface="Arial"/>
            </a:endParaRPr>
          </a:p>
          <a:p>
            <a:pPr marL="299085" indent="-287020">
              <a:lnSpc>
                <a:spcPct val="100000"/>
              </a:lnSpc>
              <a:spcBef>
                <a:spcPts val="2160"/>
              </a:spcBef>
              <a:buChar char="•"/>
              <a:tabLst>
                <a:tab pos="299085" algn="l"/>
                <a:tab pos="299720" algn="l"/>
              </a:tabLst>
            </a:pPr>
            <a:r>
              <a:rPr sz="1800" spc="80" dirty="0">
                <a:latin typeface="Arial"/>
                <a:cs typeface="Arial"/>
              </a:rPr>
              <a:t>Benefits</a:t>
            </a:r>
            <a:endParaRPr sz="1800">
              <a:latin typeface="Arial"/>
              <a:cs typeface="Arial"/>
            </a:endParaRPr>
          </a:p>
          <a:p>
            <a:pPr marL="756285" lvl="1" indent="-287020">
              <a:lnSpc>
                <a:spcPct val="100000"/>
              </a:lnSpc>
              <a:buChar char="•"/>
              <a:tabLst>
                <a:tab pos="756285" algn="l"/>
                <a:tab pos="756920" algn="l"/>
              </a:tabLst>
            </a:pPr>
            <a:r>
              <a:rPr sz="1800" spc="30" dirty="0">
                <a:latin typeface="Arial"/>
                <a:cs typeface="Arial"/>
              </a:rPr>
              <a:t>Enroll</a:t>
            </a:r>
            <a:r>
              <a:rPr sz="1800" spc="-5" dirty="0">
                <a:latin typeface="Arial"/>
                <a:cs typeface="Arial"/>
              </a:rPr>
              <a:t> </a:t>
            </a:r>
            <a:r>
              <a:rPr sz="1800" spc="30" dirty="0">
                <a:latin typeface="Arial"/>
                <a:cs typeface="Arial"/>
              </a:rPr>
              <a:t>in</a:t>
            </a:r>
            <a:r>
              <a:rPr sz="1800" spc="-30" dirty="0">
                <a:latin typeface="Arial"/>
                <a:cs typeface="Arial"/>
              </a:rPr>
              <a:t> </a:t>
            </a:r>
            <a:r>
              <a:rPr sz="1800" spc="95" dirty="0">
                <a:latin typeface="Arial"/>
                <a:cs typeface="Arial"/>
              </a:rPr>
              <a:t>benefits</a:t>
            </a:r>
            <a:endParaRPr sz="1800">
              <a:latin typeface="Arial"/>
              <a:cs typeface="Arial"/>
            </a:endParaRPr>
          </a:p>
          <a:p>
            <a:pPr marL="299085" indent="-287020">
              <a:lnSpc>
                <a:spcPct val="100000"/>
              </a:lnSpc>
              <a:spcBef>
                <a:spcPts val="2160"/>
              </a:spcBef>
              <a:buChar char="•"/>
              <a:tabLst>
                <a:tab pos="299085" algn="l"/>
                <a:tab pos="299720" algn="l"/>
              </a:tabLst>
            </a:pPr>
            <a:r>
              <a:rPr sz="1800" spc="70" dirty="0">
                <a:latin typeface="Arial"/>
                <a:cs typeface="Arial"/>
              </a:rPr>
              <a:t>Personal</a:t>
            </a:r>
            <a:r>
              <a:rPr sz="1800" spc="-20" dirty="0">
                <a:latin typeface="Arial"/>
                <a:cs typeface="Arial"/>
              </a:rPr>
              <a:t> </a:t>
            </a:r>
            <a:r>
              <a:rPr sz="1800" spc="100" dirty="0">
                <a:latin typeface="Arial"/>
                <a:cs typeface="Arial"/>
              </a:rPr>
              <a:t>Information</a:t>
            </a:r>
            <a:endParaRPr sz="1800">
              <a:latin typeface="Arial"/>
              <a:cs typeface="Arial"/>
            </a:endParaRPr>
          </a:p>
          <a:p>
            <a:pPr marL="756285" lvl="1" indent="-287020">
              <a:lnSpc>
                <a:spcPct val="100000"/>
              </a:lnSpc>
              <a:buChar char="•"/>
              <a:tabLst>
                <a:tab pos="756285" algn="l"/>
                <a:tab pos="756920" algn="l"/>
              </a:tabLst>
            </a:pPr>
            <a:r>
              <a:rPr sz="1800" spc="55" dirty="0">
                <a:latin typeface="Arial"/>
                <a:cs typeface="Arial"/>
              </a:rPr>
              <a:t>View</a:t>
            </a:r>
            <a:r>
              <a:rPr sz="1800" spc="-10" dirty="0">
                <a:latin typeface="Arial"/>
                <a:cs typeface="Arial"/>
              </a:rPr>
              <a:t> </a:t>
            </a:r>
            <a:r>
              <a:rPr sz="1800" spc="175" dirty="0">
                <a:latin typeface="Arial"/>
                <a:cs typeface="Arial"/>
              </a:rPr>
              <a:t>&amp;</a:t>
            </a:r>
            <a:r>
              <a:rPr sz="1800" spc="10" dirty="0">
                <a:latin typeface="Arial"/>
                <a:cs typeface="Arial"/>
              </a:rPr>
              <a:t> </a:t>
            </a:r>
            <a:r>
              <a:rPr sz="1800" spc="114" dirty="0">
                <a:latin typeface="Arial"/>
                <a:cs typeface="Arial"/>
              </a:rPr>
              <a:t>update</a:t>
            </a:r>
            <a:r>
              <a:rPr sz="1800" spc="25" dirty="0">
                <a:latin typeface="Arial"/>
                <a:cs typeface="Arial"/>
              </a:rPr>
              <a:t> </a:t>
            </a:r>
            <a:r>
              <a:rPr sz="1800" spc="80" dirty="0">
                <a:latin typeface="Arial"/>
                <a:cs typeface="Arial"/>
              </a:rPr>
              <a:t>personal</a:t>
            </a:r>
            <a:r>
              <a:rPr sz="1800" spc="25" dirty="0">
                <a:latin typeface="Arial"/>
                <a:cs typeface="Arial"/>
              </a:rPr>
              <a:t> </a:t>
            </a:r>
            <a:r>
              <a:rPr sz="1800" spc="110" dirty="0">
                <a:latin typeface="Arial"/>
                <a:cs typeface="Arial"/>
              </a:rPr>
              <a:t>information</a:t>
            </a:r>
            <a:endParaRPr sz="1800">
              <a:latin typeface="Arial"/>
              <a:cs typeface="Arial"/>
            </a:endParaRPr>
          </a:p>
        </p:txBody>
      </p:sp>
      <p:sp>
        <p:nvSpPr>
          <p:cNvPr id="4" name="object 4"/>
          <p:cNvSpPr txBox="1"/>
          <p:nvPr/>
        </p:nvSpPr>
        <p:spPr>
          <a:xfrm>
            <a:off x="7865796" y="3313924"/>
            <a:ext cx="3441065" cy="636270"/>
          </a:xfrm>
          <a:prstGeom prst="rect">
            <a:avLst/>
          </a:prstGeom>
        </p:spPr>
        <p:txBody>
          <a:bodyPr vert="horz" wrap="square" lIns="0" tIns="13335" rIns="0" bIns="0" rtlCol="0">
            <a:spAutoFit/>
          </a:bodyPr>
          <a:lstStyle/>
          <a:p>
            <a:pPr marL="12700" marR="5080" indent="507365">
              <a:lnSpc>
                <a:spcPct val="100000"/>
              </a:lnSpc>
              <a:spcBef>
                <a:spcPts val="105"/>
              </a:spcBef>
            </a:pPr>
            <a:r>
              <a:rPr sz="2000" b="1" spc="15" dirty="0">
                <a:latin typeface="Tahoma"/>
                <a:cs typeface="Tahoma"/>
              </a:rPr>
              <a:t>These </a:t>
            </a:r>
            <a:r>
              <a:rPr sz="2000" b="1" spc="25" dirty="0">
                <a:latin typeface="Tahoma"/>
                <a:cs typeface="Tahoma"/>
              </a:rPr>
              <a:t>services </a:t>
            </a:r>
            <a:r>
              <a:rPr sz="2000" b="1" spc="30" dirty="0">
                <a:latin typeface="Tahoma"/>
                <a:cs typeface="Tahoma"/>
              </a:rPr>
              <a:t>are </a:t>
            </a:r>
            <a:r>
              <a:rPr sz="2000" b="1" spc="35" dirty="0">
                <a:latin typeface="Tahoma"/>
                <a:cs typeface="Tahoma"/>
              </a:rPr>
              <a:t> </a:t>
            </a:r>
            <a:r>
              <a:rPr sz="2000" b="1" spc="60" dirty="0">
                <a:latin typeface="Tahoma"/>
                <a:cs typeface="Tahoma"/>
              </a:rPr>
              <a:t>accessed</a:t>
            </a:r>
            <a:r>
              <a:rPr sz="2000" b="1" spc="-30" dirty="0">
                <a:latin typeface="Tahoma"/>
                <a:cs typeface="Tahoma"/>
              </a:rPr>
              <a:t> </a:t>
            </a:r>
            <a:r>
              <a:rPr sz="2000" b="1" spc="-25" dirty="0">
                <a:latin typeface="Tahoma"/>
                <a:cs typeface="Tahoma"/>
              </a:rPr>
              <a:t>through</a:t>
            </a:r>
            <a:r>
              <a:rPr sz="2000" b="1" spc="-35" dirty="0">
                <a:latin typeface="Tahoma"/>
                <a:cs typeface="Tahoma"/>
              </a:rPr>
              <a:t> </a:t>
            </a:r>
            <a:r>
              <a:rPr sz="2000" b="1" spc="55" dirty="0">
                <a:latin typeface="Tahoma"/>
                <a:cs typeface="Tahoma"/>
              </a:rPr>
              <a:t>myApps</a:t>
            </a:r>
            <a:endParaRPr sz="2000">
              <a:latin typeface="Tahoma"/>
              <a:cs typeface="Tahoma"/>
            </a:endParaRPr>
          </a:p>
        </p:txBody>
      </p:sp>
      <p:sp>
        <p:nvSpPr>
          <p:cNvPr id="5" name="object 5"/>
          <p:cNvSpPr/>
          <p:nvPr/>
        </p:nvSpPr>
        <p:spPr>
          <a:xfrm>
            <a:off x="6833915" y="2680996"/>
            <a:ext cx="768985" cy="2681605"/>
          </a:xfrm>
          <a:custGeom>
            <a:avLst/>
            <a:gdLst/>
            <a:ahLst/>
            <a:cxnLst/>
            <a:rect l="l" t="t" r="r" b="b"/>
            <a:pathLst>
              <a:path w="768984" h="2681604">
                <a:moveTo>
                  <a:pt x="151904" y="0"/>
                </a:moveTo>
                <a:lnTo>
                  <a:pt x="102298" y="774"/>
                </a:lnTo>
                <a:lnTo>
                  <a:pt x="55803" y="7759"/>
                </a:lnTo>
                <a:lnTo>
                  <a:pt x="46494" y="7759"/>
                </a:lnTo>
                <a:lnTo>
                  <a:pt x="14719" y="29451"/>
                </a:lnTo>
                <a:lnTo>
                  <a:pt x="2180" y="67479"/>
                </a:lnTo>
                <a:lnTo>
                  <a:pt x="0" y="100761"/>
                </a:lnTo>
                <a:lnTo>
                  <a:pt x="193" y="114077"/>
                </a:lnTo>
                <a:lnTo>
                  <a:pt x="4939" y="155009"/>
                </a:lnTo>
                <a:lnTo>
                  <a:pt x="25577" y="189102"/>
                </a:lnTo>
                <a:lnTo>
                  <a:pt x="124002" y="198412"/>
                </a:lnTo>
                <a:lnTo>
                  <a:pt x="141195" y="199283"/>
                </a:lnTo>
                <a:lnTo>
                  <a:pt x="185229" y="212356"/>
                </a:lnTo>
                <a:lnTo>
                  <a:pt x="218358" y="246798"/>
                </a:lnTo>
                <a:lnTo>
                  <a:pt x="234684" y="285015"/>
                </a:lnTo>
                <a:lnTo>
                  <a:pt x="246696" y="336940"/>
                </a:lnTo>
                <a:lnTo>
                  <a:pt x="254495" y="405577"/>
                </a:lnTo>
                <a:lnTo>
                  <a:pt x="256916" y="452031"/>
                </a:lnTo>
                <a:lnTo>
                  <a:pt x="258367" y="507495"/>
                </a:lnTo>
                <a:lnTo>
                  <a:pt x="258851" y="571969"/>
                </a:lnTo>
                <a:lnTo>
                  <a:pt x="258851" y="866482"/>
                </a:lnTo>
                <a:lnTo>
                  <a:pt x="259675" y="920927"/>
                </a:lnTo>
                <a:lnTo>
                  <a:pt x="262147" y="969560"/>
                </a:lnTo>
                <a:lnTo>
                  <a:pt x="266266" y="1012381"/>
                </a:lnTo>
                <a:lnTo>
                  <a:pt x="279732" y="1082471"/>
                </a:lnTo>
                <a:lnTo>
                  <a:pt x="301819" y="1142535"/>
                </a:lnTo>
                <a:lnTo>
                  <a:pt x="333114" y="1194360"/>
                </a:lnTo>
                <a:lnTo>
                  <a:pt x="375353" y="1237370"/>
                </a:lnTo>
                <a:lnTo>
                  <a:pt x="429021" y="1271427"/>
                </a:lnTo>
                <a:lnTo>
                  <a:pt x="495286" y="1296227"/>
                </a:lnTo>
                <a:lnTo>
                  <a:pt x="533209" y="1305140"/>
                </a:lnTo>
                <a:lnTo>
                  <a:pt x="495286" y="1316087"/>
                </a:lnTo>
                <a:lnTo>
                  <a:pt x="460555" y="1331877"/>
                </a:lnTo>
                <a:lnTo>
                  <a:pt x="400685" y="1377988"/>
                </a:lnTo>
                <a:lnTo>
                  <a:pt x="375353" y="1407249"/>
                </a:lnTo>
                <a:lnTo>
                  <a:pt x="352829" y="1439219"/>
                </a:lnTo>
                <a:lnTo>
                  <a:pt x="333114" y="1473901"/>
                </a:lnTo>
                <a:lnTo>
                  <a:pt x="316204" y="1511299"/>
                </a:lnTo>
                <a:lnTo>
                  <a:pt x="301819" y="1550823"/>
                </a:lnTo>
                <a:lnTo>
                  <a:pt x="289661" y="1591898"/>
                </a:lnTo>
                <a:lnTo>
                  <a:pt x="279732" y="1634524"/>
                </a:lnTo>
                <a:lnTo>
                  <a:pt x="272034" y="1678698"/>
                </a:lnTo>
                <a:lnTo>
                  <a:pt x="266266" y="1725204"/>
                </a:lnTo>
                <a:lnTo>
                  <a:pt x="262147" y="1774807"/>
                </a:lnTo>
                <a:lnTo>
                  <a:pt x="259675" y="1827508"/>
                </a:lnTo>
                <a:lnTo>
                  <a:pt x="258851" y="1883308"/>
                </a:lnTo>
                <a:lnTo>
                  <a:pt x="258851" y="2109609"/>
                </a:lnTo>
                <a:lnTo>
                  <a:pt x="258367" y="2174132"/>
                </a:lnTo>
                <a:lnTo>
                  <a:pt x="256916" y="2229740"/>
                </a:lnTo>
                <a:lnTo>
                  <a:pt x="254495" y="2276435"/>
                </a:lnTo>
                <a:lnTo>
                  <a:pt x="246646" y="2345706"/>
                </a:lnTo>
                <a:lnTo>
                  <a:pt x="234245" y="2397636"/>
                </a:lnTo>
                <a:lnTo>
                  <a:pt x="217195" y="2435222"/>
                </a:lnTo>
                <a:lnTo>
                  <a:pt x="182905" y="2469222"/>
                </a:lnTo>
                <a:lnTo>
                  <a:pt x="137278" y="2482306"/>
                </a:lnTo>
                <a:lnTo>
                  <a:pt x="52705" y="2484729"/>
                </a:lnTo>
                <a:lnTo>
                  <a:pt x="45466" y="2484729"/>
                </a:lnTo>
                <a:lnTo>
                  <a:pt x="38747" y="2486279"/>
                </a:lnTo>
                <a:lnTo>
                  <a:pt x="9877" y="2520181"/>
                </a:lnTo>
                <a:lnTo>
                  <a:pt x="290" y="2568188"/>
                </a:lnTo>
                <a:lnTo>
                  <a:pt x="0" y="2580830"/>
                </a:lnTo>
                <a:lnTo>
                  <a:pt x="290" y="2592796"/>
                </a:lnTo>
                <a:lnTo>
                  <a:pt x="7069" y="2631881"/>
                </a:lnTo>
                <a:lnTo>
                  <a:pt x="37198" y="2671762"/>
                </a:lnTo>
                <a:lnTo>
                  <a:pt x="43916" y="2673832"/>
                </a:lnTo>
                <a:lnTo>
                  <a:pt x="51142" y="2673832"/>
                </a:lnTo>
                <a:lnTo>
                  <a:pt x="79435" y="2677707"/>
                </a:lnTo>
                <a:lnTo>
                  <a:pt x="102298" y="2680030"/>
                </a:lnTo>
                <a:lnTo>
                  <a:pt x="124777" y="2681190"/>
                </a:lnTo>
                <a:lnTo>
                  <a:pt x="151904" y="2681579"/>
                </a:lnTo>
                <a:lnTo>
                  <a:pt x="200151" y="2679496"/>
                </a:lnTo>
                <a:lnTo>
                  <a:pt x="244133" y="2673246"/>
                </a:lnTo>
                <a:lnTo>
                  <a:pt x="283851" y="2662832"/>
                </a:lnTo>
                <a:lnTo>
                  <a:pt x="319303" y="2648254"/>
                </a:lnTo>
                <a:lnTo>
                  <a:pt x="378985" y="2606601"/>
                </a:lnTo>
                <a:lnTo>
                  <a:pt x="424713" y="2548280"/>
                </a:lnTo>
                <a:lnTo>
                  <a:pt x="442634" y="2512918"/>
                </a:lnTo>
                <a:lnTo>
                  <a:pt x="457650" y="2473488"/>
                </a:lnTo>
                <a:lnTo>
                  <a:pt x="469761" y="2429988"/>
                </a:lnTo>
                <a:lnTo>
                  <a:pt x="478967" y="2382418"/>
                </a:lnTo>
                <a:lnTo>
                  <a:pt x="484544" y="2340197"/>
                </a:lnTo>
                <a:lnTo>
                  <a:pt x="488882" y="2292891"/>
                </a:lnTo>
                <a:lnTo>
                  <a:pt x="491981" y="2240499"/>
                </a:lnTo>
                <a:lnTo>
                  <a:pt x="493841" y="2183025"/>
                </a:lnTo>
                <a:lnTo>
                  <a:pt x="494461" y="2120468"/>
                </a:lnTo>
                <a:lnTo>
                  <a:pt x="494461" y="1870913"/>
                </a:lnTo>
                <a:lnTo>
                  <a:pt x="495140" y="1817287"/>
                </a:lnTo>
                <a:lnTo>
                  <a:pt x="497174" y="1768022"/>
                </a:lnTo>
                <a:lnTo>
                  <a:pt x="500564" y="1723117"/>
                </a:lnTo>
                <a:lnTo>
                  <a:pt x="505307" y="1682572"/>
                </a:lnTo>
                <a:lnTo>
                  <a:pt x="520233" y="1609534"/>
                </a:lnTo>
                <a:lnTo>
                  <a:pt x="543293" y="1543850"/>
                </a:lnTo>
                <a:lnTo>
                  <a:pt x="574487" y="1487463"/>
                </a:lnTo>
                <a:lnTo>
                  <a:pt x="613816" y="1442326"/>
                </a:lnTo>
                <a:lnTo>
                  <a:pt x="662639" y="1411130"/>
                </a:lnTo>
                <a:lnTo>
                  <a:pt x="722312" y="1396593"/>
                </a:lnTo>
                <a:lnTo>
                  <a:pt x="730580" y="1395564"/>
                </a:lnTo>
                <a:lnTo>
                  <a:pt x="737819" y="1393240"/>
                </a:lnTo>
                <a:lnTo>
                  <a:pt x="763393" y="1360941"/>
                </a:lnTo>
                <a:lnTo>
                  <a:pt x="768674" y="1315507"/>
                </a:lnTo>
                <a:lnTo>
                  <a:pt x="768819" y="1303591"/>
                </a:lnTo>
                <a:lnTo>
                  <a:pt x="768674" y="1291723"/>
                </a:lnTo>
                <a:lnTo>
                  <a:pt x="763201" y="1247401"/>
                </a:lnTo>
                <a:lnTo>
                  <a:pt x="736269" y="1212659"/>
                </a:lnTo>
                <a:lnTo>
                  <a:pt x="729030" y="1210589"/>
                </a:lnTo>
                <a:lnTo>
                  <a:pt x="720763" y="1210589"/>
                </a:lnTo>
                <a:lnTo>
                  <a:pt x="691654" y="1205986"/>
                </a:lnTo>
                <a:lnTo>
                  <a:pt x="640119" y="1192422"/>
                </a:lnTo>
                <a:lnTo>
                  <a:pt x="597344" y="1172758"/>
                </a:lnTo>
                <a:lnTo>
                  <a:pt x="562472" y="1145244"/>
                </a:lnTo>
                <a:lnTo>
                  <a:pt x="535249" y="1109495"/>
                </a:lnTo>
                <a:lnTo>
                  <a:pt x="515094" y="1064928"/>
                </a:lnTo>
                <a:lnTo>
                  <a:pt x="501871" y="1009322"/>
                </a:lnTo>
                <a:lnTo>
                  <a:pt x="495285" y="929883"/>
                </a:lnTo>
                <a:lnTo>
                  <a:pt x="494461" y="880427"/>
                </a:lnTo>
                <a:lnTo>
                  <a:pt x="494461" y="561124"/>
                </a:lnTo>
                <a:lnTo>
                  <a:pt x="493872" y="498006"/>
                </a:lnTo>
                <a:lnTo>
                  <a:pt x="492103" y="440096"/>
                </a:lnTo>
                <a:lnTo>
                  <a:pt x="489156" y="387394"/>
                </a:lnTo>
                <a:lnTo>
                  <a:pt x="485031" y="339899"/>
                </a:lnTo>
                <a:lnTo>
                  <a:pt x="479729" y="297611"/>
                </a:lnTo>
                <a:lnTo>
                  <a:pt x="470871" y="250096"/>
                </a:lnTo>
                <a:lnTo>
                  <a:pt x="459006" y="206744"/>
                </a:lnTo>
                <a:lnTo>
                  <a:pt x="444136" y="167558"/>
                </a:lnTo>
                <a:lnTo>
                  <a:pt x="426262" y="132537"/>
                </a:lnTo>
                <a:lnTo>
                  <a:pt x="380534" y="74796"/>
                </a:lnTo>
                <a:lnTo>
                  <a:pt x="320852" y="33324"/>
                </a:lnTo>
                <a:lnTo>
                  <a:pt x="285303" y="18746"/>
                </a:lnTo>
                <a:lnTo>
                  <a:pt x="245294" y="8332"/>
                </a:lnTo>
                <a:lnTo>
                  <a:pt x="200827" y="2083"/>
                </a:lnTo>
                <a:lnTo>
                  <a:pt x="151904" y="0"/>
                </a:lnTo>
                <a:close/>
              </a:path>
            </a:pathLst>
          </a:custGeom>
          <a:solidFill>
            <a:srgbClr val="000000"/>
          </a:solidFill>
        </p:spPr>
        <p:txBody>
          <a:bodyPr wrap="square" lIns="0" tIns="0" rIns="0" bIns="0" rtlCol="0"/>
          <a:lstStyle/>
          <a:p>
            <a:endParaRPr/>
          </a:p>
        </p:txBody>
      </p:sp>
      <p:sp>
        <p:nvSpPr>
          <p:cNvPr id="6" name="object 6"/>
          <p:cNvSpPr txBox="1">
            <a:spLocks noGrp="1"/>
          </p:cNvSpPr>
          <p:nvPr>
            <p:ph type="title"/>
          </p:nvPr>
        </p:nvSpPr>
        <p:spPr>
          <a:xfrm>
            <a:off x="1777110" y="257464"/>
            <a:ext cx="8636000" cy="452120"/>
          </a:xfrm>
          <a:prstGeom prst="rect">
            <a:avLst/>
          </a:prstGeom>
        </p:spPr>
        <p:txBody>
          <a:bodyPr vert="horz" wrap="square" lIns="0" tIns="12065" rIns="0" bIns="0" rtlCol="0">
            <a:spAutoFit/>
          </a:bodyPr>
          <a:lstStyle/>
          <a:p>
            <a:pPr marL="12700">
              <a:lnSpc>
                <a:spcPct val="100000"/>
              </a:lnSpc>
              <a:spcBef>
                <a:spcPts val="95"/>
              </a:spcBef>
            </a:pPr>
            <a:r>
              <a:rPr dirty="0"/>
              <a:t>Department</a:t>
            </a:r>
            <a:r>
              <a:rPr spc="55" dirty="0"/>
              <a:t> </a:t>
            </a:r>
            <a:r>
              <a:rPr spc="-25" dirty="0"/>
              <a:t>Orientation</a:t>
            </a:r>
            <a:r>
              <a:rPr spc="65" dirty="0"/>
              <a:t> </a:t>
            </a:r>
            <a:r>
              <a:rPr spc="30" dirty="0"/>
              <a:t>&amp;</a:t>
            </a:r>
            <a:r>
              <a:rPr spc="20" dirty="0"/>
              <a:t> </a:t>
            </a:r>
            <a:r>
              <a:rPr spc="10" dirty="0"/>
              <a:t>Compliance</a:t>
            </a:r>
            <a:r>
              <a:rPr spc="65" dirty="0"/>
              <a:t> </a:t>
            </a:r>
            <a:r>
              <a:rPr spc="5" dirty="0"/>
              <a:t>Checklist</a:t>
            </a:r>
          </a:p>
        </p:txBody>
      </p:sp>
      <p:pic>
        <p:nvPicPr>
          <p:cNvPr id="7" name="object 7"/>
          <p:cNvPicPr/>
          <p:nvPr/>
        </p:nvPicPr>
        <p:blipFill>
          <a:blip r:embed="rId2" cstate="print"/>
          <a:stretch>
            <a:fillRect/>
          </a:stretch>
        </p:blipFill>
        <p:spPr>
          <a:xfrm>
            <a:off x="9982200" y="6269735"/>
            <a:ext cx="2066543" cy="423671"/>
          </a:xfrm>
          <a:prstGeom prst="rect">
            <a:avLst/>
          </a:prstGeo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77110" y="257464"/>
            <a:ext cx="8636000" cy="452120"/>
          </a:xfrm>
          <a:prstGeom prst="rect">
            <a:avLst/>
          </a:prstGeom>
        </p:spPr>
        <p:txBody>
          <a:bodyPr vert="horz" wrap="square" lIns="0" tIns="12065" rIns="0" bIns="0" rtlCol="0">
            <a:spAutoFit/>
          </a:bodyPr>
          <a:lstStyle/>
          <a:p>
            <a:pPr marL="12700">
              <a:lnSpc>
                <a:spcPct val="100000"/>
              </a:lnSpc>
              <a:spcBef>
                <a:spcPts val="95"/>
              </a:spcBef>
            </a:pPr>
            <a:r>
              <a:rPr dirty="0"/>
              <a:t>Department</a:t>
            </a:r>
            <a:r>
              <a:rPr spc="55" dirty="0"/>
              <a:t> </a:t>
            </a:r>
            <a:r>
              <a:rPr spc="-25" dirty="0"/>
              <a:t>Orientation</a:t>
            </a:r>
            <a:r>
              <a:rPr spc="65" dirty="0"/>
              <a:t> </a:t>
            </a:r>
            <a:r>
              <a:rPr spc="30" dirty="0"/>
              <a:t>&amp;</a:t>
            </a:r>
            <a:r>
              <a:rPr spc="20" dirty="0"/>
              <a:t> </a:t>
            </a:r>
            <a:r>
              <a:rPr spc="10" dirty="0"/>
              <a:t>Compliance</a:t>
            </a:r>
            <a:r>
              <a:rPr spc="60" dirty="0"/>
              <a:t> </a:t>
            </a:r>
            <a:r>
              <a:rPr spc="5" dirty="0"/>
              <a:t>Checklist</a:t>
            </a:r>
          </a:p>
        </p:txBody>
      </p:sp>
      <p:sp>
        <p:nvSpPr>
          <p:cNvPr id="3" name="object 3"/>
          <p:cNvSpPr txBox="1"/>
          <p:nvPr/>
        </p:nvSpPr>
        <p:spPr>
          <a:xfrm>
            <a:off x="1879009" y="1120831"/>
            <a:ext cx="10292715" cy="5495290"/>
          </a:xfrm>
          <a:prstGeom prst="rect">
            <a:avLst/>
          </a:prstGeom>
        </p:spPr>
        <p:txBody>
          <a:bodyPr vert="horz" wrap="square" lIns="0" tIns="12700" rIns="0" bIns="0" rtlCol="0">
            <a:spAutoFit/>
          </a:bodyPr>
          <a:lstStyle/>
          <a:p>
            <a:pPr marL="1080770">
              <a:lnSpc>
                <a:spcPct val="100000"/>
              </a:lnSpc>
              <a:spcBef>
                <a:spcPts val="100"/>
              </a:spcBef>
            </a:pPr>
            <a:r>
              <a:rPr sz="2400" b="1" spc="-20" dirty="0">
                <a:solidFill>
                  <a:srgbClr val="CF451F"/>
                </a:solidFill>
                <a:latin typeface="Tahoma"/>
                <a:cs typeface="Tahoma"/>
              </a:rPr>
              <a:t>Fire</a:t>
            </a:r>
            <a:r>
              <a:rPr sz="2400" b="1" spc="15" dirty="0">
                <a:solidFill>
                  <a:srgbClr val="CF451F"/>
                </a:solidFill>
                <a:latin typeface="Tahoma"/>
                <a:cs typeface="Tahoma"/>
              </a:rPr>
              <a:t> </a:t>
            </a:r>
            <a:r>
              <a:rPr sz="2400" b="1" spc="45" dirty="0">
                <a:solidFill>
                  <a:srgbClr val="CF451F"/>
                </a:solidFill>
                <a:latin typeface="Tahoma"/>
                <a:cs typeface="Tahoma"/>
              </a:rPr>
              <a:t>Safety</a:t>
            </a:r>
            <a:r>
              <a:rPr sz="2400" b="1" spc="40" dirty="0">
                <a:solidFill>
                  <a:srgbClr val="CF451F"/>
                </a:solidFill>
                <a:latin typeface="Tahoma"/>
                <a:cs typeface="Tahoma"/>
              </a:rPr>
              <a:t> </a:t>
            </a:r>
            <a:r>
              <a:rPr sz="2400" b="1" spc="30" dirty="0">
                <a:solidFill>
                  <a:srgbClr val="CF451F"/>
                </a:solidFill>
                <a:latin typeface="Tahoma"/>
                <a:cs typeface="Tahoma"/>
              </a:rPr>
              <a:t>&amp;</a:t>
            </a:r>
            <a:r>
              <a:rPr sz="2400" b="1" spc="5" dirty="0">
                <a:solidFill>
                  <a:srgbClr val="CF451F"/>
                </a:solidFill>
                <a:latin typeface="Tahoma"/>
                <a:cs typeface="Tahoma"/>
              </a:rPr>
              <a:t> </a:t>
            </a:r>
            <a:r>
              <a:rPr sz="2400" b="1" spc="-70" dirty="0">
                <a:solidFill>
                  <a:srgbClr val="CF451F"/>
                </a:solidFill>
                <a:latin typeface="Tahoma"/>
                <a:cs typeface="Tahoma"/>
              </a:rPr>
              <a:t>HIPAA</a:t>
            </a:r>
            <a:r>
              <a:rPr sz="2400" b="1" spc="15" dirty="0">
                <a:solidFill>
                  <a:srgbClr val="CF451F"/>
                </a:solidFill>
                <a:latin typeface="Tahoma"/>
                <a:cs typeface="Tahoma"/>
              </a:rPr>
              <a:t> </a:t>
            </a:r>
            <a:r>
              <a:rPr sz="2400" b="1" spc="-35" dirty="0">
                <a:solidFill>
                  <a:srgbClr val="CF451F"/>
                </a:solidFill>
                <a:latin typeface="Tahoma"/>
                <a:cs typeface="Tahoma"/>
              </a:rPr>
              <a:t>Training</a:t>
            </a:r>
            <a:r>
              <a:rPr sz="2400" b="1" spc="15" dirty="0">
                <a:solidFill>
                  <a:srgbClr val="CF451F"/>
                </a:solidFill>
                <a:latin typeface="Tahoma"/>
                <a:cs typeface="Tahoma"/>
              </a:rPr>
              <a:t> </a:t>
            </a:r>
            <a:r>
              <a:rPr sz="2400" b="1" dirty="0">
                <a:solidFill>
                  <a:srgbClr val="CF451F"/>
                </a:solidFill>
                <a:latin typeface="Tahoma"/>
                <a:cs typeface="Tahoma"/>
              </a:rPr>
              <a:t>via</a:t>
            </a:r>
            <a:r>
              <a:rPr sz="2400" b="1" spc="10" dirty="0">
                <a:solidFill>
                  <a:srgbClr val="CF451F"/>
                </a:solidFill>
                <a:latin typeface="Tahoma"/>
                <a:cs typeface="Tahoma"/>
              </a:rPr>
              <a:t> </a:t>
            </a:r>
            <a:r>
              <a:rPr sz="2400" b="1" spc="60" dirty="0">
                <a:solidFill>
                  <a:srgbClr val="CF451F"/>
                </a:solidFill>
                <a:latin typeface="Tahoma"/>
                <a:cs typeface="Tahoma"/>
              </a:rPr>
              <a:t>MyApps</a:t>
            </a:r>
            <a:endParaRPr sz="2400">
              <a:latin typeface="Tahoma"/>
              <a:cs typeface="Tahoma"/>
            </a:endParaRPr>
          </a:p>
          <a:p>
            <a:pPr marL="355600" indent="-342900">
              <a:lnSpc>
                <a:spcPct val="100000"/>
              </a:lnSpc>
              <a:spcBef>
                <a:spcPts val="2000"/>
              </a:spcBef>
              <a:buAutoNum type="arabicPeriod"/>
              <a:tabLst>
                <a:tab pos="354965" algn="l"/>
                <a:tab pos="355600" algn="l"/>
              </a:tabLst>
            </a:pPr>
            <a:r>
              <a:rPr sz="1800" spc="70" dirty="0">
                <a:latin typeface="Arial"/>
                <a:cs typeface="Arial"/>
              </a:rPr>
              <a:t>Enter</a:t>
            </a:r>
            <a:r>
              <a:rPr sz="1800" spc="25" dirty="0">
                <a:latin typeface="Arial"/>
                <a:cs typeface="Arial"/>
              </a:rPr>
              <a:t> </a:t>
            </a:r>
            <a:r>
              <a:rPr sz="1800" spc="70" dirty="0">
                <a:latin typeface="Arial"/>
                <a:cs typeface="Arial"/>
              </a:rPr>
              <a:t>‘Employee</a:t>
            </a:r>
            <a:r>
              <a:rPr sz="1800" spc="10" dirty="0">
                <a:latin typeface="Arial"/>
                <a:cs typeface="Arial"/>
              </a:rPr>
              <a:t> </a:t>
            </a:r>
            <a:r>
              <a:rPr sz="1800" spc="65" dirty="0">
                <a:latin typeface="Arial"/>
                <a:cs typeface="Arial"/>
              </a:rPr>
              <a:t>Self-Service’</a:t>
            </a:r>
            <a:endParaRPr sz="1800">
              <a:latin typeface="Arial"/>
              <a:cs typeface="Arial"/>
            </a:endParaRPr>
          </a:p>
          <a:p>
            <a:pPr marL="355600" indent="-342900">
              <a:lnSpc>
                <a:spcPct val="100000"/>
              </a:lnSpc>
              <a:spcBef>
                <a:spcPts val="1240"/>
              </a:spcBef>
              <a:buAutoNum type="arabicPeriod"/>
              <a:tabLst>
                <a:tab pos="354965" algn="l"/>
                <a:tab pos="355600" algn="l"/>
              </a:tabLst>
            </a:pPr>
            <a:r>
              <a:rPr sz="1800" spc="65" dirty="0">
                <a:latin typeface="Arial"/>
                <a:cs typeface="Arial"/>
              </a:rPr>
              <a:t>Select</a:t>
            </a:r>
            <a:r>
              <a:rPr sz="1800" spc="10" dirty="0">
                <a:latin typeface="Arial"/>
                <a:cs typeface="Arial"/>
              </a:rPr>
              <a:t> </a:t>
            </a:r>
            <a:r>
              <a:rPr sz="1800" spc="25" dirty="0">
                <a:latin typeface="Arial"/>
                <a:cs typeface="Arial"/>
              </a:rPr>
              <a:t>‘Weill</a:t>
            </a:r>
            <a:r>
              <a:rPr sz="1800" spc="-10" dirty="0">
                <a:latin typeface="Arial"/>
                <a:cs typeface="Arial"/>
              </a:rPr>
              <a:t> </a:t>
            </a:r>
            <a:r>
              <a:rPr sz="1800" spc="60" dirty="0">
                <a:latin typeface="Arial"/>
                <a:cs typeface="Arial"/>
              </a:rPr>
              <a:t>Training</a:t>
            </a:r>
            <a:r>
              <a:rPr sz="1800" dirty="0">
                <a:latin typeface="Arial"/>
                <a:cs typeface="Arial"/>
              </a:rPr>
              <a:t> </a:t>
            </a:r>
            <a:r>
              <a:rPr sz="1800" spc="95" dirty="0">
                <a:latin typeface="Arial"/>
                <a:cs typeface="Arial"/>
              </a:rPr>
              <a:t>Management</a:t>
            </a:r>
            <a:r>
              <a:rPr sz="1800" spc="55" dirty="0">
                <a:latin typeface="Arial"/>
                <a:cs typeface="Arial"/>
              </a:rPr>
              <a:t> </a:t>
            </a:r>
            <a:r>
              <a:rPr sz="1800" spc="100" dirty="0">
                <a:latin typeface="Arial"/>
                <a:cs typeface="Arial"/>
              </a:rPr>
              <a:t>System’</a:t>
            </a:r>
            <a:endParaRPr sz="1800">
              <a:latin typeface="Arial"/>
              <a:cs typeface="Arial"/>
            </a:endParaRPr>
          </a:p>
          <a:p>
            <a:pPr marL="355600" indent="-342900">
              <a:lnSpc>
                <a:spcPct val="100000"/>
              </a:lnSpc>
              <a:spcBef>
                <a:spcPts val="1235"/>
              </a:spcBef>
              <a:buAutoNum type="arabicPeriod"/>
              <a:tabLst>
                <a:tab pos="354965" algn="l"/>
                <a:tab pos="355600" algn="l"/>
              </a:tabLst>
            </a:pPr>
            <a:r>
              <a:rPr sz="1800" spc="65" dirty="0">
                <a:latin typeface="Arial"/>
                <a:cs typeface="Arial"/>
              </a:rPr>
              <a:t>Select</a:t>
            </a:r>
            <a:r>
              <a:rPr sz="1800" spc="15" dirty="0">
                <a:latin typeface="Arial"/>
                <a:cs typeface="Arial"/>
              </a:rPr>
              <a:t> </a:t>
            </a:r>
            <a:r>
              <a:rPr sz="1800" spc="25" dirty="0">
                <a:latin typeface="Arial"/>
                <a:cs typeface="Arial"/>
              </a:rPr>
              <a:t>‘Weill</a:t>
            </a:r>
            <a:r>
              <a:rPr sz="1800" spc="-10" dirty="0">
                <a:latin typeface="Arial"/>
                <a:cs typeface="Arial"/>
              </a:rPr>
              <a:t> </a:t>
            </a:r>
            <a:r>
              <a:rPr sz="1800" spc="60" dirty="0">
                <a:latin typeface="Arial"/>
                <a:cs typeface="Arial"/>
              </a:rPr>
              <a:t>Training</a:t>
            </a:r>
            <a:r>
              <a:rPr sz="1800" spc="10" dirty="0">
                <a:latin typeface="Arial"/>
                <a:cs typeface="Arial"/>
              </a:rPr>
              <a:t> </a:t>
            </a:r>
            <a:r>
              <a:rPr sz="1800" spc="95" dirty="0">
                <a:latin typeface="Arial"/>
                <a:cs typeface="Arial"/>
              </a:rPr>
              <a:t>Management</a:t>
            </a:r>
            <a:r>
              <a:rPr sz="1800" spc="55" dirty="0">
                <a:latin typeface="Arial"/>
                <a:cs typeface="Arial"/>
              </a:rPr>
              <a:t> </a:t>
            </a:r>
            <a:r>
              <a:rPr sz="1800" spc="110" dirty="0">
                <a:latin typeface="Arial"/>
                <a:cs typeface="Arial"/>
              </a:rPr>
              <a:t>System</a:t>
            </a:r>
            <a:r>
              <a:rPr sz="1800" spc="5" dirty="0">
                <a:latin typeface="Arial"/>
                <a:cs typeface="Arial"/>
              </a:rPr>
              <a:t> </a:t>
            </a:r>
            <a:r>
              <a:rPr sz="1800" spc="75" dirty="0">
                <a:latin typeface="Arial"/>
                <a:cs typeface="Arial"/>
              </a:rPr>
              <a:t>Home’</a:t>
            </a:r>
            <a:endParaRPr sz="1800">
              <a:latin typeface="Arial"/>
              <a:cs typeface="Arial"/>
            </a:endParaRPr>
          </a:p>
          <a:p>
            <a:pPr marL="355600" indent="-342900">
              <a:lnSpc>
                <a:spcPct val="100000"/>
              </a:lnSpc>
              <a:spcBef>
                <a:spcPts val="1225"/>
              </a:spcBef>
              <a:buAutoNum type="arabicPeriod"/>
              <a:tabLst>
                <a:tab pos="354965" algn="l"/>
                <a:tab pos="355600" algn="l"/>
              </a:tabLst>
            </a:pPr>
            <a:r>
              <a:rPr sz="1800" spc="65" dirty="0">
                <a:latin typeface="Arial"/>
                <a:cs typeface="Arial"/>
              </a:rPr>
              <a:t>Select</a:t>
            </a:r>
            <a:r>
              <a:rPr sz="1800" spc="-5" dirty="0">
                <a:latin typeface="Arial"/>
                <a:cs typeface="Arial"/>
              </a:rPr>
              <a:t> </a:t>
            </a:r>
            <a:r>
              <a:rPr sz="1800" spc="80" dirty="0">
                <a:latin typeface="Arial"/>
                <a:cs typeface="Arial"/>
              </a:rPr>
              <a:t>‘Browse</a:t>
            </a:r>
            <a:r>
              <a:rPr sz="1800" spc="-5" dirty="0">
                <a:latin typeface="Arial"/>
                <a:cs typeface="Arial"/>
              </a:rPr>
              <a:t> </a:t>
            </a:r>
            <a:r>
              <a:rPr sz="1800" spc="85" dirty="0">
                <a:latin typeface="Arial"/>
                <a:cs typeface="Arial"/>
              </a:rPr>
              <a:t>Catalog’</a:t>
            </a:r>
            <a:endParaRPr sz="1800">
              <a:latin typeface="Arial"/>
              <a:cs typeface="Arial"/>
            </a:endParaRPr>
          </a:p>
          <a:p>
            <a:pPr marL="928369" lvl="1" indent="-287020">
              <a:lnSpc>
                <a:spcPct val="100000"/>
              </a:lnSpc>
              <a:spcBef>
                <a:spcPts val="1795"/>
              </a:spcBef>
              <a:buChar char="•"/>
              <a:tabLst>
                <a:tab pos="928369" algn="l"/>
                <a:tab pos="929005" algn="l"/>
              </a:tabLst>
            </a:pPr>
            <a:r>
              <a:rPr sz="1800" spc="35" dirty="0">
                <a:latin typeface="Arial"/>
                <a:cs typeface="Arial"/>
              </a:rPr>
              <a:t>Fire</a:t>
            </a:r>
            <a:r>
              <a:rPr sz="1800" spc="-20" dirty="0">
                <a:latin typeface="Arial"/>
                <a:cs typeface="Arial"/>
              </a:rPr>
              <a:t> </a:t>
            </a:r>
            <a:r>
              <a:rPr sz="1800" spc="105" dirty="0">
                <a:latin typeface="Arial"/>
                <a:cs typeface="Arial"/>
              </a:rPr>
              <a:t>Safety</a:t>
            </a:r>
            <a:endParaRPr sz="1800">
              <a:latin typeface="Arial"/>
              <a:cs typeface="Arial"/>
            </a:endParaRPr>
          </a:p>
          <a:p>
            <a:pPr marL="1442085" lvl="2" indent="-343535">
              <a:lnSpc>
                <a:spcPct val="100000"/>
              </a:lnSpc>
              <a:spcBef>
                <a:spcPts val="160"/>
              </a:spcBef>
              <a:buAutoNum type="arabicPeriod"/>
              <a:tabLst>
                <a:tab pos="1442085" algn="l"/>
                <a:tab pos="1442720" algn="l"/>
              </a:tabLst>
            </a:pPr>
            <a:r>
              <a:rPr sz="1800" spc="65" dirty="0">
                <a:latin typeface="Arial"/>
                <a:cs typeface="Arial"/>
              </a:rPr>
              <a:t>Select</a:t>
            </a:r>
            <a:r>
              <a:rPr sz="1800" spc="20" dirty="0">
                <a:latin typeface="Arial"/>
                <a:cs typeface="Arial"/>
              </a:rPr>
              <a:t> </a:t>
            </a:r>
            <a:r>
              <a:rPr sz="1800" spc="75" dirty="0">
                <a:latin typeface="Arial"/>
                <a:cs typeface="Arial"/>
              </a:rPr>
              <a:t>‘Environmental</a:t>
            </a:r>
            <a:r>
              <a:rPr sz="1800" spc="45" dirty="0">
                <a:latin typeface="Arial"/>
                <a:cs typeface="Arial"/>
              </a:rPr>
              <a:t> </a:t>
            </a:r>
            <a:r>
              <a:rPr sz="1800" spc="65" dirty="0">
                <a:latin typeface="Arial"/>
                <a:cs typeface="Arial"/>
              </a:rPr>
              <a:t>Health</a:t>
            </a:r>
            <a:r>
              <a:rPr sz="1800" spc="5" dirty="0">
                <a:latin typeface="Arial"/>
                <a:cs typeface="Arial"/>
              </a:rPr>
              <a:t> </a:t>
            </a:r>
            <a:r>
              <a:rPr sz="1800" spc="95" dirty="0">
                <a:latin typeface="Arial"/>
                <a:cs typeface="Arial"/>
              </a:rPr>
              <a:t>and</a:t>
            </a:r>
            <a:r>
              <a:rPr sz="1800" spc="20" dirty="0">
                <a:latin typeface="Arial"/>
                <a:cs typeface="Arial"/>
              </a:rPr>
              <a:t> </a:t>
            </a:r>
            <a:r>
              <a:rPr sz="1800" spc="95" dirty="0">
                <a:latin typeface="Arial"/>
                <a:cs typeface="Arial"/>
              </a:rPr>
              <a:t>Safety’</a:t>
            </a:r>
            <a:endParaRPr sz="1800">
              <a:latin typeface="Arial"/>
              <a:cs typeface="Arial"/>
            </a:endParaRPr>
          </a:p>
          <a:p>
            <a:pPr marL="1442085" lvl="2" indent="-343535">
              <a:lnSpc>
                <a:spcPct val="100000"/>
              </a:lnSpc>
              <a:spcBef>
                <a:spcPts val="155"/>
              </a:spcBef>
              <a:buAutoNum type="arabicPeriod"/>
              <a:tabLst>
                <a:tab pos="1442085" algn="l"/>
                <a:tab pos="1442720" algn="l"/>
              </a:tabLst>
            </a:pPr>
            <a:r>
              <a:rPr sz="1800" spc="70" dirty="0">
                <a:latin typeface="Arial"/>
                <a:cs typeface="Arial"/>
              </a:rPr>
              <a:t>Choose</a:t>
            </a:r>
            <a:r>
              <a:rPr sz="1800" spc="-5" dirty="0">
                <a:latin typeface="Arial"/>
                <a:cs typeface="Arial"/>
              </a:rPr>
              <a:t> </a:t>
            </a:r>
            <a:r>
              <a:rPr sz="1800" spc="30" dirty="0">
                <a:latin typeface="Arial"/>
                <a:cs typeface="Arial"/>
              </a:rPr>
              <a:t>‘Online</a:t>
            </a:r>
            <a:r>
              <a:rPr sz="1800" spc="5" dirty="0">
                <a:latin typeface="Arial"/>
                <a:cs typeface="Arial"/>
              </a:rPr>
              <a:t> </a:t>
            </a:r>
            <a:r>
              <a:rPr sz="1800" spc="35" dirty="0">
                <a:latin typeface="Arial"/>
                <a:cs typeface="Arial"/>
              </a:rPr>
              <a:t>Fire</a:t>
            </a:r>
            <a:r>
              <a:rPr sz="1800" spc="5" dirty="0">
                <a:latin typeface="Arial"/>
                <a:cs typeface="Arial"/>
              </a:rPr>
              <a:t> </a:t>
            </a:r>
            <a:r>
              <a:rPr sz="1800" spc="100" dirty="0">
                <a:latin typeface="Arial"/>
                <a:cs typeface="Arial"/>
              </a:rPr>
              <a:t>Safety’</a:t>
            </a:r>
            <a:endParaRPr sz="1800">
              <a:latin typeface="Arial"/>
              <a:cs typeface="Arial"/>
            </a:endParaRPr>
          </a:p>
          <a:p>
            <a:pPr marL="1442085" lvl="2" indent="-343535">
              <a:lnSpc>
                <a:spcPct val="100000"/>
              </a:lnSpc>
              <a:spcBef>
                <a:spcPts val="145"/>
              </a:spcBef>
              <a:buAutoNum type="arabicPeriod"/>
              <a:tabLst>
                <a:tab pos="1442085" algn="l"/>
                <a:tab pos="1442720" algn="l"/>
              </a:tabLst>
            </a:pPr>
            <a:r>
              <a:rPr sz="1800" spc="70" dirty="0">
                <a:latin typeface="Arial"/>
                <a:cs typeface="Arial"/>
              </a:rPr>
              <a:t>‘Book’</a:t>
            </a:r>
            <a:r>
              <a:rPr sz="1800" spc="-25" dirty="0">
                <a:latin typeface="Arial"/>
                <a:cs typeface="Arial"/>
              </a:rPr>
              <a:t> </a:t>
            </a:r>
            <a:r>
              <a:rPr sz="1800" spc="114" dirty="0">
                <a:latin typeface="Arial"/>
                <a:cs typeface="Arial"/>
              </a:rPr>
              <a:t>the</a:t>
            </a:r>
            <a:r>
              <a:rPr sz="1800" spc="-5" dirty="0">
                <a:latin typeface="Arial"/>
                <a:cs typeface="Arial"/>
              </a:rPr>
              <a:t> </a:t>
            </a:r>
            <a:r>
              <a:rPr sz="1800" spc="95" dirty="0">
                <a:latin typeface="Arial"/>
                <a:cs typeface="Arial"/>
              </a:rPr>
              <a:t>course</a:t>
            </a:r>
            <a:endParaRPr sz="1800">
              <a:latin typeface="Arial"/>
              <a:cs typeface="Arial"/>
            </a:endParaRPr>
          </a:p>
          <a:p>
            <a:pPr marL="928369" lvl="1" indent="-287020">
              <a:lnSpc>
                <a:spcPct val="100000"/>
              </a:lnSpc>
              <a:spcBef>
                <a:spcPts val="1235"/>
              </a:spcBef>
              <a:buChar char="•"/>
              <a:tabLst>
                <a:tab pos="928369" algn="l"/>
                <a:tab pos="929005" algn="l"/>
              </a:tabLst>
            </a:pPr>
            <a:r>
              <a:rPr sz="1800" spc="15" dirty="0">
                <a:latin typeface="Arial"/>
                <a:cs typeface="Arial"/>
              </a:rPr>
              <a:t>HIPAA</a:t>
            </a:r>
            <a:endParaRPr sz="1800">
              <a:latin typeface="Arial"/>
              <a:cs typeface="Arial"/>
            </a:endParaRPr>
          </a:p>
          <a:p>
            <a:pPr marL="1442085" lvl="2" indent="-343535">
              <a:lnSpc>
                <a:spcPct val="100000"/>
              </a:lnSpc>
              <a:spcBef>
                <a:spcPts val="145"/>
              </a:spcBef>
              <a:buAutoNum type="arabicPeriod"/>
              <a:tabLst>
                <a:tab pos="1442085" algn="l"/>
                <a:tab pos="1442720" algn="l"/>
              </a:tabLst>
            </a:pPr>
            <a:r>
              <a:rPr sz="1800" spc="65" dirty="0">
                <a:latin typeface="Arial"/>
                <a:cs typeface="Arial"/>
              </a:rPr>
              <a:t>Select</a:t>
            </a:r>
            <a:r>
              <a:rPr sz="1800" spc="5" dirty="0">
                <a:latin typeface="Arial"/>
                <a:cs typeface="Arial"/>
              </a:rPr>
              <a:t> </a:t>
            </a:r>
            <a:r>
              <a:rPr sz="1800" spc="20" dirty="0">
                <a:latin typeface="Arial"/>
                <a:cs typeface="Arial"/>
              </a:rPr>
              <a:t>‘HIPAA</a:t>
            </a:r>
            <a:r>
              <a:rPr sz="1800" spc="5" dirty="0">
                <a:latin typeface="Arial"/>
                <a:cs typeface="Arial"/>
              </a:rPr>
              <a:t> </a:t>
            </a:r>
            <a:r>
              <a:rPr sz="1800" spc="175" dirty="0">
                <a:latin typeface="Arial"/>
                <a:cs typeface="Arial"/>
              </a:rPr>
              <a:t>&amp;</a:t>
            </a:r>
            <a:r>
              <a:rPr sz="1800" dirty="0">
                <a:latin typeface="Arial"/>
                <a:cs typeface="Arial"/>
              </a:rPr>
              <a:t> </a:t>
            </a:r>
            <a:r>
              <a:rPr sz="1800" spc="80" dirty="0">
                <a:latin typeface="Arial"/>
                <a:cs typeface="Arial"/>
              </a:rPr>
              <a:t>Compliance</a:t>
            </a:r>
            <a:r>
              <a:rPr sz="1800" dirty="0">
                <a:latin typeface="Arial"/>
                <a:cs typeface="Arial"/>
              </a:rPr>
              <a:t> </a:t>
            </a:r>
            <a:r>
              <a:rPr sz="1800" spc="70" dirty="0">
                <a:latin typeface="Arial"/>
                <a:cs typeface="Arial"/>
              </a:rPr>
              <a:t>Courses’</a:t>
            </a:r>
            <a:endParaRPr sz="1800">
              <a:latin typeface="Arial"/>
              <a:cs typeface="Arial"/>
            </a:endParaRPr>
          </a:p>
          <a:p>
            <a:pPr marL="1442085" lvl="2" indent="-343535">
              <a:lnSpc>
                <a:spcPct val="100000"/>
              </a:lnSpc>
              <a:spcBef>
                <a:spcPts val="155"/>
              </a:spcBef>
              <a:buAutoNum type="arabicPeriod"/>
              <a:tabLst>
                <a:tab pos="1442085" algn="l"/>
                <a:tab pos="1442720" algn="l"/>
              </a:tabLst>
            </a:pPr>
            <a:r>
              <a:rPr sz="1800" spc="65" dirty="0">
                <a:latin typeface="Arial"/>
                <a:cs typeface="Arial"/>
              </a:rPr>
              <a:t>Select</a:t>
            </a:r>
            <a:r>
              <a:rPr sz="1800" spc="5" dirty="0">
                <a:latin typeface="Arial"/>
                <a:cs typeface="Arial"/>
              </a:rPr>
              <a:t> </a:t>
            </a:r>
            <a:r>
              <a:rPr sz="1800" spc="15" dirty="0">
                <a:latin typeface="Arial"/>
                <a:cs typeface="Arial"/>
              </a:rPr>
              <a:t>HIPAA</a:t>
            </a:r>
            <a:r>
              <a:rPr sz="1800" dirty="0">
                <a:latin typeface="Arial"/>
                <a:cs typeface="Arial"/>
              </a:rPr>
              <a:t> </a:t>
            </a:r>
            <a:r>
              <a:rPr sz="1800" spc="60" dirty="0">
                <a:latin typeface="Arial"/>
                <a:cs typeface="Arial"/>
              </a:rPr>
              <a:t>Training</a:t>
            </a:r>
            <a:r>
              <a:rPr sz="1800" dirty="0">
                <a:latin typeface="Arial"/>
                <a:cs typeface="Arial"/>
              </a:rPr>
              <a:t> </a:t>
            </a:r>
            <a:r>
              <a:rPr sz="1800" spc="-10" dirty="0">
                <a:latin typeface="Arial"/>
                <a:cs typeface="Arial"/>
              </a:rPr>
              <a:t>2014</a:t>
            </a:r>
            <a:endParaRPr sz="1800">
              <a:latin typeface="Arial"/>
              <a:cs typeface="Arial"/>
            </a:endParaRPr>
          </a:p>
          <a:p>
            <a:pPr marL="1442085" lvl="2" indent="-343535">
              <a:lnSpc>
                <a:spcPct val="100000"/>
              </a:lnSpc>
              <a:spcBef>
                <a:spcPts val="155"/>
              </a:spcBef>
              <a:buAutoNum type="arabicPeriod"/>
              <a:tabLst>
                <a:tab pos="1442085" algn="l"/>
                <a:tab pos="1442720" algn="l"/>
              </a:tabLst>
            </a:pPr>
            <a:r>
              <a:rPr sz="1800" spc="70" dirty="0">
                <a:latin typeface="Arial"/>
                <a:cs typeface="Arial"/>
              </a:rPr>
              <a:t>‘Book’</a:t>
            </a:r>
            <a:r>
              <a:rPr sz="1800" spc="-25" dirty="0">
                <a:latin typeface="Arial"/>
                <a:cs typeface="Arial"/>
              </a:rPr>
              <a:t> </a:t>
            </a:r>
            <a:r>
              <a:rPr sz="1800" spc="114" dirty="0">
                <a:latin typeface="Arial"/>
                <a:cs typeface="Arial"/>
              </a:rPr>
              <a:t>the</a:t>
            </a:r>
            <a:r>
              <a:rPr sz="1800" spc="-5" dirty="0">
                <a:latin typeface="Arial"/>
                <a:cs typeface="Arial"/>
              </a:rPr>
              <a:t> </a:t>
            </a:r>
            <a:r>
              <a:rPr sz="1800" spc="95" dirty="0">
                <a:latin typeface="Arial"/>
                <a:cs typeface="Arial"/>
              </a:rPr>
              <a:t>course</a:t>
            </a:r>
            <a:endParaRPr sz="1800">
              <a:latin typeface="Arial"/>
              <a:cs typeface="Arial"/>
            </a:endParaRPr>
          </a:p>
          <a:p>
            <a:pPr marL="1099185">
              <a:lnSpc>
                <a:spcPct val="100000"/>
              </a:lnSpc>
              <a:spcBef>
                <a:spcPts val="145"/>
              </a:spcBef>
            </a:pPr>
            <a:r>
              <a:rPr sz="1800" u="sng" spc="-5" dirty="0">
                <a:solidFill>
                  <a:srgbClr val="0562C1"/>
                </a:solidFill>
                <a:uFill>
                  <a:solidFill>
                    <a:srgbClr val="0562C1"/>
                  </a:solidFill>
                </a:uFill>
                <a:latin typeface="Calibri"/>
                <a:cs typeface="Calibri"/>
                <a:hlinkClick r:id="rId2"/>
              </a:rPr>
              <a:t>https://helpfiles.med.cornell.edu/gm/folder-1.11.298319?mode=EU&amp;originalContext=1.11.282960</a:t>
            </a:r>
            <a:endParaRPr sz="1800">
              <a:latin typeface="Calibri"/>
              <a:cs typeface="Calibri"/>
            </a:endParaRPr>
          </a:p>
          <a:p>
            <a:pPr marL="641985">
              <a:lnSpc>
                <a:spcPct val="100000"/>
              </a:lnSpc>
              <a:spcBef>
                <a:spcPts val="155"/>
              </a:spcBef>
            </a:pPr>
            <a:r>
              <a:rPr sz="1800" spc="85" dirty="0">
                <a:latin typeface="Arial"/>
                <a:cs typeface="Arial"/>
              </a:rPr>
              <a:t>Step</a:t>
            </a:r>
            <a:r>
              <a:rPr sz="1800" spc="10" dirty="0">
                <a:latin typeface="Arial"/>
                <a:cs typeface="Arial"/>
              </a:rPr>
              <a:t> </a:t>
            </a:r>
            <a:r>
              <a:rPr sz="1800" spc="130" dirty="0">
                <a:latin typeface="Arial"/>
                <a:cs typeface="Arial"/>
              </a:rPr>
              <a:t>by</a:t>
            </a:r>
            <a:r>
              <a:rPr sz="1800" spc="10" dirty="0">
                <a:latin typeface="Arial"/>
                <a:cs typeface="Arial"/>
              </a:rPr>
              <a:t> </a:t>
            </a:r>
            <a:r>
              <a:rPr sz="1800" spc="114" dirty="0">
                <a:latin typeface="Arial"/>
                <a:cs typeface="Arial"/>
              </a:rPr>
              <a:t>step</a:t>
            </a:r>
            <a:r>
              <a:rPr sz="1800" spc="25" dirty="0">
                <a:latin typeface="Arial"/>
                <a:cs typeface="Arial"/>
              </a:rPr>
              <a:t> </a:t>
            </a:r>
            <a:r>
              <a:rPr sz="1800" spc="95" dirty="0">
                <a:latin typeface="Arial"/>
                <a:cs typeface="Arial"/>
              </a:rPr>
              <a:t>instructions</a:t>
            </a:r>
            <a:r>
              <a:rPr sz="1800" spc="30" dirty="0">
                <a:latin typeface="Arial"/>
                <a:cs typeface="Arial"/>
              </a:rPr>
              <a:t> </a:t>
            </a:r>
            <a:r>
              <a:rPr sz="1800" spc="100" dirty="0">
                <a:latin typeface="Arial"/>
                <a:cs typeface="Arial"/>
              </a:rPr>
              <a:t>are</a:t>
            </a:r>
            <a:r>
              <a:rPr sz="1800" spc="-5" dirty="0">
                <a:latin typeface="Arial"/>
                <a:cs typeface="Arial"/>
              </a:rPr>
              <a:t> </a:t>
            </a:r>
            <a:r>
              <a:rPr sz="1800" u="heavy" spc="80" dirty="0">
                <a:solidFill>
                  <a:srgbClr val="0562C1"/>
                </a:solidFill>
                <a:uFill>
                  <a:solidFill>
                    <a:srgbClr val="0562C1"/>
                  </a:solidFill>
                </a:uFill>
                <a:latin typeface="Arial"/>
                <a:cs typeface="Arial"/>
                <a:hlinkClick r:id="rId2"/>
              </a:rPr>
              <a:t>here</a:t>
            </a:r>
            <a:endParaRPr sz="1800">
              <a:latin typeface="Arial"/>
              <a:cs typeface="Arial"/>
            </a:endParaRPr>
          </a:p>
        </p:txBody>
      </p:sp>
      <p:pic>
        <p:nvPicPr>
          <p:cNvPr id="4" name="object 4"/>
          <p:cNvPicPr/>
          <p:nvPr/>
        </p:nvPicPr>
        <p:blipFill>
          <a:blip r:embed="rId3" cstate="print"/>
          <a:stretch>
            <a:fillRect/>
          </a:stretch>
        </p:blipFill>
        <p:spPr>
          <a:xfrm>
            <a:off x="9982200" y="6269735"/>
            <a:ext cx="2066543" cy="42367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22148" y="152400"/>
            <a:ext cx="3438143" cy="1129283"/>
          </a:xfrm>
          <a:prstGeom prst="rect">
            <a:avLst/>
          </a:prstGeom>
        </p:spPr>
      </p:pic>
      <p:grpSp>
        <p:nvGrpSpPr>
          <p:cNvPr id="3" name="object 3"/>
          <p:cNvGrpSpPr/>
          <p:nvPr/>
        </p:nvGrpSpPr>
        <p:grpSpPr>
          <a:xfrm>
            <a:off x="787908" y="5856732"/>
            <a:ext cx="807720" cy="797560"/>
            <a:chOff x="787908" y="5856732"/>
            <a:chExt cx="807720" cy="797560"/>
          </a:xfrm>
        </p:grpSpPr>
        <p:pic>
          <p:nvPicPr>
            <p:cNvPr id="4" name="object 4"/>
            <p:cNvPicPr/>
            <p:nvPr/>
          </p:nvPicPr>
          <p:blipFill>
            <a:blip r:embed="rId3" cstate="print"/>
            <a:stretch>
              <a:fillRect/>
            </a:stretch>
          </p:blipFill>
          <p:spPr>
            <a:xfrm>
              <a:off x="874776" y="5856732"/>
              <a:ext cx="651186" cy="694651"/>
            </a:xfrm>
            <a:prstGeom prst="rect">
              <a:avLst/>
            </a:prstGeom>
          </p:spPr>
        </p:pic>
        <p:sp>
          <p:nvSpPr>
            <p:cNvPr id="5" name="object 5"/>
            <p:cNvSpPr/>
            <p:nvPr/>
          </p:nvSpPr>
          <p:spPr>
            <a:xfrm>
              <a:off x="787908" y="5940552"/>
              <a:ext cx="807720" cy="713740"/>
            </a:xfrm>
            <a:custGeom>
              <a:avLst/>
              <a:gdLst/>
              <a:ahLst/>
              <a:cxnLst/>
              <a:rect l="l" t="t" r="r" b="b"/>
              <a:pathLst>
                <a:path w="807719" h="713740">
                  <a:moveTo>
                    <a:pt x="807720" y="0"/>
                  </a:moveTo>
                  <a:lnTo>
                    <a:pt x="0" y="0"/>
                  </a:lnTo>
                  <a:lnTo>
                    <a:pt x="0" y="713232"/>
                  </a:lnTo>
                  <a:lnTo>
                    <a:pt x="807720" y="713232"/>
                  </a:lnTo>
                  <a:lnTo>
                    <a:pt x="807720" y="0"/>
                  </a:lnTo>
                  <a:close/>
                </a:path>
              </a:pathLst>
            </a:custGeom>
            <a:solidFill>
              <a:srgbClr val="EEEDEC"/>
            </a:solidFill>
          </p:spPr>
          <p:txBody>
            <a:bodyPr wrap="square" lIns="0" tIns="0" rIns="0" bIns="0" rtlCol="0"/>
            <a:lstStyle/>
            <a:p>
              <a:endParaRPr/>
            </a:p>
          </p:txBody>
        </p:sp>
      </p:grpSp>
      <p:sp>
        <p:nvSpPr>
          <p:cNvPr id="6" name="object 6"/>
          <p:cNvSpPr/>
          <p:nvPr/>
        </p:nvSpPr>
        <p:spPr>
          <a:xfrm>
            <a:off x="684276" y="303275"/>
            <a:ext cx="2971800" cy="867410"/>
          </a:xfrm>
          <a:custGeom>
            <a:avLst/>
            <a:gdLst/>
            <a:ahLst/>
            <a:cxnLst/>
            <a:rect l="l" t="t" r="r" b="b"/>
            <a:pathLst>
              <a:path w="2971800" h="867410">
                <a:moveTo>
                  <a:pt x="2971800" y="0"/>
                </a:moveTo>
                <a:lnTo>
                  <a:pt x="0" y="0"/>
                </a:lnTo>
                <a:lnTo>
                  <a:pt x="0" y="867155"/>
                </a:lnTo>
                <a:lnTo>
                  <a:pt x="2971800" y="867155"/>
                </a:lnTo>
                <a:lnTo>
                  <a:pt x="2971800" y="0"/>
                </a:lnTo>
                <a:close/>
              </a:path>
            </a:pathLst>
          </a:custGeom>
          <a:solidFill>
            <a:srgbClr val="EEEDEC"/>
          </a:solidFill>
        </p:spPr>
        <p:txBody>
          <a:bodyPr wrap="square" lIns="0" tIns="0" rIns="0" bIns="0" rtlCol="0"/>
          <a:lstStyle/>
          <a:p>
            <a:endParaRPr/>
          </a:p>
        </p:txBody>
      </p:sp>
      <p:sp>
        <p:nvSpPr>
          <p:cNvPr id="7" name="object 7"/>
          <p:cNvSpPr txBox="1">
            <a:spLocks noGrp="1"/>
          </p:cNvSpPr>
          <p:nvPr>
            <p:ph type="title"/>
          </p:nvPr>
        </p:nvSpPr>
        <p:spPr>
          <a:xfrm>
            <a:off x="762853" y="166556"/>
            <a:ext cx="2787015" cy="958215"/>
          </a:xfrm>
          <a:prstGeom prst="rect">
            <a:avLst/>
          </a:prstGeom>
        </p:spPr>
        <p:txBody>
          <a:bodyPr vert="horz" wrap="square" lIns="0" tIns="177165" rIns="0" bIns="0" rtlCol="0">
            <a:spAutoFit/>
          </a:bodyPr>
          <a:lstStyle/>
          <a:p>
            <a:pPr marL="12700" marR="5080">
              <a:lnSpc>
                <a:spcPct val="70000"/>
              </a:lnSpc>
              <a:spcBef>
                <a:spcPts val="1395"/>
              </a:spcBef>
            </a:pPr>
            <a:r>
              <a:rPr sz="3600" spc="-15" dirty="0">
                <a:latin typeface="Arial"/>
                <a:cs typeface="Arial"/>
              </a:rPr>
              <a:t>Weill</a:t>
            </a:r>
            <a:r>
              <a:rPr sz="3600" spc="-80" dirty="0">
                <a:latin typeface="Arial"/>
                <a:cs typeface="Arial"/>
              </a:rPr>
              <a:t> </a:t>
            </a:r>
            <a:r>
              <a:rPr sz="3600" spc="-5" dirty="0">
                <a:latin typeface="Arial"/>
                <a:cs typeface="Arial"/>
              </a:rPr>
              <a:t>Cornell </a:t>
            </a:r>
            <a:r>
              <a:rPr sz="3600" spc="-985" dirty="0">
                <a:latin typeface="Arial"/>
                <a:cs typeface="Arial"/>
              </a:rPr>
              <a:t> </a:t>
            </a:r>
            <a:r>
              <a:rPr sz="3600" spc="-5" dirty="0">
                <a:solidFill>
                  <a:srgbClr val="E87721"/>
                </a:solidFill>
                <a:latin typeface="Arial"/>
                <a:cs typeface="Arial"/>
              </a:rPr>
              <a:t>Medicine</a:t>
            </a:r>
            <a:endParaRPr sz="3600">
              <a:latin typeface="Arial"/>
              <a:cs typeface="Arial"/>
            </a:endParaRPr>
          </a:p>
        </p:txBody>
      </p:sp>
      <p:sp>
        <p:nvSpPr>
          <p:cNvPr id="8" name="object 8"/>
          <p:cNvSpPr txBox="1"/>
          <p:nvPr/>
        </p:nvSpPr>
        <p:spPr>
          <a:xfrm>
            <a:off x="114311" y="2606897"/>
            <a:ext cx="7218680" cy="1650364"/>
          </a:xfrm>
          <a:prstGeom prst="rect">
            <a:avLst/>
          </a:prstGeom>
        </p:spPr>
        <p:txBody>
          <a:bodyPr vert="horz" wrap="square" lIns="0" tIns="198120" rIns="0" bIns="0" rtlCol="0">
            <a:spAutoFit/>
          </a:bodyPr>
          <a:lstStyle/>
          <a:p>
            <a:pPr marL="12700">
              <a:lnSpc>
                <a:spcPct val="100000"/>
              </a:lnSpc>
              <a:spcBef>
                <a:spcPts val="1560"/>
              </a:spcBef>
            </a:pPr>
            <a:r>
              <a:rPr sz="6600" b="1" spc="-5" dirty="0">
                <a:solidFill>
                  <a:srgbClr val="A10714"/>
                </a:solidFill>
                <a:latin typeface="Arial"/>
                <a:cs typeface="Arial"/>
              </a:rPr>
              <a:t>Housing</a:t>
            </a:r>
            <a:endParaRPr sz="6600">
              <a:latin typeface="Arial"/>
              <a:cs typeface="Arial"/>
            </a:endParaRPr>
          </a:p>
          <a:p>
            <a:pPr marL="12700">
              <a:lnSpc>
                <a:spcPct val="100000"/>
              </a:lnSpc>
              <a:spcBef>
                <a:spcPts val="535"/>
              </a:spcBef>
            </a:pPr>
            <a:r>
              <a:rPr sz="2400" spc="-15" dirty="0">
                <a:solidFill>
                  <a:srgbClr val="A10714"/>
                </a:solidFill>
                <a:latin typeface="Arial"/>
                <a:cs typeface="Arial"/>
              </a:rPr>
              <a:t>Weill</a:t>
            </a:r>
            <a:r>
              <a:rPr sz="2400" spc="15" dirty="0">
                <a:solidFill>
                  <a:srgbClr val="A10714"/>
                </a:solidFill>
                <a:latin typeface="Arial"/>
                <a:cs typeface="Arial"/>
              </a:rPr>
              <a:t> </a:t>
            </a:r>
            <a:r>
              <a:rPr sz="2400" spc="-5" dirty="0">
                <a:solidFill>
                  <a:srgbClr val="A10714"/>
                </a:solidFill>
                <a:latin typeface="Arial"/>
                <a:cs typeface="Arial"/>
              </a:rPr>
              <a:t>Cornell</a:t>
            </a:r>
            <a:r>
              <a:rPr sz="2400" spc="30" dirty="0">
                <a:solidFill>
                  <a:srgbClr val="A10714"/>
                </a:solidFill>
                <a:latin typeface="Arial"/>
                <a:cs typeface="Arial"/>
              </a:rPr>
              <a:t> </a:t>
            </a:r>
            <a:r>
              <a:rPr sz="2400" spc="-5" dirty="0">
                <a:solidFill>
                  <a:srgbClr val="A10714"/>
                </a:solidFill>
                <a:latin typeface="Arial"/>
                <a:cs typeface="Arial"/>
              </a:rPr>
              <a:t>Medicine</a:t>
            </a:r>
            <a:r>
              <a:rPr sz="2400" spc="20" dirty="0">
                <a:solidFill>
                  <a:srgbClr val="A10714"/>
                </a:solidFill>
                <a:latin typeface="Arial"/>
                <a:cs typeface="Arial"/>
              </a:rPr>
              <a:t> </a:t>
            </a:r>
            <a:r>
              <a:rPr sz="2400" spc="-5" dirty="0">
                <a:solidFill>
                  <a:srgbClr val="A10714"/>
                </a:solidFill>
                <a:latin typeface="Arial"/>
                <a:cs typeface="Arial"/>
              </a:rPr>
              <a:t>housing</a:t>
            </a:r>
            <a:r>
              <a:rPr sz="2400" spc="20" dirty="0">
                <a:solidFill>
                  <a:srgbClr val="A10714"/>
                </a:solidFill>
                <a:latin typeface="Arial"/>
                <a:cs typeface="Arial"/>
              </a:rPr>
              <a:t> </a:t>
            </a:r>
            <a:r>
              <a:rPr sz="2400" dirty="0">
                <a:solidFill>
                  <a:srgbClr val="A10714"/>
                </a:solidFill>
                <a:latin typeface="Arial"/>
                <a:cs typeface="Arial"/>
              </a:rPr>
              <a:t>&amp; </a:t>
            </a:r>
            <a:r>
              <a:rPr sz="2400" spc="-10" dirty="0">
                <a:solidFill>
                  <a:srgbClr val="A10714"/>
                </a:solidFill>
                <a:latin typeface="Arial"/>
                <a:cs typeface="Arial"/>
              </a:rPr>
              <a:t>off-campus</a:t>
            </a:r>
            <a:r>
              <a:rPr sz="2400" spc="-15" dirty="0">
                <a:solidFill>
                  <a:srgbClr val="A10714"/>
                </a:solidFill>
                <a:latin typeface="Arial"/>
                <a:cs typeface="Arial"/>
              </a:rPr>
              <a:t> </a:t>
            </a:r>
            <a:r>
              <a:rPr sz="2400" spc="-10" dirty="0">
                <a:solidFill>
                  <a:srgbClr val="A10714"/>
                </a:solidFill>
                <a:latin typeface="Arial"/>
                <a:cs typeface="Arial"/>
              </a:rPr>
              <a:t>housing</a:t>
            </a:r>
            <a:endParaRPr sz="2400">
              <a:latin typeface="Arial"/>
              <a:cs typeface="Aria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77110" y="257464"/>
            <a:ext cx="8636000" cy="452120"/>
          </a:xfrm>
          <a:prstGeom prst="rect">
            <a:avLst/>
          </a:prstGeom>
        </p:spPr>
        <p:txBody>
          <a:bodyPr vert="horz" wrap="square" lIns="0" tIns="12065" rIns="0" bIns="0" rtlCol="0">
            <a:spAutoFit/>
          </a:bodyPr>
          <a:lstStyle/>
          <a:p>
            <a:pPr marL="12700">
              <a:lnSpc>
                <a:spcPct val="100000"/>
              </a:lnSpc>
              <a:spcBef>
                <a:spcPts val="95"/>
              </a:spcBef>
            </a:pPr>
            <a:r>
              <a:rPr dirty="0"/>
              <a:t>Department</a:t>
            </a:r>
            <a:r>
              <a:rPr spc="55" dirty="0"/>
              <a:t> </a:t>
            </a:r>
            <a:r>
              <a:rPr spc="-25" dirty="0"/>
              <a:t>Orientation</a:t>
            </a:r>
            <a:r>
              <a:rPr spc="65" dirty="0"/>
              <a:t> </a:t>
            </a:r>
            <a:r>
              <a:rPr spc="30" dirty="0"/>
              <a:t>&amp;</a:t>
            </a:r>
            <a:r>
              <a:rPr spc="20" dirty="0"/>
              <a:t> </a:t>
            </a:r>
            <a:r>
              <a:rPr spc="10" dirty="0"/>
              <a:t>Compliance</a:t>
            </a:r>
            <a:r>
              <a:rPr spc="60" dirty="0"/>
              <a:t> </a:t>
            </a:r>
            <a:r>
              <a:rPr spc="5" dirty="0"/>
              <a:t>Checklist</a:t>
            </a:r>
          </a:p>
        </p:txBody>
      </p:sp>
      <p:sp>
        <p:nvSpPr>
          <p:cNvPr id="3" name="object 3"/>
          <p:cNvSpPr txBox="1"/>
          <p:nvPr/>
        </p:nvSpPr>
        <p:spPr>
          <a:xfrm>
            <a:off x="1896822" y="1120830"/>
            <a:ext cx="7128509" cy="3542665"/>
          </a:xfrm>
          <a:prstGeom prst="rect">
            <a:avLst/>
          </a:prstGeom>
        </p:spPr>
        <p:txBody>
          <a:bodyPr vert="horz" wrap="square" lIns="0" tIns="12700" rIns="0" bIns="0" rtlCol="0">
            <a:spAutoFit/>
          </a:bodyPr>
          <a:lstStyle/>
          <a:p>
            <a:pPr marL="1280795">
              <a:lnSpc>
                <a:spcPct val="100000"/>
              </a:lnSpc>
              <a:spcBef>
                <a:spcPts val="100"/>
              </a:spcBef>
            </a:pPr>
            <a:r>
              <a:rPr sz="2400" b="1" spc="20" dirty="0">
                <a:solidFill>
                  <a:srgbClr val="CF451F"/>
                </a:solidFill>
                <a:latin typeface="Tahoma"/>
                <a:cs typeface="Tahoma"/>
              </a:rPr>
              <a:t>Conflicts</a:t>
            </a:r>
            <a:r>
              <a:rPr sz="2400" b="1" spc="30" dirty="0">
                <a:solidFill>
                  <a:srgbClr val="CF451F"/>
                </a:solidFill>
                <a:latin typeface="Tahoma"/>
                <a:cs typeface="Tahoma"/>
              </a:rPr>
              <a:t> </a:t>
            </a:r>
            <a:r>
              <a:rPr sz="2400" b="1" spc="55" dirty="0">
                <a:solidFill>
                  <a:srgbClr val="CF451F"/>
                </a:solidFill>
                <a:latin typeface="Tahoma"/>
                <a:cs typeface="Tahoma"/>
              </a:rPr>
              <a:t>of</a:t>
            </a:r>
            <a:r>
              <a:rPr sz="2400" b="1" spc="20" dirty="0">
                <a:solidFill>
                  <a:srgbClr val="CF451F"/>
                </a:solidFill>
                <a:latin typeface="Tahoma"/>
                <a:cs typeface="Tahoma"/>
              </a:rPr>
              <a:t> </a:t>
            </a:r>
            <a:r>
              <a:rPr sz="2400" b="1" spc="-55" dirty="0">
                <a:solidFill>
                  <a:srgbClr val="CF451F"/>
                </a:solidFill>
                <a:latin typeface="Tahoma"/>
                <a:cs typeface="Tahoma"/>
              </a:rPr>
              <a:t>Interest</a:t>
            </a:r>
            <a:r>
              <a:rPr sz="2400" b="1" spc="10" dirty="0">
                <a:solidFill>
                  <a:srgbClr val="CF451F"/>
                </a:solidFill>
                <a:latin typeface="Tahoma"/>
                <a:cs typeface="Tahoma"/>
              </a:rPr>
              <a:t> </a:t>
            </a:r>
            <a:r>
              <a:rPr sz="2400" b="1" spc="20" dirty="0">
                <a:solidFill>
                  <a:srgbClr val="CF451F"/>
                </a:solidFill>
                <a:latin typeface="Tahoma"/>
                <a:cs typeface="Tahoma"/>
              </a:rPr>
              <a:t>Form </a:t>
            </a:r>
            <a:r>
              <a:rPr sz="2400" b="1" dirty="0">
                <a:solidFill>
                  <a:srgbClr val="CF451F"/>
                </a:solidFill>
                <a:latin typeface="Tahoma"/>
                <a:cs typeface="Tahoma"/>
              </a:rPr>
              <a:t>via</a:t>
            </a:r>
            <a:r>
              <a:rPr sz="2400" b="1" spc="10" dirty="0">
                <a:solidFill>
                  <a:srgbClr val="CF451F"/>
                </a:solidFill>
                <a:latin typeface="Tahoma"/>
                <a:cs typeface="Tahoma"/>
              </a:rPr>
              <a:t> </a:t>
            </a:r>
            <a:r>
              <a:rPr sz="2400" b="1" spc="60" dirty="0">
                <a:solidFill>
                  <a:srgbClr val="CF451F"/>
                </a:solidFill>
                <a:latin typeface="Tahoma"/>
                <a:cs typeface="Tahoma"/>
              </a:rPr>
              <a:t>MyApps</a:t>
            </a:r>
            <a:endParaRPr sz="2400">
              <a:latin typeface="Tahoma"/>
              <a:cs typeface="Tahoma"/>
            </a:endParaRPr>
          </a:p>
          <a:p>
            <a:pPr>
              <a:lnSpc>
                <a:spcPct val="100000"/>
              </a:lnSpc>
            </a:pPr>
            <a:endParaRPr sz="3950">
              <a:latin typeface="Tahoma"/>
              <a:cs typeface="Tahoma"/>
            </a:endParaRPr>
          </a:p>
          <a:p>
            <a:pPr marL="355600" indent="-342900">
              <a:lnSpc>
                <a:spcPct val="100000"/>
              </a:lnSpc>
              <a:buAutoNum type="arabicPeriod"/>
              <a:tabLst>
                <a:tab pos="354965" algn="l"/>
                <a:tab pos="355600" algn="l"/>
              </a:tabLst>
            </a:pPr>
            <a:r>
              <a:rPr sz="2000" spc="105" dirty="0">
                <a:latin typeface="Arial"/>
                <a:cs typeface="Arial"/>
              </a:rPr>
              <a:t>Log</a:t>
            </a:r>
            <a:r>
              <a:rPr sz="2000" spc="-25" dirty="0">
                <a:latin typeface="Arial"/>
                <a:cs typeface="Arial"/>
              </a:rPr>
              <a:t> </a:t>
            </a:r>
            <a:r>
              <a:rPr sz="2000" spc="145" dirty="0">
                <a:latin typeface="Arial"/>
                <a:cs typeface="Arial"/>
              </a:rPr>
              <a:t>onto</a:t>
            </a:r>
            <a:r>
              <a:rPr sz="2000" spc="-35" dirty="0">
                <a:solidFill>
                  <a:srgbClr val="0562C1"/>
                </a:solidFill>
                <a:latin typeface="Arial"/>
                <a:cs typeface="Arial"/>
              </a:rPr>
              <a:t> </a:t>
            </a:r>
            <a:r>
              <a:rPr sz="2000" u="heavy" spc="105" dirty="0">
                <a:solidFill>
                  <a:srgbClr val="0562C1"/>
                </a:solidFill>
                <a:uFill>
                  <a:solidFill>
                    <a:srgbClr val="0562C1"/>
                  </a:solidFill>
                </a:uFill>
                <a:latin typeface="Arial"/>
                <a:cs typeface="Arial"/>
                <a:hlinkClick r:id="rId2"/>
              </a:rPr>
              <a:t>MyApps</a:t>
            </a:r>
            <a:endParaRPr sz="2000">
              <a:latin typeface="Arial"/>
              <a:cs typeface="Arial"/>
            </a:endParaRPr>
          </a:p>
          <a:p>
            <a:pPr marL="355600" indent="-342900">
              <a:lnSpc>
                <a:spcPct val="100000"/>
              </a:lnSpc>
              <a:spcBef>
                <a:spcPts val="1370"/>
              </a:spcBef>
              <a:buAutoNum type="arabicPeriod"/>
              <a:tabLst>
                <a:tab pos="354965" algn="l"/>
                <a:tab pos="355600" algn="l"/>
              </a:tabLst>
            </a:pPr>
            <a:r>
              <a:rPr sz="2000" spc="70" dirty="0">
                <a:latin typeface="Arial"/>
                <a:cs typeface="Arial"/>
              </a:rPr>
              <a:t>Select</a:t>
            </a:r>
            <a:r>
              <a:rPr sz="2000" spc="-5" dirty="0">
                <a:latin typeface="Arial"/>
                <a:cs typeface="Arial"/>
              </a:rPr>
              <a:t> </a:t>
            </a:r>
            <a:r>
              <a:rPr sz="2000" spc="30" dirty="0">
                <a:latin typeface="Arial"/>
                <a:cs typeface="Arial"/>
              </a:rPr>
              <a:t>‘Weill</a:t>
            </a:r>
            <a:r>
              <a:rPr sz="2000" spc="5" dirty="0">
                <a:latin typeface="Arial"/>
                <a:cs typeface="Arial"/>
              </a:rPr>
              <a:t> </a:t>
            </a:r>
            <a:r>
              <a:rPr sz="2000" spc="75" dirty="0">
                <a:latin typeface="Arial"/>
                <a:cs typeface="Arial"/>
              </a:rPr>
              <a:t>Research</a:t>
            </a:r>
            <a:r>
              <a:rPr sz="2000" spc="-15" dirty="0">
                <a:latin typeface="Arial"/>
                <a:cs typeface="Arial"/>
              </a:rPr>
              <a:t> </a:t>
            </a:r>
            <a:r>
              <a:rPr sz="2000" spc="100" dirty="0">
                <a:latin typeface="Arial"/>
                <a:cs typeface="Arial"/>
              </a:rPr>
              <a:t>Gateway’</a:t>
            </a:r>
            <a:endParaRPr sz="2000">
              <a:latin typeface="Arial"/>
              <a:cs typeface="Arial"/>
            </a:endParaRPr>
          </a:p>
          <a:p>
            <a:pPr marL="355600" marR="118110" indent="-342900">
              <a:lnSpc>
                <a:spcPct val="107000"/>
              </a:lnSpc>
              <a:spcBef>
                <a:spcPts val="1200"/>
              </a:spcBef>
              <a:buAutoNum type="arabicPeriod"/>
              <a:tabLst>
                <a:tab pos="354965" algn="l"/>
                <a:tab pos="355600" algn="l"/>
              </a:tabLst>
            </a:pPr>
            <a:r>
              <a:rPr sz="2000" spc="105" dirty="0">
                <a:latin typeface="Arial"/>
                <a:cs typeface="Arial"/>
              </a:rPr>
              <a:t>Log</a:t>
            </a:r>
            <a:r>
              <a:rPr sz="2000" dirty="0">
                <a:latin typeface="Arial"/>
                <a:cs typeface="Arial"/>
              </a:rPr>
              <a:t> </a:t>
            </a:r>
            <a:r>
              <a:rPr sz="2000" spc="140" dirty="0">
                <a:latin typeface="Arial"/>
                <a:cs typeface="Arial"/>
              </a:rPr>
              <a:t>onto</a:t>
            </a:r>
            <a:r>
              <a:rPr sz="2000" spc="-5" dirty="0">
                <a:latin typeface="Arial"/>
                <a:cs typeface="Arial"/>
              </a:rPr>
              <a:t> </a:t>
            </a:r>
            <a:r>
              <a:rPr sz="2000" spc="30" dirty="0">
                <a:latin typeface="Arial"/>
                <a:cs typeface="Arial"/>
              </a:rPr>
              <a:t>‘Weill</a:t>
            </a:r>
            <a:r>
              <a:rPr sz="2000" spc="15" dirty="0">
                <a:latin typeface="Arial"/>
                <a:cs typeface="Arial"/>
              </a:rPr>
              <a:t> </a:t>
            </a:r>
            <a:r>
              <a:rPr sz="2000" spc="75" dirty="0">
                <a:latin typeface="Arial"/>
                <a:cs typeface="Arial"/>
              </a:rPr>
              <a:t>Research</a:t>
            </a:r>
            <a:r>
              <a:rPr sz="2000" spc="-10" dirty="0">
                <a:latin typeface="Arial"/>
                <a:cs typeface="Arial"/>
              </a:rPr>
              <a:t> </a:t>
            </a:r>
            <a:r>
              <a:rPr sz="2000" spc="100" dirty="0">
                <a:latin typeface="Arial"/>
                <a:cs typeface="Arial"/>
              </a:rPr>
              <a:t>Gateway’</a:t>
            </a:r>
            <a:r>
              <a:rPr sz="2000" spc="-10" dirty="0">
                <a:latin typeface="Arial"/>
                <a:cs typeface="Arial"/>
              </a:rPr>
              <a:t> </a:t>
            </a:r>
            <a:r>
              <a:rPr sz="2000" spc="70" dirty="0">
                <a:latin typeface="Arial"/>
                <a:cs typeface="Arial"/>
              </a:rPr>
              <a:t>using</a:t>
            </a:r>
            <a:r>
              <a:rPr sz="2000" spc="-15" dirty="0">
                <a:latin typeface="Arial"/>
                <a:cs typeface="Arial"/>
              </a:rPr>
              <a:t> </a:t>
            </a:r>
            <a:r>
              <a:rPr sz="2000" spc="130" dirty="0">
                <a:latin typeface="Arial"/>
                <a:cs typeface="Arial"/>
              </a:rPr>
              <a:t>your</a:t>
            </a:r>
            <a:r>
              <a:rPr sz="2000" spc="-10" dirty="0">
                <a:latin typeface="Arial"/>
                <a:cs typeface="Arial"/>
              </a:rPr>
              <a:t> </a:t>
            </a:r>
            <a:r>
              <a:rPr sz="2000" dirty="0">
                <a:latin typeface="Arial"/>
                <a:cs typeface="Arial"/>
              </a:rPr>
              <a:t>CWID</a:t>
            </a:r>
            <a:r>
              <a:rPr sz="2000" spc="-25" dirty="0">
                <a:latin typeface="Arial"/>
                <a:cs typeface="Arial"/>
              </a:rPr>
              <a:t> </a:t>
            </a:r>
            <a:r>
              <a:rPr sz="2000" spc="195" dirty="0">
                <a:latin typeface="Arial"/>
                <a:cs typeface="Arial"/>
              </a:rPr>
              <a:t>&amp; </a:t>
            </a:r>
            <a:r>
              <a:rPr sz="2000" spc="-540" dirty="0">
                <a:latin typeface="Arial"/>
                <a:cs typeface="Arial"/>
              </a:rPr>
              <a:t> </a:t>
            </a:r>
            <a:r>
              <a:rPr sz="2000" spc="120" dirty="0">
                <a:latin typeface="Arial"/>
                <a:cs typeface="Arial"/>
              </a:rPr>
              <a:t>password</a:t>
            </a:r>
            <a:endParaRPr sz="2000">
              <a:latin typeface="Arial"/>
              <a:cs typeface="Arial"/>
            </a:endParaRPr>
          </a:p>
          <a:p>
            <a:pPr marL="355600" indent="-342900">
              <a:lnSpc>
                <a:spcPct val="100000"/>
              </a:lnSpc>
              <a:spcBef>
                <a:spcPts val="1365"/>
              </a:spcBef>
              <a:buAutoNum type="arabicPeriod"/>
              <a:tabLst>
                <a:tab pos="355600" algn="l"/>
              </a:tabLst>
            </a:pPr>
            <a:r>
              <a:rPr sz="2000" spc="70" dirty="0">
                <a:latin typeface="Arial"/>
                <a:cs typeface="Arial"/>
              </a:rPr>
              <a:t>Select</a:t>
            </a:r>
            <a:r>
              <a:rPr sz="2000" spc="5" dirty="0">
                <a:latin typeface="Arial"/>
                <a:cs typeface="Arial"/>
              </a:rPr>
              <a:t> </a:t>
            </a:r>
            <a:r>
              <a:rPr sz="2000" spc="90" dirty="0">
                <a:latin typeface="Arial"/>
                <a:cs typeface="Arial"/>
              </a:rPr>
              <a:t>‘Conflicts</a:t>
            </a:r>
            <a:r>
              <a:rPr sz="2000" spc="-5" dirty="0">
                <a:latin typeface="Arial"/>
                <a:cs typeface="Arial"/>
              </a:rPr>
              <a:t> </a:t>
            </a:r>
            <a:r>
              <a:rPr sz="2000" spc="165" dirty="0">
                <a:latin typeface="Arial"/>
                <a:cs typeface="Arial"/>
              </a:rPr>
              <a:t>of</a:t>
            </a:r>
            <a:r>
              <a:rPr sz="2000" spc="15" dirty="0">
                <a:latin typeface="Arial"/>
                <a:cs typeface="Arial"/>
              </a:rPr>
              <a:t> </a:t>
            </a:r>
            <a:r>
              <a:rPr sz="2000" spc="95" dirty="0">
                <a:latin typeface="Arial"/>
                <a:cs typeface="Arial"/>
              </a:rPr>
              <a:t>Interest’</a:t>
            </a:r>
            <a:r>
              <a:rPr sz="2000" spc="-30" dirty="0">
                <a:latin typeface="Arial"/>
                <a:cs typeface="Arial"/>
              </a:rPr>
              <a:t> </a:t>
            </a:r>
            <a:r>
              <a:rPr sz="2000" spc="100" dirty="0">
                <a:latin typeface="Arial"/>
                <a:cs typeface="Arial"/>
              </a:rPr>
              <a:t>on</a:t>
            </a:r>
            <a:r>
              <a:rPr sz="2000" dirty="0">
                <a:latin typeface="Arial"/>
                <a:cs typeface="Arial"/>
              </a:rPr>
              <a:t> </a:t>
            </a:r>
            <a:r>
              <a:rPr sz="2000" spc="130" dirty="0">
                <a:latin typeface="Arial"/>
                <a:cs typeface="Arial"/>
              </a:rPr>
              <a:t>the</a:t>
            </a:r>
            <a:r>
              <a:rPr sz="2000" spc="-5" dirty="0">
                <a:latin typeface="Arial"/>
                <a:cs typeface="Arial"/>
              </a:rPr>
              <a:t> </a:t>
            </a:r>
            <a:r>
              <a:rPr sz="2000" spc="120" dirty="0">
                <a:latin typeface="Arial"/>
                <a:cs typeface="Arial"/>
              </a:rPr>
              <a:t>upper</a:t>
            </a:r>
            <a:r>
              <a:rPr sz="2000" spc="-5" dirty="0">
                <a:latin typeface="Arial"/>
                <a:cs typeface="Arial"/>
              </a:rPr>
              <a:t> </a:t>
            </a:r>
            <a:r>
              <a:rPr sz="2000" spc="125" dirty="0">
                <a:latin typeface="Arial"/>
                <a:cs typeface="Arial"/>
              </a:rPr>
              <a:t>left</a:t>
            </a:r>
            <a:r>
              <a:rPr sz="2000" spc="10" dirty="0">
                <a:latin typeface="Arial"/>
                <a:cs typeface="Arial"/>
              </a:rPr>
              <a:t> </a:t>
            </a:r>
            <a:r>
              <a:rPr sz="2000" spc="120" dirty="0">
                <a:latin typeface="Arial"/>
                <a:cs typeface="Arial"/>
              </a:rPr>
              <a:t>corner</a:t>
            </a:r>
            <a:endParaRPr sz="2000">
              <a:latin typeface="Arial"/>
              <a:cs typeface="Arial"/>
            </a:endParaRPr>
          </a:p>
          <a:p>
            <a:pPr marL="355600" indent="-342900">
              <a:lnSpc>
                <a:spcPct val="100000"/>
              </a:lnSpc>
              <a:spcBef>
                <a:spcPts val="1370"/>
              </a:spcBef>
              <a:buAutoNum type="arabicPeriod"/>
              <a:tabLst>
                <a:tab pos="354965" algn="l"/>
                <a:tab pos="355600" algn="l"/>
              </a:tabLst>
            </a:pPr>
            <a:r>
              <a:rPr sz="2000" spc="110" dirty="0">
                <a:latin typeface="Arial"/>
                <a:cs typeface="Arial"/>
              </a:rPr>
              <a:t>Complete</a:t>
            </a:r>
            <a:r>
              <a:rPr sz="2000" spc="-5" dirty="0">
                <a:latin typeface="Arial"/>
                <a:cs typeface="Arial"/>
              </a:rPr>
              <a:t> </a:t>
            </a:r>
            <a:r>
              <a:rPr sz="2000" spc="90" dirty="0">
                <a:latin typeface="Arial"/>
                <a:cs typeface="Arial"/>
              </a:rPr>
              <a:t>‘Conflicts</a:t>
            </a:r>
            <a:r>
              <a:rPr sz="2000" spc="5" dirty="0">
                <a:latin typeface="Arial"/>
                <a:cs typeface="Arial"/>
              </a:rPr>
              <a:t> </a:t>
            </a:r>
            <a:r>
              <a:rPr sz="2000" spc="165" dirty="0">
                <a:latin typeface="Arial"/>
                <a:cs typeface="Arial"/>
              </a:rPr>
              <a:t>of</a:t>
            </a:r>
            <a:r>
              <a:rPr sz="2000" dirty="0">
                <a:latin typeface="Arial"/>
                <a:cs typeface="Arial"/>
              </a:rPr>
              <a:t> </a:t>
            </a:r>
            <a:r>
              <a:rPr sz="2000" spc="95" dirty="0">
                <a:latin typeface="Arial"/>
                <a:cs typeface="Arial"/>
              </a:rPr>
              <a:t>Interest’</a:t>
            </a:r>
            <a:r>
              <a:rPr sz="2000" spc="-25" dirty="0">
                <a:latin typeface="Arial"/>
                <a:cs typeface="Arial"/>
              </a:rPr>
              <a:t> </a:t>
            </a:r>
            <a:r>
              <a:rPr sz="2000" spc="185" dirty="0">
                <a:latin typeface="Arial"/>
                <a:cs typeface="Arial"/>
              </a:rPr>
              <a:t>form</a:t>
            </a:r>
            <a:endParaRPr sz="2000">
              <a:latin typeface="Arial"/>
              <a:cs typeface="Arial"/>
            </a:endParaRPr>
          </a:p>
        </p:txBody>
      </p:sp>
      <p:pic>
        <p:nvPicPr>
          <p:cNvPr id="4" name="object 4"/>
          <p:cNvPicPr/>
          <p:nvPr/>
        </p:nvPicPr>
        <p:blipFill>
          <a:blip r:embed="rId3" cstate="print"/>
          <a:stretch>
            <a:fillRect/>
          </a:stretch>
        </p:blipFill>
        <p:spPr>
          <a:xfrm>
            <a:off x="9982200" y="6269735"/>
            <a:ext cx="2066543" cy="423671"/>
          </a:xfrm>
          <a:prstGeom prst="rect">
            <a:avLst/>
          </a:prstGeom>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77110" y="257464"/>
            <a:ext cx="8636000" cy="452120"/>
          </a:xfrm>
          <a:prstGeom prst="rect">
            <a:avLst/>
          </a:prstGeom>
        </p:spPr>
        <p:txBody>
          <a:bodyPr vert="horz" wrap="square" lIns="0" tIns="12065" rIns="0" bIns="0" rtlCol="0">
            <a:spAutoFit/>
          </a:bodyPr>
          <a:lstStyle/>
          <a:p>
            <a:pPr marL="12700">
              <a:lnSpc>
                <a:spcPct val="100000"/>
              </a:lnSpc>
              <a:spcBef>
                <a:spcPts val="95"/>
              </a:spcBef>
            </a:pPr>
            <a:r>
              <a:rPr dirty="0"/>
              <a:t>Department</a:t>
            </a:r>
            <a:r>
              <a:rPr spc="55" dirty="0"/>
              <a:t> </a:t>
            </a:r>
            <a:r>
              <a:rPr spc="-25" dirty="0"/>
              <a:t>Orientation</a:t>
            </a:r>
            <a:r>
              <a:rPr spc="65" dirty="0"/>
              <a:t> </a:t>
            </a:r>
            <a:r>
              <a:rPr spc="30" dirty="0"/>
              <a:t>&amp;</a:t>
            </a:r>
            <a:r>
              <a:rPr spc="20" dirty="0"/>
              <a:t> </a:t>
            </a:r>
            <a:r>
              <a:rPr spc="10" dirty="0"/>
              <a:t>Compliance</a:t>
            </a:r>
            <a:r>
              <a:rPr spc="60" dirty="0"/>
              <a:t> </a:t>
            </a:r>
            <a:r>
              <a:rPr spc="5" dirty="0"/>
              <a:t>Checklist</a:t>
            </a:r>
          </a:p>
        </p:txBody>
      </p:sp>
      <p:pic>
        <p:nvPicPr>
          <p:cNvPr id="3" name="object 3"/>
          <p:cNvPicPr/>
          <p:nvPr/>
        </p:nvPicPr>
        <p:blipFill>
          <a:blip r:embed="rId2" cstate="print"/>
          <a:stretch>
            <a:fillRect/>
          </a:stretch>
        </p:blipFill>
        <p:spPr>
          <a:xfrm>
            <a:off x="9982200" y="6269735"/>
            <a:ext cx="2066543" cy="423671"/>
          </a:xfrm>
          <a:prstGeom prst="rect">
            <a:avLst/>
          </a:prstGeom>
        </p:spPr>
      </p:pic>
      <p:sp>
        <p:nvSpPr>
          <p:cNvPr id="4" name="object 4"/>
          <p:cNvSpPr txBox="1"/>
          <p:nvPr/>
        </p:nvSpPr>
        <p:spPr>
          <a:xfrm>
            <a:off x="530001" y="1120830"/>
            <a:ext cx="10685780" cy="4427855"/>
          </a:xfrm>
          <a:prstGeom prst="rect">
            <a:avLst/>
          </a:prstGeom>
        </p:spPr>
        <p:txBody>
          <a:bodyPr vert="horz" wrap="square" lIns="0" tIns="12700" rIns="0" bIns="0" rtlCol="0">
            <a:spAutoFit/>
          </a:bodyPr>
          <a:lstStyle/>
          <a:p>
            <a:pPr marL="445134" algn="ctr">
              <a:lnSpc>
                <a:spcPct val="100000"/>
              </a:lnSpc>
              <a:spcBef>
                <a:spcPts val="100"/>
              </a:spcBef>
            </a:pPr>
            <a:r>
              <a:rPr sz="2400" b="1" spc="10" dirty="0">
                <a:solidFill>
                  <a:srgbClr val="CF451F"/>
                </a:solidFill>
                <a:latin typeface="Tahoma"/>
                <a:cs typeface="Tahoma"/>
              </a:rPr>
              <a:t>Research</a:t>
            </a:r>
            <a:r>
              <a:rPr sz="2400" b="1" dirty="0">
                <a:solidFill>
                  <a:srgbClr val="CF451F"/>
                </a:solidFill>
                <a:latin typeface="Tahoma"/>
                <a:cs typeface="Tahoma"/>
              </a:rPr>
              <a:t> </a:t>
            </a:r>
            <a:r>
              <a:rPr sz="2400" b="1" spc="10" dirty="0">
                <a:solidFill>
                  <a:srgbClr val="CF451F"/>
                </a:solidFill>
                <a:latin typeface="Tahoma"/>
                <a:cs typeface="Tahoma"/>
              </a:rPr>
              <a:t>Compliance</a:t>
            </a:r>
            <a:endParaRPr sz="2400">
              <a:latin typeface="Tahoma"/>
              <a:cs typeface="Tahoma"/>
            </a:endParaRPr>
          </a:p>
          <a:p>
            <a:pPr>
              <a:lnSpc>
                <a:spcPct val="100000"/>
              </a:lnSpc>
              <a:spcBef>
                <a:spcPts val="20"/>
              </a:spcBef>
            </a:pPr>
            <a:endParaRPr sz="2900">
              <a:latin typeface="Tahoma"/>
              <a:cs typeface="Tahoma"/>
            </a:endParaRPr>
          </a:p>
          <a:p>
            <a:pPr marL="12700" marR="5080">
              <a:lnSpc>
                <a:spcPct val="129000"/>
              </a:lnSpc>
            </a:pPr>
            <a:r>
              <a:rPr sz="2000" spc="100" dirty="0">
                <a:latin typeface="Arial"/>
                <a:cs typeface="Arial"/>
              </a:rPr>
              <a:t>An</a:t>
            </a:r>
            <a:r>
              <a:rPr sz="2000" spc="5" dirty="0">
                <a:latin typeface="Arial"/>
                <a:cs typeface="Arial"/>
              </a:rPr>
              <a:t> </a:t>
            </a:r>
            <a:r>
              <a:rPr sz="2000" spc="55" dirty="0">
                <a:latin typeface="Arial"/>
                <a:cs typeface="Arial"/>
              </a:rPr>
              <a:t>online</a:t>
            </a:r>
            <a:r>
              <a:rPr sz="2000" spc="-10" dirty="0">
                <a:latin typeface="Arial"/>
                <a:cs typeface="Arial"/>
              </a:rPr>
              <a:t> </a:t>
            </a:r>
            <a:r>
              <a:rPr sz="2000" spc="95" dirty="0">
                <a:latin typeface="Arial"/>
                <a:cs typeface="Arial"/>
              </a:rPr>
              <a:t>training</a:t>
            </a:r>
            <a:r>
              <a:rPr sz="2000" dirty="0">
                <a:latin typeface="Arial"/>
                <a:cs typeface="Arial"/>
              </a:rPr>
              <a:t> </a:t>
            </a:r>
            <a:r>
              <a:rPr sz="2000" spc="150" dirty="0">
                <a:latin typeface="Arial"/>
                <a:cs typeface="Arial"/>
              </a:rPr>
              <a:t>program</a:t>
            </a:r>
            <a:r>
              <a:rPr sz="2000" spc="10" dirty="0">
                <a:latin typeface="Arial"/>
                <a:cs typeface="Arial"/>
              </a:rPr>
              <a:t> </a:t>
            </a:r>
            <a:r>
              <a:rPr sz="2000" spc="180" dirty="0">
                <a:latin typeface="Arial"/>
                <a:cs typeface="Arial"/>
              </a:rPr>
              <a:t>to</a:t>
            </a:r>
            <a:r>
              <a:rPr sz="2000" spc="10" dirty="0">
                <a:latin typeface="Arial"/>
                <a:cs typeface="Arial"/>
              </a:rPr>
              <a:t> </a:t>
            </a:r>
            <a:r>
              <a:rPr sz="2000" spc="95" dirty="0">
                <a:latin typeface="Arial"/>
                <a:cs typeface="Arial"/>
              </a:rPr>
              <a:t>assist</a:t>
            </a:r>
            <a:r>
              <a:rPr sz="2000" dirty="0">
                <a:latin typeface="Arial"/>
                <a:cs typeface="Arial"/>
              </a:rPr>
              <a:t> </a:t>
            </a:r>
            <a:r>
              <a:rPr sz="2000" spc="40" dirty="0">
                <a:latin typeface="Arial"/>
                <a:cs typeface="Arial"/>
              </a:rPr>
              <a:t>WCM</a:t>
            </a:r>
            <a:r>
              <a:rPr sz="2000" spc="5" dirty="0">
                <a:latin typeface="Arial"/>
                <a:cs typeface="Arial"/>
              </a:rPr>
              <a:t> </a:t>
            </a:r>
            <a:r>
              <a:rPr sz="2000" spc="100" dirty="0">
                <a:latin typeface="Arial"/>
                <a:cs typeface="Arial"/>
              </a:rPr>
              <a:t>employees</a:t>
            </a:r>
            <a:r>
              <a:rPr sz="2000" spc="15" dirty="0">
                <a:latin typeface="Arial"/>
                <a:cs typeface="Arial"/>
              </a:rPr>
              <a:t> </a:t>
            </a:r>
            <a:r>
              <a:rPr sz="2000" spc="65" dirty="0">
                <a:latin typeface="Arial"/>
                <a:cs typeface="Arial"/>
              </a:rPr>
              <a:t>including</a:t>
            </a:r>
            <a:r>
              <a:rPr sz="2000" spc="-10" dirty="0">
                <a:latin typeface="Arial"/>
                <a:cs typeface="Arial"/>
              </a:rPr>
              <a:t> </a:t>
            </a:r>
            <a:r>
              <a:rPr sz="2000" spc="120" dirty="0">
                <a:latin typeface="Arial"/>
                <a:cs typeface="Arial"/>
              </a:rPr>
              <a:t>Postdoctoral</a:t>
            </a:r>
            <a:r>
              <a:rPr sz="2000" dirty="0">
                <a:latin typeface="Arial"/>
                <a:cs typeface="Arial"/>
              </a:rPr>
              <a:t> </a:t>
            </a:r>
            <a:r>
              <a:rPr sz="2000" spc="75" dirty="0">
                <a:latin typeface="Arial"/>
                <a:cs typeface="Arial"/>
              </a:rPr>
              <a:t>Scholar</a:t>
            </a:r>
            <a:r>
              <a:rPr sz="2000" spc="5" dirty="0">
                <a:latin typeface="Arial"/>
                <a:cs typeface="Arial"/>
              </a:rPr>
              <a:t> </a:t>
            </a:r>
            <a:r>
              <a:rPr sz="2000" spc="30" dirty="0">
                <a:latin typeface="Arial"/>
                <a:cs typeface="Arial"/>
              </a:rPr>
              <a:t>in </a:t>
            </a:r>
            <a:r>
              <a:rPr sz="2000" spc="-540" dirty="0">
                <a:latin typeface="Arial"/>
                <a:cs typeface="Arial"/>
              </a:rPr>
              <a:t> </a:t>
            </a:r>
            <a:r>
              <a:rPr sz="2000" spc="130" dirty="0">
                <a:latin typeface="Arial"/>
                <a:cs typeface="Arial"/>
              </a:rPr>
              <a:t>the </a:t>
            </a:r>
            <a:r>
              <a:rPr sz="2000" spc="165" dirty="0">
                <a:latin typeface="Arial"/>
                <a:cs typeface="Arial"/>
              </a:rPr>
              <a:t>day-to-day </a:t>
            </a:r>
            <a:r>
              <a:rPr sz="2000" spc="100" dirty="0">
                <a:latin typeface="Arial"/>
                <a:cs typeface="Arial"/>
              </a:rPr>
              <a:t>processes </a:t>
            </a:r>
            <a:r>
              <a:rPr sz="2000" spc="170" dirty="0">
                <a:latin typeface="Arial"/>
                <a:cs typeface="Arial"/>
              </a:rPr>
              <a:t>of </a:t>
            </a:r>
            <a:r>
              <a:rPr sz="2000" spc="105" dirty="0">
                <a:latin typeface="Arial"/>
                <a:cs typeface="Arial"/>
              </a:rPr>
              <a:t>research </a:t>
            </a:r>
            <a:r>
              <a:rPr sz="2000" spc="95" dirty="0">
                <a:latin typeface="Arial"/>
                <a:cs typeface="Arial"/>
              </a:rPr>
              <a:t>administration. </a:t>
            </a:r>
            <a:r>
              <a:rPr sz="2000" spc="55" dirty="0">
                <a:latin typeface="Arial"/>
                <a:cs typeface="Arial"/>
              </a:rPr>
              <a:t>The </a:t>
            </a:r>
            <a:r>
              <a:rPr sz="2000" spc="155" dirty="0">
                <a:latin typeface="Arial"/>
                <a:cs typeface="Arial"/>
              </a:rPr>
              <a:t>program </a:t>
            </a:r>
            <a:r>
              <a:rPr sz="2000" spc="100" dirty="0">
                <a:latin typeface="Arial"/>
                <a:cs typeface="Arial"/>
              </a:rPr>
              <a:t>addresses </a:t>
            </a:r>
            <a:r>
              <a:rPr sz="2000" spc="150" dirty="0">
                <a:latin typeface="Arial"/>
                <a:cs typeface="Arial"/>
              </a:rPr>
              <a:t>both </a:t>
            </a:r>
            <a:r>
              <a:rPr sz="2000" spc="155" dirty="0">
                <a:latin typeface="Arial"/>
                <a:cs typeface="Arial"/>
              </a:rPr>
              <a:t> </a:t>
            </a:r>
            <a:r>
              <a:rPr sz="2000" spc="95" dirty="0">
                <a:latin typeface="Arial"/>
                <a:cs typeface="Arial"/>
              </a:rPr>
              <a:t>institutional</a:t>
            </a:r>
            <a:r>
              <a:rPr sz="2000" spc="-35" dirty="0">
                <a:latin typeface="Arial"/>
                <a:cs typeface="Arial"/>
              </a:rPr>
              <a:t> </a:t>
            </a:r>
            <a:r>
              <a:rPr sz="2000" spc="110" dirty="0">
                <a:latin typeface="Arial"/>
                <a:cs typeface="Arial"/>
              </a:rPr>
              <a:t>and</a:t>
            </a:r>
            <a:r>
              <a:rPr sz="2000" spc="5" dirty="0">
                <a:latin typeface="Arial"/>
                <a:cs typeface="Arial"/>
              </a:rPr>
              <a:t> </a:t>
            </a:r>
            <a:r>
              <a:rPr sz="2000" spc="160" dirty="0">
                <a:latin typeface="Arial"/>
                <a:cs typeface="Arial"/>
              </a:rPr>
              <a:t>statutory</a:t>
            </a:r>
            <a:r>
              <a:rPr sz="2000" spc="-30" dirty="0">
                <a:latin typeface="Arial"/>
                <a:cs typeface="Arial"/>
              </a:rPr>
              <a:t> </a:t>
            </a:r>
            <a:r>
              <a:rPr sz="2000" spc="114" dirty="0">
                <a:latin typeface="Arial"/>
                <a:cs typeface="Arial"/>
              </a:rPr>
              <a:t>requirements</a:t>
            </a:r>
            <a:r>
              <a:rPr sz="2000" spc="-30" dirty="0">
                <a:latin typeface="Arial"/>
                <a:cs typeface="Arial"/>
              </a:rPr>
              <a:t> </a:t>
            </a:r>
            <a:r>
              <a:rPr sz="2000" spc="170" dirty="0">
                <a:latin typeface="Arial"/>
                <a:cs typeface="Arial"/>
              </a:rPr>
              <a:t>that</a:t>
            </a:r>
            <a:r>
              <a:rPr sz="2000" spc="-5" dirty="0">
                <a:latin typeface="Arial"/>
                <a:cs typeface="Arial"/>
              </a:rPr>
              <a:t> </a:t>
            </a:r>
            <a:r>
              <a:rPr sz="2000" spc="125" dirty="0">
                <a:latin typeface="Arial"/>
                <a:cs typeface="Arial"/>
              </a:rPr>
              <a:t>occur</a:t>
            </a:r>
            <a:r>
              <a:rPr sz="2000" spc="-10" dirty="0">
                <a:latin typeface="Arial"/>
                <a:cs typeface="Arial"/>
              </a:rPr>
              <a:t> </a:t>
            </a:r>
            <a:r>
              <a:rPr sz="2000" spc="30" dirty="0">
                <a:latin typeface="Arial"/>
                <a:cs typeface="Arial"/>
              </a:rPr>
              <a:t>in</a:t>
            </a:r>
            <a:r>
              <a:rPr sz="2000" dirty="0">
                <a:latin typeface="Arial"/>
                <a:cs typeface="Arial"/>
              </a:rPr>
              <a:t> </a:t>
            </a:r>
            <a:r>
              <a:rPr sz="2000" spc="130" dirty="0">
                <a:latin typeface="Arial"/>
                <a:cs typeface="Arial"/>
              </a:rPr>
              <a:t>the</a:t>
            </a:r>
            <a:r>
              <a:rPr sz="2000" spc="-5" dirty="0">
                <a:latin typeface="Arial"/>
                <a:cs typeface="Arial"/>
              </a:rPr>
              <a:t> </a:t>
            </a:r>
            <a:r>
              <a:rPr sz="2000" spc="145" dirty="0">
                <a:latin typeface="Arial"/>
                <a:cs typeface="Arial"/>
              </a:rPr>
              <a:t>grant</a:t>
            </a:r>
            <a:r>
              <a:rPr sz="2000" spc="-10" dirty="0">
                <a:latin typeface="Arial"/>
                <a:cs typeface="Arial"/>
              </a:rPr>
              <a:t> </a:t>
            </a:r>
            <a:r>
              <a:rPr sz="2000" spc="90" dirty="0">
                <a:latin typeface="Arial"/>
                <a:cs typeface="Arial"/>
              </a:rPr>
              <a:t>application</a:t>
            </a:r>
            <a:r>
              <a:rPr sz="2000" spc="15" dirty="0">
                <a:latin typeface="Arial"/>
                <a:cs typeface="Arial"/>
              </a:rPr>
              <a:t> </a:t>
            </a:r>
            <a:r>
              <a:rPr sz="2000" spc="80" dirty="0">
                <a:latin typeface="Arial"/>
                <a:cs typeface="Arial"/>
              </a:rPr>
              <a:t>process.</a:t>
            </a:r>
            <a:endParaRPr sz="2000">
              <a:latin typeface="Arial"/>
              <a:cs typeface="Arial"/>
            </a:endParaRPr>
          </a:p>
          <a:p>
            <a:pPr>
              <a:lnSpc>
                <a:spcPct val="100000"/>
              </a:lnSpc>
              <a:spcBef>
                <a:spcPts val="40"/>
              </a:spcBef>
            </a:pPr>
            <a:endParaRPr sz="2900">
              <a:latin typeface="Arial"/>
              <a:cs typeface="Arial"/>
            </a:endParaRPr>
          </a:p>
          <a:p>
            <a:pPr marL="352425" indent="-287020">
              <a:lnSpc>
                <a:spcPct val="100000"/>
              </a:lnSpc>
              <a:buChar char="•"/>
              <a:tabLst>
                <a:tab pos="352425" algn="l"/>
                <a:tab pos="353060" algn="l"/>
              </a:tabLst>
            </a:pPr>
            <a:r>
              <a:rPr sz="2000" spc="114" dirty="0">
                <a:latin typeface="Arial"/>
                <a:cs typeface="Arial"/>
              </a:rPr>
              <a:t>Information</a:t>
            </a:r>
            <a:r>
              <a:rPr sz="2000" spc="-35" dirty="0">
                <a:latin typeface="Arial"/>
                <a:cs typeface="Arial"/>
              </a:rPr>
              <a:t> </a:t>
            </a:r>
            <a:r>
              <a:rPr sz="2000" spc="140" dirty="0">
                <a:latin typeface="Arial"/>
                <a:cs typeface="Arial"/>
              </a:rPr>
              <a:t>about</a:t>
            </a:r>
            <a:r>
              <a:rPr sz="2000" spc="-15" dirty="0">
                <a:latin typeface="Arial"/>
                <a:cs typeface="Arial"/>
              </a:rPr>
              <a:t> </a:t>
            </a:r>
            <a:r>
              <a:rPr sz="2000" spc="130" dirty="0">
                <a:latin typeface="Arial"/>
                <a:cs typeface="Arial"/>
              </a:rPr>
              <a:t>the</a:t>
            </a:r>
            <a:r>
              <a:rPr sz="2000" spc="-5" dirty="0">
                <a:latin typeface="Arial"/>
                <a:cs typeface="Arial"/>
              </a:rPr>
              <a:t> </a:t>
            </a:r>
            <a:r>
              <a:rPr sz="2000" spc="95" dirty="0">
                <a:latin typeface="Arial"/>
                <a:cs typeface="Arial"/>
              </a:rPr>
              <a:t>training</a:t>
            </a:r>
            <a:r>
              <a:rPr sz="2000" spc="-25" dirty="0">
                <a:latin typeface="Arial"/>
                <a:cs typeface="Arial"/>
              </a:rPr>
              <a:t> </a:t>
            </a:r>
            <a:r>
              <a:rPr sz="2000" spc="30" dirty="0">
                <a:latin typeface="Arial"/>
                <a:cs typeface="Arial"/>
              </a:rPr>
              <a:t>is</a:t>
            </a:r>
            <a:r>
              <a:rPr sz="2000" dirty="0">
                <a:solidFill>
                  <a:srgbClr val="0562C1"/>
                </a:solidFill>
                <a:latin typeface="Arial"/>
                <a:cs typeface="Arial"/>
              </a:rPr>
              <a:t> </a:t>
            </a:r>
            <a:r>
              <a:rPr sz="2000" u="sng" spc="90" dirty="0">
                <a:solidFill>
                  <a:srgbClr val="0562C1"/>
                </a:solidFill>
                <a:uFill>
                  <a:solidFill>
                    <a:srgbClr val="0562C1"/>
                  </a:solidFill>
                </a:uFill>
                <a:latin typeface="Arial"/>
                <a:cs typeface="Arial"/>
                <a:hlinkClick r:id="rId3"/>
              </a:rPr>
              <a:t>here</a:t>
            </a:r>
            <a:endParaRPr sz="2000">
              <a:latin typeface="Arial"/>
              <a:cs typeface="Arial"/>
            </a:endParaRPr>
          </a:p>
          <a:p>
            <a:pPr marL="352425" marR="2056130" indent="-287020">
              <a:lnSpc>
                <a:spcPct val="100000"/>
              </a:lnSpc>
              <a:spcBef>
                <a:spcPts val="1200"/>
              </a:spcBef>
              <a:buChar char="•"/>
              <a:tabLst>
                <a:tab pos="352425" algn="l"/>
                <a:tab pos="353060" algn="l"/>
              </a:tabLst>
            </a:pPr>
            <a:r>
              <a:rPr sz="2000" spc="75" dirty="0">
                <a:latin typeface="Arial"/>
                <a:cs typeface="Arial"/>
              </a:rPr>
              <a:t>To </a:t>
            </a:r>
            <a:r>
              <a:rPr sz="2000" spc="70" dirty="0">
                <a:latin typeface="Arial"/>
                <a:cs typeface="Arial"/>
              </a:rPr>
              <a:t>gain </a:t>
            </a:r>
            <a:r>
              <a:rPr sz="2000" spc="100" dirty="0">
                <a:latin typeface="Arial"/>
                <a:cs typeface="Arial"/>
              </a:rPr>
              <a:t>access </a:t>
            </a:r>
            <a:r>
              <a:rPr sz="2000" spc="180" dirty="0">
                <a:latin typeface="Arial"/>
                <a:cs typeface="Arial"/>
              </a:rPr>
              <a:t>to </a:t>
            </a:r>
            <a:r>
              <a:rPr sz="2000" spc="130" dirty="0">
                <a:latin typeface="Arial"/>
                <a:cs typeface="Arial"/>
              </a:rPr>
              <a:t>the </a:t>
            </a:r>
            <a:r>
              <a:rPr sz="2000" spc="80" dirty="0">
                <a:latin typeface="Arial"/>
                <a:cs typeface="Arial"/>
              </a:rPr>
              <a:t>training, </a:t>
            </a:r>
            <a:r>
              <a:rPr sz="2000" spc="114" dirty="0">
                <a:latin typeface="Arial"/>
                <a:cs typeface="Arial"/>
              </a:rPr>
              <a:t>you </a:t>
            </a:r>
            <a:r>
              <a:rPr sz="2000" spc="140" dirty="0">
                <a:latin typeface="Arial"/>
                <a:cs typeface="Arial"/>
              </a:rPr>
              <a:t>or </a:t>
            </a:r>
            <a:r>
              <a:rPr sz="2000" spc="130" dirty="0">
                <a:latin typeface="Arial"/>
                <a:cs typeface="Arial"/>
              </a:rPr>
              <a:t>your </a:t>
            </a:r>
            <a:r>
              <a:rPr sz="2000" spc="50" dirty="0">
                <a:latin typeface="Arial"/>
                <a:cs typeface="Arial"/>
              </a:rPr>
              <a:t>DA </a:t>
            </a:r>
            <a:r>
              <a:rPr sz="2000" spc="165" dirty="0">
                <a:latin typeface="Arial"/>
                <a:cs typeface="Arial"/>
              </a:rPr>
              <a:t>must </a:t>
            </a:r>
            <a:r>
              <a:rPr sz="2000" spc="100" dirty="0">
                <a:latin typeface="Arial"/>
                <a:cs typeface="Arial"/>
              </a:rPr>
              <a:t>e-mail </a:t>
            </a:r>
            <a:r>
              <a:rPr sz="2000" spc="105" dirty="0">
                <a:solidFill>
                  <a:srgbClr val="0562C1"/>
                </a:solidFill>
                <a:latin typeface="Arial"/>
                <a:cs typeface="Arial"/>
              </a:rPr>
              <a:t> </a:t>
            </a:r>
            <a:r>
              <a:rPr sz="2000" u="sng" spc="75" dirty="0">
                <a:solidFill>
                  <a:srgbClr val="0562C1"/>
                </a:solidFill>
                <a:uFill>
                  <a:solidFill>
                    <a:srgbClr val="0562C1"/>
                  </a:solidFill>
                </a:uFill>
                <a:latin typeface="Arial"/>
                <a:cs typeface="Arial"/>
                <a:hlinkClick r:id="rId4"/>
              </a:rPr>
              <a:t>research_compliance@med.cornell.edu</a:t>
            </a:r>
            <a:r>
              <a:rPr sz="2000" spc="-15" dirty="0">
                <a:solidFill>
                  <a:srgbClr val="0562C1"/>
                </a:solidFill>
                <a:latin typeface="Arial"/>
                <a:cs typeface="Arial"/>
                <a:hlinkClick r:id="rId4"/>
              </a:rPr>
              <a:t> </a:t>
            </a:r>
            <a:r>
              <a:rPr sz="2000" spc="100" dirty="0">
                <a:latin typeface="Arial"/>
                <a:cs typeface="Arial"/>
              </a:rPr>
              <a:t>requesting</a:t>
            </a:r>
            <a:r>
              <a:rPr sz="2000" spc="-20" dirty="0">
                <a:latin typeface="Arial"/>
                <a:cs typeface="Arial"/>
              </a:rPr>
              <a:t> </a:t>
            </a:r>
            <a:r>
              <a:rPr sz="2000" spc="180" dirty="0">
                <a:latin typeface="Arial"/>
                <a:cs typeface="Arial"/>
              </a:rPr>
              <a:t>to</a:t>
            </a:r>
            <a:r>
              <a:rPr sz="2000" spc="20" dirty="0">
                <a:latin typeface="Arial"/>
                <a:cs typeface="Arial"/>
              </a:rPr>
              <a:t> </a:t>
            </a:r>
            <a:r>
              <a:rPr sz="2000" spc="105" dirty="0">
                <a:latin typeface="Arial"/>
                <a:cs typeface="Arial"/>
              </a:rPr>
              <a:t>be</a:t>
            </a:r>
            <a:r>
              <a:rPr sz="2000" spc="10" dirty="0">
                <a:latin typeface="Arial"/>
                <a:cs typeface="Arial"/>
              </a:rPr>
              <a:t> </a:t>
            </a:r>
            <a:r>
              <a:rPr sz="2000" spc="105" dirty="0">
                <a:latin typeface="Arial"/>
                <a:cs typeface="Arial"/>
              </a:rPr>
              <a:t>registered</a:t>
            </a:r>
            <a:endParaRPr sz="2000">
              <a:latin typeface="Arial"/>
              <a:cs typeface="Arial"/>
            </a:endParaRPr>
          </a:p>
          <a:p>
            <a:pPr marL="809625" lvl="1" indent="-287020">
              <a:lnSpc>
                <a:spcPct val="100000"/>
              </a:lnSpc>
              <a:spcBef>
                <a:spcPts val="1200"/>
              </a:spcBef>
              <a:buChar char="•"/>
              <a:tabLst>
                <a:tab pos="809625" algn="l"/>
                <a:tab pos="810260" algn="l"/>
              </a:tabLst>
            </a:pPr>
            <a:r>
              <a:rPr sz="2000" spc="55" dirty="0">
                <a:latin typeface="Arial"/>
                <a:cs typeface="Arial"/>
              </a:rPr>
              <a:t>Include</a:t>
            </a:r>
            <a:r>
              <a:rPr sz="2000" spc="-20" dirty="0">
                <a:latin typeface="Arial"/>
                <a:cs typeface="Arial"/>
              </a:rPr>
              <a:t> </a:t>
            </a:r>
            <a:r>
              <a:rPr sz="2000" spc="130" dirty="0">
                <a:latin typeface="Arial"/>
                <a:cs typeface="Arial"/>
              </a:rPr>
              <a:t>your</a:t>
            </a:r>
            <a:r>
              <a:rPr sz="2000" spc="-20" dirty="0">
                <a:latin typeface="Arial"/>
                <a:cs typeface="Arial"/>
              </a:rPr>
              <a:t> </a:t>
            </a:r>
            <a:r>
              <a:rPr sz="2000" spc="70" dirty="0">
                <a:latin typeface="Arial"/>
                <a:cs typeface="Arial"/>
              </a:rPr>
              <a:t>full</a:t>
            </a:r>
            <a:r>
              <a:rPr sz="2000" spc="5" dirty="0">
                <a:latin typeface="Arial"/>
                <a:cs typeface="Arial"/>
              </a:rPr>
              <a:t> </a:t>
            </a:r>
            <a:r>
              <a:rPr sz="2000" spc="90" dirty="0">
                <a:latin typeface="Arial"/>
                <a:cs typeface="Arial"/>
              </a:rPr>
              <a:t>name,</a:t>
            </a:r>
            <a:r>
              <a:rPr sz="2000" spc="-10" dirty="0">
                <a:latin typeface="Arial"/>
                <a:cs typeface="Arial"/>
              </a:rPr>
              <a:t> CWID,</a:t>
            </a:r>
            <a:r>
              <a:rPr sz="2000" dirty="0">
                <a:latin typeface="Arial"/>
                <a:cs typeface="Arial"/>
              </a:rPr>
              <a:t> </a:t>
            </a:r>
            <a:r>
              <a:rPr sz="2000" spc="150" dirty="0">
                <a:latin typeface="Arial"/>
                <a:cs typeface="Arial"/>
              </a:rPr>
              <a:t>department</a:t>
            </a:r>
            <a:r>
              <a:rPr sz="2000" spc="-20" dirty="0">
                <a:latin typeface="Arial"/>
                <a:cs typeface="Arial"/>
              </a:rPr>
              <a:t> </a:t>
            </a:r>
            <a:r>
              <a:rPr sz="2000" spc="114" dirty="0">
                <a:latin typeface="Arial"/>
                <a:cs typeface="Arial"/>
              </a:rPr>
              <a:t>and</a:t>
            </a:r>
            <a:r>
              <a:rPr sz="2000" spc="5" dirty="0">
                <a:latin typeface="Arial"/>
                <a:cs typeface="Arial"/>
              </a:rPr>
              <a:t> </a:t>
            </a:r>
            <a:r>
              <a:rPr sz="2000" spc="65" dirty="0">
                <a:latin typeface="Arial"/>
                <a:cs typeface="Arial"/>
              </a:rPr>
              <a:t>division</a:t>
            </a:r>
            <a:endParaRPr sz="2000">
              <a:latin typeface="Arial"/>
              <a:cs typeface="Arial"/>
            </a:endParaRPr>
          </a:p>
          <a:p>
            <a:pPr marL="809625" lvl="1" indent="-287020">
              <a:lnSpc>
                <a:spcPct val="100000"/>
              </a:lnSpc>
              <a:spcBef>
                <a:spcPts val="1200"/>
              </a:spcBef>
              <a:buChar char="•"/>
              <a:tabLst>
                <a:tab pos="809625" algn="l"/>
                <a:tab pos="810260" algn="l"/>
              </a:tabLst>
            </a:pPr>
            <a:r>
              <a:rPr sz="2000" spc="65" dirty="0">
                <a:latin typeface="Arial"/>
                <a:cs typeface="Arial"/>
              </a:rPr>
              <a:t>You</a:t>
            </a:r>
            <a:r>
              <a:rPr sz="2000" spc="-10" dirty="0">
                <a:latin typeface="Arial"/>
                <a:cs typeface="Arial"/>
              </a:rPr>
              <a:t> </a:t>
            </a:r>
            <a:r>
              <a:rPr sz="2000" spc="25" dirty="0">
                <a:latin typeface="Arial"/>
                <a:cs typeface="Arial"/>
              </a:rPr>
              <a:t>will</a:t>
            </a:r>
            <a:r>
              <a:rPr sz="2000" spc="15" dirty="0">
                <a:latin typeface="Arial"/>
                <a:cs typeface="Arial"/>
              </a:rPr>
              <a:t> </a:t>
            </a:r>
            <a:r>
              <a:rPr sz="2000" spc="90" dirty="0">
                <a:latin typeface="Arial"/>
                <a:cs typeface="Arial"/>
              </a:rPr>
              <a:t>receive</a:t>
            </a:r>
            <a:r>
              <a:rPr sz="2000" spc="-10" dirty="0">
                <a:latin typeface="Arial"/>
                <a:cs typeface="Arial"/>
              </a:rPr>
              <a:t> </a:t>
            </a:r>
            <a:r>
              <a:rPr sz="2000" spc="90" dirty="0">
                <a:latin typeface="Arial"/>
                <a:cs typeface="Arial"/>
              </a:rPr>
              <a:t>an</a:t>
            </a:r>
            <a:r>
              <a:rPr sz="2000" dirty="0">
                <a:latin typeface="Arial"/>
                <a:cs typeface="Arial"/>
              </a:rPr>
              <a:t> </a:t>
            </a:r>
            <a:r>
              <a:rPr sz="2000" spc="100" dirty="0">
                <a:latin typeface="Arial"/>
                <a:cs typeface="Arial"/>
              </a:rPr>
              <a:t>e-mail</a:t>
            </a:r>
            <a:r>
              <a:rPr sz="2000" spc="30" dirty="0">
                <a:latin typeface="Arial"/>
                <a:cs typeface="Arial"/>
              </a:rPr>
              <a:t> </a:t>
            </a:r>
            <a:r>
              <a:rPr sz="2000" spc="100" dirty="0">
                <a:latin typeface="Arial"/>
                <a:cs typeface="Arial"/>
              </a:rPr>
              <a:t>reply</a:t>
            </a:r>
            <a:r>
              <a:rPr sz="2000" dirty="0">
                <a:latin typeface="Arial"/>
                <a:cs typeface="Arial"/>
              </a:rPr>
              <a:t> </a:t>
            </a:r>
            <a:r>
              <a:rPr sz="2000" spc="114" dirty="0">
                <a:latin typeface="Arial"/>
                <a:cs typeface="Arial"/>
              </a:rPr>
              <a:t>with</a:t>
            </a:r>
            <a:r>
              <a:rPr sz="2000" spc="-5" dirty="0">
                <a:latin typeface="Arial"/>
                <a:cs typeface="Arial"/>
              </a:rPr>
              <a:t> </a:t>
            </a:r>
            <a:r>
              <a:rPr sz="2000" spc="105" dirty="0">
                <a:latin typeface="Arial"/>
                <a:cs typeface="Arial"/>
              </a:rPr>
              <a:t>instructions</a:t>
            </a:r>
            <a:endParaRPr sz="2000">
              <a:latin typeface="Arial"/>
              <a:cs typeface="Aria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91690" y="1120830"/>
            <a:ext cx="10775950" cy="5388655"/>
          </a:xfrm>
          <a:prstGeom prst="rect">
            <a:avLst/>
          </a:prstGeom>
        </p:spPr>
        <p:txBody>
          <a:bodyPr vert="horz" wrap="square" lIns="0" tIns="12700" rIns="0" bIns="0" rtlCol="0">
            <a:spAutoFit/>
          </a:bodyPr>
          <a:lstStyle/>
          <a:p>
            <a:pPr marL="32384" algn="ctr">
              <a:lnSpc>
                <a:spcPct val="100000"/>
              </a:lnSpc>
              <a:spcBef>
                <a:spcPts val="100"/>
              </a:spcBef>
            </a:pPr>
            <a:r>
              <a:rPr sz="2400" b="1" spc="-530" dirty="0">
                <a:solidFill>
                  <a:srgbClr val="CF451F"/>
                </a:solidFill>
                <a:latin typeface="Tahoma"/>
                <a:cs typeface="Tahoma"/>
              </a:rPr>
              <a:t>I</a:t>
            </a:r>
            <a:r>
              <a:rPr lang="en-US" sz="2400" b="1" spc="-530" dirty="0">
                <a:solidFill>
                  <a:srgbClr val="CF451F"/>
                </a:solidFill>
                <a:latin typeface="Tahoma"/>
                <a:cs typeface="Tahoma"/>
              </a:rPr>
              <a:t>   </a:t>
            </a:r>
            <a:r>
              <a:rPr sz="2400" b="1" spc="-85" dirty="0">
                <a:solidFill>
                  <a:srgbClr val="CF451F"/>
                </a:solidFill>
                <a:latin typeface="Tahoma"/>
                <a:cs typeface="Tahoma"/>
              </a:rPr>
              <a:t>n </a:t>
            </a:r>
            <a:r>
              <a:rPr sz="2400" b="1" spc="35" dirty="0">
                <a:solidFill>
                  <a:srgbClr val="CF451F"/>
                </a:solidFill>
                <a:latin typeface="Tahoma"/>
                <a:cs typeface="Tahoma"/>
              </a:rPr>
              <a:t>p</a:t>
            </a:r>
            <a:r>
              <a:rPr sz="2400" b="1" dirty="0">
                <a:solidFill>
                  <a:srgbClr val="CF451F"/>
                </a:solidFill>
                <a:latin typeface="Tahoma"/>
                <a:cs typeface="Tahoma"/>
              </a:rPr>
              <a:t>e</a:t>
            </a:r>
            <a:r>
              <a:rPr sz="2400" b="1" spc="20" dirty="0">
                <a:solidFill>
                  <a:srgbClr val="CF451F"/>
                </a:solidFill>
                <a:latin typeface="Tahoma"/>
                <a:cs typeface="Tahoma"/>
              </a:rPr>
              <a:t>r</a:t>
            </a:r>
            <a:r>
              <a:rPr sz="2400" b="1" spc="5" dirty="0">
                <a:solidFill>
                  <a:srgbClr val="CF451F"/>
                </a:solidFill>
                <a:latin typeface="Tahoma"/>
                <a:cs typeface="Tahoma"/>
              </a:rPr>
              <a:t>so</a:t>
            </a:r>
            <a:r>
              <a:rPr sz="2400" b="1" spc="10" dirty="0">
                <a:solidFill>
                  <a:srgbClr val="CF451F"/>
                </a:solidFill>
                <a:latin typeface="Tahoma"/>
                <a:cs typeface="Tahoma"/>
              </a:rPr>
              <a:t>n </a:t>
            </a:r>
            <a:r>
              <a:rPr sz="2400" b="1" spc="30" dirty="0">
                <a:solidFill>
                  <a:srgbClr val="CF451F"/>
                </a:solidFill>
                <a:latin typeface="Tahoma"/>
                <a:cs typeface="Tahoma"/>
              </a:rPr>
              <a:t>t</a:t>
            </a:r>
            <a:r>
              <a:rPr sz="2400" b="1" spc="20" dirty="0">
                <a:solidFill>
                  <a:srgbClr val="CF451F"/>
                </a:solidFill>
                <a:latin typeface="Tahoma"/>
                <a:cs typeface="Tahoma"/>
              </a:rPr>
              <a:t>r</a:t>
            </a:r>
            <a:r>
              <a:rPr sz="2400" b="1" spc="75" dirty="0">
                <a:solidFill>
                  <a:srgbClr val="CF451F"/>
                </a:solidFill>
                <a:latin typeface="Tahoma"/>
                <a:cs typeface="Tahoma"/>
              </a:rPr>
              <a:t>a</a:t>
            </a:r>
            <a:r>
              <a:rPr sz="2400" b="1" spc="-125" dirty="0">
                <a:solidFill>
                  <a:srgbClr val="CF451F"/>
                </a:solidFill>
                <a:latin typeface="Tahoma"/>
                <a:cs typeface="Tahoma"/>
              </a:rPr>
              <a:t>i</a:t>
            </a:r>
            <a:r>
              <a:rPr sz="2400" b="1" spc="-150" dirty="0">
                <a:solidFill>
                  <a:srgbClr val="CF451F"/>
                </a:solidFill>
                <a:latin typeface="Tahoma"/>
                <a:cs typeface="Tahoma"/>
              </a:rPr>
              <a:t>n</a:t>
            </a:r>
            <a:r>
              <a:rPr sz="2400" b="1" spc="-70" dirty="0">
                <a:solidFill>
                  <a:srgbClr val="CF451F"/>
                </a:solidFill>
                <a:latin typeface="Tahoma"/>
                <a:cs typeface="Tahoma"/>
              </a:rPr>
              <a:t>i</a:t>
            </a:r>
            <a:r>
              <a:rPr sz="2400" b="1" spc="-60" dirty="0">
                <a:solidFill>
                  <a:srgbClr val="CF451F"/>
                </a:solidFill>
                <a:latin typeface="Tahoma"/>
                <a:cs typeface="Tahoma"/>
              </a:rPr>
              <a:t>n</a:t>
            </a:r>
            <a:r>
              <a:rPr sz="2400" b="1" spc="-55" dirty="0">
                <a:solidFill>
                  <a:srgbClr val="CF451F"/>
                </a:solidFill>
                <a:latin typeface="Tahoma"/>
                <a:cs typeface="Tahoma"/>
              </a:rPr>
              <a:t>g</a:t>
            </a:r>
            <a:r>
              <a:rPr sz="2400" b="1" spc="25" dirty="0">
                <a:solidFill>
                  <a:srgbClr val="CF451F"/>
                </a:solidFill>
                <a:latin typeface="Tahoma"/>
                <a:cs typeface="Tahoma"/>
              </a:rPr>
              <a:t> </a:t>
            </a:r>
            <a:r>
              <a:rPr sz="2400" b="1" spc="125" dirty="0">
                <a:solidFill>
                  <a:srgbClr val="CF451F"/>
                </a:solidFill>
                <a:latin typeface="Tahoma"/>
                <a:cs typeface="Tahoma"/>
              </a:rPr>
              <a:t>c</a:t>
            </a:r>
            <a:r>
              <a:rPr sz="2400" b="1" spc="-125" dirty="0">
                <a:solidFill>
                  <a:srgbClr val="CF451F"/>
                </a:solidFill>
                <a:latin typeface="Tahoma"/>
                <a:cs typeface="Tahoma"/>
              </a:rPr>
              <a:t>l</a:t>
            </a:r>
            <a:r>
              <a:rPr sz="2400" b="1" spc="75" dirty="0">
                <a:solidFill>
                  <a:srgbClr val="CF451F"/>
                </a:solidFill>
                <a:latin typeface="Tahoma"/>
                <a:cs typeface="Tahoma"/>
              </a:rPr>
              <a:t>a</a:t>
            </a:r>
            <a:r>
              <a:rPr sz="2400" b="1" spc="55" dirty="0">
                <a:solidFill>
                  <a:srgbClr val="CF451F"/>
                </a:solidFill>
                <a:latin typeface="Tahoma"/>
                <a:cs typeface="Tahoma"/>
              </a:rPr>
              <a:t>ss</a:t>
            </a:r>
            <a:r>
              <a:rPr sz="2400" b="1" spc="70" dirty="0">
                <a:solidFill>
                  <a:srgbClr val="CF451F"/>
                </a:solidFill>
                <a:latin typeface="Tahoma"/>
                <a:cs typeface="Tahoma"/>
              </a:rPr>
              <a:t>e</a:t>
            </a:r>
            <a:r>
              <a:rPr sz="2400" b="1" spc="95" dirty="0">
                <a:solidFill>
                  <a:srgbClr val="CF451F"/>
                </a:solidFill>
                <a:latin typeface="Tahoma"/>
                <a:cs typeface="Tahoma"/>
              </a:rPr>
              <a:t>s</a:t>
            </a:r>
            <a:endParaRPr sz="2400" dirty="0">
              <a:latin typeface="Tahoma"/>
              <a:cs typeface="Tahoma"/>
            </a:endParaRPr>
          </a:p>
          <a:p>
            <a:pPr marL="355600" indent="-342900">
              <a:lnSpc>
                <a:spcPct val="100000"/>
              </a:lnSpc>
              <a:spcBef>
                <a:spcPts val="2785"/>
              </a:spcBef>
              <a:buAutoNum type="arabicPeriod"/>
              <a:tabLst>
                <a:tab pos="354965" algn="l"/>
                <a:tab pos="355600" algn="l"/>
              </a:tabLst>
            </a:pPr>
            <a:r>
              <a:rPr sz="2000" b="1" spc="35" dirty="0">
                <a:latin typeface="Tahoma"/>
                <a:cs typeface="Tahoma"/>
              </a:rPr>
              <a:t>Laboratory</a:t>
            </a:r>
            <a:r>
              <a:rPr sz="2000" b="1" spc="-30" dirty="0">
                <a:latin typeface="Tahoma"/>
                <a:cs typeface="Tahoma"/>
              </a:rPr>
              <a:t> </a:t>
            </a:r>
            <a:r>
              <a:rPr sz="2000" b="1" spc="40" dirty="0">
                <a:latin typeface="Tahoma"/>
                <a:cs typeface="Tahoma"/>
              </a:rPr>
              <a:t>Safety</a:t>
            </a:r>
            <a:r>
              <a:rPr sz="2000" b="1" spc="-5" dirty="0">
                <a:latin typeface="Tahoma"/>
                <a:cs typeface="Tahoma"/>
              </a:rPr>
              <a:t> </a:t>
            </a:r>
            <a:r>
              <a:rPr sz="2000" spc="125" dirty="0">
                <a:latin typeface="Arial"/>
                <a:cs typeface="Arial"/>
              </a:rPr>
              <a:t>(for</a:t>
            </a:r>
            <a:r>
              <a:rPr sz="2000" dirty="0">
                <a:latin typeface="Arial"/>
                <a:cs typeface="Arial"/>
              </a:rPr>
              <a:t> </a:t>
            </a:r>
            <a:r>
              <a:rPr sz="2000" spc="105" dirty="0">
                <a:latin typeface="Arial"/>
                <a:cs typeface="Arial"/>
              </a:rPr>
              <a:t>anyone</a:t>
            </a:r>
            <a:r>
              <a:rPr sz="2000" spc="-35" dirty="0">
                <a:latin typeface="Arial"/>
                <a:cs typeface="Arial"/>
              </a:rPr>
              <a:t> </a:t>
            </a:r>
            <a:r>
              <a:rPr sz="2000" spc="100" dirty="0">
                <a:latin typeface="Arial"/>
                <a:cs typeface="Arial"/>
              </a:rPr>
              <a:t>working</a:t>
            </a:r>
            <a:r>
              <a:rPr sz="2000" spc="-5" dirty="0">
                <a:latin typeface="Arial"/>
                <a:cs typeface="Arial"/>
              </a:rPr>
              <a:t> </a:t>
            </a:r>
            <a:r>
              <a:rPr sz="2000" spc="30" dirty="0">
                <a:latin typeface="Arial"/>
                <a:cs typeface="Arial"/>
              </a:rPr>
              <a:t>in</a:t>
            </a:r>
            <a:r>
              <a:rPr sz="2000" dirty="0">
                <a:latin typeface="Arial"/>
                <a:cs typeface="Arial"/>
              </a:rPr>
              <a:t> </a:t>
            </a:r>
            <a:r>
              <a:rPr sz="2000" spc="130" dirty="0">
                <a:latin typeface="Arial"/>
                <a:cs typeface="Arial"/>
              </a:rPr>
              <a:t>the</a:t>
            </a:r>
            <a:r>
              <a:rPr sz="2000" spc="-10" dirty="0">
                <a:latin typeface="Arial"/>
                <a:cs typeface="Arial"/>
              </a:rPr>
              <a:t> </a:t>
            </a:r>
            <a:r>
              <a:rPr sz="2000" spc="60" dirty="0">
                <a:latin typeface="Arial"/>
                <a:cs typeface="Arial"/>
              </a:rPr>
              <a:t>lab)</a:t>
            </a:r>
            <a:endParaRPr sz="2000" dirty="0">
              <a:latin typeface="Arial"/>
              <a:cs typeface="Arial"/>
            </a:endParaRPr>
          </a:p>
          <a:p>
            <a:pPr marL="812800" lvl="1" indent="-342900">
              <a:lnSpc>
                <a:spcPct val="100000"/>
              </a:lnSpc>
              <a:spcBef>
                <a:spcPts val="170"/>
              </a:spcBef>
              <a:buChar char="•"/>
              <a:tabLst>
                <a:tab pos="812165" algn="l"/>
                <a:tab pos="812800" algn="l"/>
              </a:tabLst>
            </a:pPr>
            <a:r>
              <a:rPr sz="2000" spc="75" dirty="0">
                <a:latin typeface="Arial"/>
                <a:cs typeface="Arial"/>
              </a:rPr>
              <a:t>Register</a:t>
            </a:r>
            <a:r>
              <a:rPr sz="2000" spc="-40" dirty="0">
                <a:solidFill>
                  <a:srgbClr val="0562C1"/>
                </a:solidFill>
                <a:latin typeface="Arial"/>
                <a:cs typeface="Arial"/>
              </a:rPr>
              <a:t> </a:t>
            </a:r>
            <a:r>
              <a:rPr sz="2000" u="sng" spc="90" dirty="0">
                <a:solidFill>
                  <a:srgbClr val="0562C1"/>
                </a:solidFill>
                <a:uFill>
                  <a:solidFill>
                    <a:srgbClr val="0562C1"/>
                  </a:solidFill>
                </a:uFill>
                <a:latin typeface="Arial"/>
                <a:cs typeface="Arial"/>
                <a:hlinkClick r:id="rId2"/>
              </a:rPr>
              <a:t>here</a:t>
            </a:r>
            <a:endParaRPr sz="2000" dirty="0">
              <a:latin typeface="Arial"/>
              <a:cs typeface="Arial"/>
            </a:endParaRPr>
          </a:p>
          <a:p>
            <a:pPr marL="812800" lvl="1" indent="-342900">
              <a:lnSpc>
                <a:spcPct val="100000"/>
              </a:lnSpc>
              <a:spcBef>
                <a:spcPts val="165"/>
              </a:spcBef>
              <a:buChar char="•"/>
              <a:tabLst>
                <a:tab pos="812165" algn="l"/>
                <a:tab pos="812800" algn="l"/>
              </a:tabLst>
            </a:pPr>
            <a:r>
              <a:rPr sz="2000" spc="50" dirty="0">
                <a:latin typeface="Arial"/>
                <a:cs typeface="Arial"/>
              </a:rPr>
              <a:t>Class</a:t>
            </a:r>
            <a:r>
              <a:rPr sz="2000" spc="-10" dirty="0">
                <a:latin typeface="Arial"/>
                <a:cs typeface="Arial"/>
              </a:rPr>
              <a:t> </a:t>
            </a:r>
            <a:r>
              <a:rPr sz="2000" spc="70" dirty="0">
                <a:latin typeface="Arial"/>
                <a:cs typeface="Arial"/>
              </a:rPr>
              <a:t>held</a:t>
            </a:r>
            <a:r>
              <a:rPr sz="2000" spc="20" dirty="0">
                <a:latin typeface="Arial"/>
                <a:cs typeface="Arial"/>
              </a:rPr>
              <a:t> </a:t>
            </a:r>
            <a:r>
              <a:rPr sz="2000" spc="175" dirty="0">
                <a:latin typeface="Arial"/>
                <a:cs typeface="Arial"/>
              </a:rPr>
              <a:t>at</a:t>
            </a:r>
            <a:r>
              <a:rPr sz="2000" spc="10" dirty="0">
                <a:latin typeface="Arial"/>
                <a:cs typeface="Arial"/>
              </a:rPr>
              <a:t> </a:t>
            </a:r>
            <a:r>
              <a:rPr sz="2000" spc="135" dirty="0">
                <a:latin typeface="Arial"/>
                <a:cs typeface="Arial"/>
              </a:rPr>
              <a:t>402</a:t>
            </a:r>
            <a:r>
              <a:rPr sz="2000" spc="-5" dirty="0">
                <a:latin typeface="Arial"/>
                <a:cs typeface="Arial"/>
              </a:rPr>
              <a:t> </a:t>
            </a:r>
            <a:r>
              <a:rPr sz="2000" spc="75" dirty="0">
                <a:latin typeface="Arial"/>
                <a:cs typeface="Arial"/>
              </a:rPr>
              <a:t>East</a:t>
            </a:r>
            <a:r>
              <a:rPr sz="2000" spc="-15" dirty="0">
                <a:latin typeface="Arial"/>
                <a:cs typeface="Arial"/>
              </a:rPr>
              <a:t> </a:t>
            </a:r>
            <a:r>
              <a:rPr sz="2000" spc="125" dirty="0">
                <a:latin typeface="Arial"/>
                <a:cs typeface="Arial"/>
              </a:rPr>
              <a:t>67th</a:t>
            </a:r>
            <a:r>
              <a:rPr sz="2000" spc="-5" dirty="0">
                <a:latin typeface="Arial"/>
                <a:cs typeface="Arial"/>
              </a:rPr>
              <a:t> </a:t>
            </a:r>
            <a:r>
              <a:rPr sz="2000" spc="120" dirty="0">
                <a:latin typeface="Arial"/>
                <a:cs typeface="Arial"/>
              </a:rPr>
              <a:t>Street</a:t>
            </a:r>
            <a:r>
              <a:rPr sz="2000" spc="-5" dirty="0">
                <a:latin typeface="Arial"/>
                <a:cs typeface="Arial"/>
              </a:rPr>
              <a:t> </a:t>
            </a:r>
            <a:r>
              <a:rPr sz="2000" spc="140" dirty="0">
                <a:latin typeface="Arial"/>
                <a:cs typeface="Arial"/>
              </a:rPr>
              <a:t>or</a:t>
            </a:r>
            <a:r>
              <a:rPr sz="2000" spc="-5" dirty="0">
                <a:latin typeface="Arial"/>
                <a:cs typeface="Arial"/>
              </a:rPr>
              <a:t> </a:t>
            </a:r>
            <a:r>
              <a:rPr sz="2000" spc="175" dirty="0">
                <a:latin typeface="Arial"/>
                <a:cs typeface="Arial"/>
              </a:rPr>
              <a:t>at</a:t>
            </a:r>
            <a:r>
              <a:rPr sz="2000" spc="15" dirty="0">
                <a:latin typeface="Arial"/>
                <a:cs typeface="Arial"/>
              </a:rPr>
              <a:t> </a:t>
            </a:r>
            <a:r>
              <a:rPr sz="2000" dirty="0">
                <a:latin typeface="Arial"/>
                <a:cs typeface="Arial"/>
              </a:rPr>
              <a:t>1300</a:t>
            </a:r>
            <a:r>
              <a:rPr sz="2000" spc="20" dirty="0">
                <a:latin typeface="Arial"/>
                <a:cs typeface="Arial"/>
              </a:rPr>
              <a:t> </a:t>
            </a:r>
            <a:r>
              <a:rPr sz="2000" spc="95" dirty="0">
                <a:latin typeface="Arial"/>
                <a:cs typeface="Arial"/>
              </a:rPr>
              <a:t>York</a:t>
            </a:r>
            <a:r>
              <a:rPr sz="2000" spc="-10" dirty="0">
                <a:latin typeface="Arial"/>
                <a:cs typeface="Arial"/>
              </a:rPr>
              <a:t> </a:t>
            </a:r>
            <a:r>
              <a:rPr sz="2000" spc="70" dirty="0">
                <a:latin typeface="Arial"/>
                <a:cs typeface="Arial"/>
              </a:rPr>
              <a:t>Ave,</a:t>
            </a:r>
            <a:r>
              <a:rPr sz="2000" spc="5" dirty="0">
                <a:latin typeface="Arial"/>
                <a:cs typeface="Arial"/>
              </a:rPr>
              <a:t> </a:t>
            </a:r>
            <a:r>
              <a:rPr sz="2000" spc="114" dirty="0">
                <a:latin typeface="Arial"/>
                <a:cs typeface="Arial"/>
              </a:rPr>
              <a:t>Lecture</a:t>
            </a:r>
            <a:r>
              <a:rPr sz="2000" spc="-15" dirty="0">
                <a:latin typeface="Arial"/>
                <a:cs typeface="Arial"/>
              </a:rPr>
              <a:t> </a:t>
            </a:r>
            <a:r>
              <a:rPr sz="2000" spc="114" dirty="0">
                <a:latin typeface="Arial"/>
                <a:cs typeface="Arial"/>
              </a:rPr>
              <a:t>auditorium</a:t>
            </a:r>
            <a:r>
              <a:rPr sz="2000" spc="-10" dirty="0">
                <a:latin typeface="Arial"/>
                <a:cs typeface="Arial"/>
              </a:rPr>
              <a:t> </a:t>
            </a:r>
            <a:r>
              <a:rPr sz="2000" spc="140" dirty="0">
                <a:latin typeface="Arial"/>
                <a:cs typeface="Arial"/>
              </a:rPr>
              <a:t>A950</a:t>
            </a:r>
            <a:endParaRPr sz="2000" dirty="0">
              <a:latin typeface="Arial"/>
              <a:cs typeface="Arial"/>
            </a:endParaRPr>
          </a:p>
          <a:p>
            <a:pPr lvl="1">
              <a:lnSpc>
                <a:spcPct val="100000"/>
              </a:lnSpc>
              <a:spcBef>
                <a:spcPts val="35"/>
              </a:spcBef>
              <a:buFont typeface="Arial"/>
              <a:buChar char="•"/>
            </a:pPr>
            <a:endParaRPr sz="2350" dirty="0">
              <a:latin typeface="Arial"/>
              <a:cs typeface="Arial"/>
            </a:endParaRPr>
          </a:p>
          <a:p>
            <a:pPr marL="358775" indent="-346710">
              <a:lnSpc>
                <a:spcPct val="100000"/>
              </a:lnSpc>
              <a:buFont typeface="Arial"/>
              <a:buAutoNum type="arabicPeriod"/>
              <a:tabLst>
                <a:tab pos="358775" algn="l"/>
                <a:tab pos="359410" algn="l"/>
              </a:tabLst>
            </a:pPr>
            <a:r>
              <a:rPr sz="2000" b="1" spc="-20" dirty="0">
                <a:latin typeface="Tahoma"/>
                <a:cs typeface="Tahoma"/>
              </a:rPr>
              <a:t>Radiation</a:t>
            </a:r>
            <a:r>
              <a:rPr sz="2000" b="1" spc="-45" dirty="0">
                <a:latin typeface="Tahoma"/>
                <a:cs typeface="Tahoma"/>
              </a:rPr>
              <a:t> </a:t>
            </a:r>
            <a:r>
              <a:rPr sz="2000" b="1" spc="40" dirty="0">
                <a:latin typeface="Tahoma"/>
                <a:cs typeface="Tahoma"/>
              </a:rPr>
              <a:t>Safety</a:t>
            </a:r>
            <a:endParaRPr sz="2000" dirty="0">
              <a:latin typeface="Tahoma"/>
              <a:cs typeface="Tahoma"/>
            </a:endParaRPr>
          </a:p>
          <a:p>
            <a:pPr marL="812800" lvl="1" indent="-342900">
              <a:lnSpc>
                <a:spcPct val="100000"/>
              </a:lnSpc>
              <a:spcBef>
                <a:spcPts val="170"/>
              </a:spcBef>
              <a:buChar char="•"/>
              <a:tabLst>
                <a:tab pos="812165" algn="l"/>
                <a:tab pos="812800" algn="l"/>
              </a:tabLst>
            </a:pPr>
            <a:r>
              <a:rPr sz="2000" spc="120" dirty="0">
                <a:latin typeface="Arial"/>
                <a:cs typeface="Arial"/>
              </a:rPr>
              <a:t>information</a:t>
            </a:r>
            <a:r>
              <a:rPr sz="2000" spc="-25" dirty="0">
                <a:latin typeface="Arial"/>
                <a:cs typeface="Arial"/>
              </a:rPr>
              <a:t> </a:t>
            </a:r>
            <a:r>
              <a:rPr sz="2000" spc="30" dirty="0">
                <a:latin typeface="Arial"/>
                <a:cs typeface="Arial"/>
              </a:rPr>
              <a:t>is</a:t>
            </a:r>
            <a:r>
              <a:rPr sz="2000" spc="-15" dirty="0">
                <a:solidFill>
                  <a:srgbClr val="0562C1"/>
                </a:solidFill>
                <a:latin typeface="Arial"/>
                <a:cs typeface="Arial"/>
              </a:rPr>
              <a:t> </a:t>
            </a:r>
            <a:r>
              <a:rPr sz="2000" u="sng" spc="90" dirty="0">
                <a:solidFill>
                  <a:srgbClr val="0562C1"/>
                </a:solidFill>
                <a:uFill>
                  <a:solidFill>
                    <a:srgbClr val="0562C1"/>
                  </a:solidFill>
                </a:uFill>
                <a:latin typeface="Arial"/>
                <a:cs typeface="Arial"/>
                <a:hlinkClick r:id="rId3"/>
              </a:rPr>
              <a:t>here</a:t>
            </a:r>
            <a:endParaRPr sz="2000" dirty="0">
              <a:latin typeface="Arial"/>
              <a:cs typeface="Arial"/>
            </a:endParaRPr>
          </a:p>
          <a:p>
            <a:pPr marL="756285" lvl="1" indent="-287020">
              <a:lnSpc>
                <a:spcPct val="100000"/>
              </a:lnSpc>
              <a:spcBef>
                <a:spcPts val="165"/>
              </a:spcBef>
              <a:buChar char="•"/>
              <a:tabLst>
                <a:tab pos="756285" algn="l"/>
                <a:tab pos="756920" algn="l"/>
              </a:tabLst>
            </a:pPr>
            <a:r>
              <a:rPr sz="2000" spc="110" dirty="0">
                <a:latin typeface="Arial"/>
                <a:cs typeface="Arial"/>
              </a:rPr>
              <a:t>register</a:t>
            </a:r>
            <a:r>
              <a:rPr sz="2000" spc="-50" dirty="0">
                <a:solidFill>
                  <a:srgbClr val="0562C1"/>
                </a:solidFill>
                <a:latin typeface="Arial"/>
                <a:cs typeface="Arial"/>
              </a:rPr>
              <a:t> </a:t>
            </a:r>
            <a:r>
              <a:rPr sz="2000" u="sng" spc="90" dirty="0">
                <a:solidFill>
                  <a:srgbClr val="0562C1"/>
                </a:solidFill>
                <a:uFill>
                  <a:solidFill>
                    <a:srgbClr val="0562C1"/>
                  </a:solidFill>
                </a:uFill>
                <a:latin typeface="Arial"/>
                <a:cs typeface="Arial"/>
                <a:hlinkClick r:id="rId2"/>
              </a:rPr>
              <a:t>here</a:t>
            </a:r>
            <a:endParaRPr sz="2000" dirty="0">
              <a:latin typeface="Arial"/>
              <a:cs typeface="Arial"/>
            </a:endParaRPr>
          </a:p>
          <a:p>
            <a:pPr marL="756285" lvl="1" indent="-287020">
              <a:lnSpc>
                <a:spcPct val="100000"/>
              </a:lnSpc>
              <a:spcBef>
                <a:spcPts val="170"/>
              </a:spcBef>
              <a:buChar char="•"/>
              <a:tabLst>
                <a:tab pos="756285" algn="l"/>
                <a:tab pos="756920" algn="l"/>
              </a:tabLst>
            </a:pPr>
            <a:r>
              <a:rPr sz="2000" spc="50" dirty="0">
                <a:latin typeface="Arial"/>
                <a:cs typeface="Arial"/>
              </a:rPr>
              <a:t>Class</a:t>
            </a:r>
            <a:r>
              <a:rPr sz="2000" spc="-20" dirty="0">
                <a:latin typeface="Arial"/>
                <a:cs typeface="Arial"/>
              </a:rPr>
              <a:t> </a:t>
            </a:r>
            <a:r>
              <a:rPr sz="2000" spc="70" dirty="0">
                <a:latin typeface="Arial"/>
                <a:cs typeface="Arial"/>
              </a:rPr>
              <a:t>held</a:t>
            </a:r>
            <a:r>
              <a:rPr sz="2000" spc="5" dirty="0">
                <a:latin typeface="Arial"/>
                <a:cs typeface="Arial"/>
              </a:rPr>
              <a:t> </a:t>
            </a:r>
            <a:r>
              <a:rPr sz="2000" spc="175" dirty="0">
                <a:latin typeface="Arial"/>
                <a:cs typeface="Arial"/>
              </a:rPr>
              <a:t>at</a:t>
            </a:r>
            <a:r>
              <a:rPr sz="2000" dirty="0">
                <a:latin typeface="Arial"/>
                <a:cs typeface="Arial"/>
              </a:rPr>
              <a:t> </a:t>
            </a:r>
            <a:r>
              <a:rPr sz="2000" spc="135" dirty="0">
                <a:latin typeface="Arial"/>
                <a:cs typeface="Arial"/>
              </a:rPr>
              <a:t>402</a:t>
            </a:r>
            <a:r>
              <a:rPr sz="2000" spc="-20" dirty="0">
                <a:latin typeface="Arial"/>
                <a:cs typeface="Arial"/>
              </a:rPr>
              <a:t> </a:t>
            </a:r>
            <a:r>
              <a:rPr sz="2000" spc="75" dirty="0">
                <a:latin typeface="Arial"/>
                <a:cs typeface="Arial"/>
              </a:rPr>
              <a:t>East</a:t>
            </a:r>
            <a:r>
              <a:rPr sz="2000" spc="-25" dirty="0">
                <a:latin typeface="Arial"/>
                <a:cs typeface="Arial"/>
              </a:rPr>
              <a:t> </a:t>
            </a:r>
            <a:r>
              <a:rPr sz="2000" spc="125" dirty="0">
                <a:latin typeface="Arial"/>
                <a:cs typeface="Arial"/>
              </a:rPr>
              <a:t>67th</a:t>
            </a:r>
            <a:r>
              <a:rPr sz="2000" spc="-10" dirty="0">
                <a:latin typeface="Arial"/>
                <a:cs typeface="Arial"/>
              </a:rPr>
              <a:t> </a:t>
            </a:r>
            <a:r>
              <a:rPr sz="2000" spc="120" dirty="0">
                <a:latin typeface="Arial"/>
                <a:cs typeface="Arial"/>
              </a:rPr>
              <a:t>Street</a:t>
            </a:r>
            <a:endParaRPr sz="2000" dirty="0">
              <a:latin typeface="Arial"/>
              <a:cs typeface="Arial"/>
            </a:endParaRPr>
          </a:p>
          <a:p>
            <a:pPr lvl="1">
              <a:lnSpc>
                <a:spcPct val="100000"/>
              </a:lnSpc>
              <a:spcBef>
                <a:spcPts val="35"/>
              </a:spcBef>
              <a:buFont typeface="Arial"/>
              <a:buChar char="•"/>
            </a:pPr>
            <a:endParaRPr sz="2350" dirty="0">
              <a:latin typeface="Arial"/>
              <a:cs typeface="Arial"/>
            </a:endParaRPr>
          </a:p>
          <a:p>
            <a:pPr marL="360045" indent="-347980">
              <a:lnSpc>
                <a:spcPct val="100000"/>
              </a:lnSpc>
              <a:buFont typeface="Arial"/>
              <a:buAutoNum type="arabicPeriod"/>
              <a:tabLst>
                <a:tab pos="360045" algn="l"/>
                <a:tab pos="360680" algn="l"/>
              </a:tabLst>
            </a:pPr>
            <a:r>
              <a:rPr sz="2000" b="1" spc="-25" dirty="0">
                <a:latin typeface="Tahoma"/>
                <a:cs typeface="Tahoma"/>
              </a:rPr>
              <a:t>Biological </a:t>
            </a:r>
            <a:r>
              <a:rPr sz="2000" b="1" spc="-5" dirty="0">
                <a:latin typeface="Tahoma"/>
                <a:cs typeface="Tahoma"/>
              </a:rPr>
              <a:t>Material</a:t>
            </a:r>
            <a:r>
              <a:rPr sz="2000" b="1" spc="-25" dirty="0">
                <a:latin typeface="Tahoma"/>
                <a:cs typeface="Tahoma"/>
              </a:rPr>
              <a:t> </a:t>
            </a:r>
            <a:r>
              <a:rPr sz="2000" b="1" spc="10" dirty="0">
                <a:latin typeface="Tahoma"/>
                <a:cs typeface="Tahoma"/>
              </a:rPr>
              <a:t>and</a:t>
            </a:r>
            <a:r>
              <a:rPr sz="2000" b="1" spc="5" dirty="0">
                <a:latin typeface="Tahoma"/>
                <a:cs typeface="Tahoma"/>
              </a:rPr>
              <a:t> </a:t>
            </a:r>
            <a:r>
              <a:rPr sz="2000" b="1" spc="-5" dirty="0">
                <a:latin typeface="Tahoma"/>
                <a:cs typeface="Tahoma"/>
              </a:rPr>
              <a:t>Dry</a:t>
            </a:r>
            <a:r>
              <a:rPr sz="2000" b="1" dirty="0">
                <a:latin typeface="Tahoma"/>
                <a:cs typeface="Tahoma"/>
              </a:rPr>
              <a:t> </a:t>
            </a:r>
            <a:r>
              <a:rPr sz="2000" b="1" spc="-114" dirty="0">
                <a:latin typeface="Tahoma"/>
                <a:cs typeface="Tahoma"/>
              </a:rPr>
              <a:t>Ice</a:t>
            </a:r>
            <a:r>
              <a:rPr sz="2000" b="1" dirty="0">
                <a:latin typeface="Tahoma"/>
                <a:cs typeface="Tahoma"/>
              </a:rPr>
              <a:t> </a:t>
            </a:r>
            <a:r>
              <a:rPr sz="2000" b="1" spc="-5" dirty="0">
                <a:latin typeface="Tahoma"/>
                <a:cs typeface="Tahoma"/>
              </a:rPr>
              <a:t>Shipments</a:t>
            </a:r>
            <a:endParaRPr sz="2000" dirty="0">
              <a:latin typeface="Tahoma"/>
              <a:cs typeface="Tahoma"/>
            </a:endParaRPr>
          </a:p>
          <a:p>
            <a:pPr marL="812800" lvl="1" indent="-342900">
              <a:lnSpc>
                <a:spcPct val="100000"/>
              </a:lnSpc>
              <a:spcBef>
                <a:spcPts val="165"/>
              </a:spcBef>
              <a:buChar char="•"/>
              <a:tabLst>
                <a:tab pos="812165" algn="l"/>
                <a:tab pos="812800" algn="l"/>
              </a:tabLst>
            </a:pPr>
            <a:r>
              <a:rPr sz="2000" spc="120" dirty="0">
                <a:latin typeface="Arial"/>
                <a:cs typeface="Arial"/>
              </a:rPr>
              <a:t>information</a:t>
            </a:r>
            <a:r>
              <a:rPr sz="2000" spc="-25" dirty="0">
                <a:latin typeface="Arial"/>
                <a:cs typeface="Arial"/>
              </a:rPr>
              <a:t> </a:t>
            </a:r>
            <a:r>
              <a:rPr sz="2000" spc="30" dirty="0">
                <a:latin typeface="Arial"/>
                <a:cs typeface="Arial"/>
              </a:rPr>
              <a:t>is</a:t>
            </a:r>
            <a:r>
              <a:rPr sz="2000" spc="-15" dirty="0">
                <a:solidFill>
                  <a:srgbClr val="0562C1"/>
                </a:solidFill>
                <a:latin typeface="Arial"/>
                <a:cs typeface="Arial"/>
              </a:rPr>
              <a:t> </a:t>
            </a:r>
            <a:r>
              <a:rPr sz="2000" u="sng" spc="90" dirty="0">
                <a:solidFill>
                  <a:srgbClr val="0562C1"/>
                </a:solidFill>
                <a:uFill>
                  <a:solidFill>
                    <a:srgbClr val="0562C1"/>
                  </a:solidFill>
                </a:uFill>
                <a:latin typeface="Arial"/>
                <a:cs typeface="Arial"/>
                <a:hlinkClick r:id="rId4"/>
              </a:rPr>
              <a:t>here</a:t>
            </a:r>
            <a:endParaRPr sz="2000" dirty="0">
              <a:latin typeface="Arial"/>
              <a:cs typeface="Arial"/>
            </a:endParaRPr>
          </a:p>
          <a:p>
            <a:pPr marL="812800" lvl="1" indent="-342900">
              <a:lnSpc>
                <a:spcPct val="100000"/>
              </a:lnSpc>
              <a:spcBef>
                <a:spcPts val="170"/>
              </a:spcBef>
              <a:buChar char="•"/>
              <a:tabLst>
                <a:tab pos="812165" algn="l"/>
                <a:tab pos="812800" algn="l"/>
              </a:tabLst>
            </a:pPr>
            <a:r>
              <a:rPr sz="2000" spc="110" dirty="0">
                <a:latin typeface="Arial"/>
                <a:cs typeface="Arial"/>
              </a:rPr>
              <a:t>register</a:t>
            </a:r>
            <a:r>
              <a:rPr sz="2000" spc="-50" dirty="0">
                <a:solidFill>
                  <a:srgbClr val="0562C1"/>
                </a:solidFill>
                <a:latin typeface="Arial"/>
                <a:cs typeface="Arial"/>
              </a:rPr>
              <a:t> </a:t>
            </a:r>
            <a:r>
              <a:rPr sz="2000" u="sng" spc="90" dirty="0">
                <a:solidFill>
                  <a:srgbClr val="0562C1"/>
                </a:solidFill>
                <a:uFill>
                  <a:solidFill>
                    <a:srgbClr val="0562C1"/>
                  </a:solidFill>
                </a:uFill>
                <a:latin typeface="Arial"/>
                <a:cs typeface="Arial"/>
                <a:hlinkClick r:id="rId2"/>
              </a:rPr>
              <a:t>here</a:t>
            </a:r>
            <a:endParaRPr sz="2000" dirty="0">
              <a:latin typeface="Arial"/>
              <a:cs typeface="Arial"/>
            </a:endParaRPr>
          </a:p>
          <a:p>
            <a:pPr marL="812800" lvl="1" indent="-342900">
              <a:lnSpc>
                <a:spcPct val="100000"/>
              </a:lnSpc>
              <a:spcBef>
                <a:spcPts val="165"/>
              </a:spcBef>
              <a:buChar char="•"/>
              <a:tabLst>
                <a:tab pos="812165" algn="l"/>
                <a:tab pos="812800" algn="l"/>
              </a:tabLst>
            </a:pPr>
            <a:r>
              <a:rPr sz="2000" spc="100" dirty="0">
                <a:latin typeface="Arial"/>
                <a:cs typeface="Arial"/>
              </a:rPr>
              <a:t>Test</a:t>
            </a:r>
            <a:r>
              <a:rPr sz="2000" spc="-10" dirty="0">
                <a:latin typeface="Arial"/>
                <a:cs typeface="Arial"/>
              </a:rPr>
              <a:t> </a:t>
            </a:r>
            <a:r>
              <a:rPr sz="2000" spc="105" dirty="0">
                <a:latin typeface="Arial"/>
                <a:cs typeface="Arial"/>
              </a:rPr>
              <a:t>administered</a:t>
            </a:r>
            <a:r>
              <a:rPr sz="2000" spc="10" dirty="0">
                <a:latin typeface="Arial"/>
                <a:cs typeface="Arial"/>
              </a:rPr>
              <a:t> </a:t>
            </a:r>
            <a:r>
              <a:rPr sz="2000" spc="175" dirty="0">
                <a:latin typeface="Arial"/>
                <a:cs typeface="Arial"/>
              </a:rPr>
              <a:t>at</a:t>
            </a:r>
            <a:r>
              <a:rPr sz="2000" spc="-10" dirty="0">
                <a:latin typeface="Arial"/>
                <a:cs typeface="Arial"/>
              </a:rPr>
              <a:t> </a:t>
            </a:r>
            <a:r>
              <a:rPr sz="2000" spc="95" dirty="0">
                <a:latin typeface="Arial"/>
                <a:cs typeface="Arial"/>
              </a:rPr>
              <a:t>end</a:t>
            </a:r>
            <a:r>
              <a:rPr sz="2000" dirty="0">
                <a:latin typeface="Arial"/>
                <a:cs typeface="Arial"/>
              </a:rPr>
              <a:t> </a:t>
            </a:r>
            <a:r>
              <a:rPr sz="2000" spc="165" dirty="0">
                <a:latin typeface="Arial"/>
                <a:cs typeface="Arial"/>
              </a:rPr>
              <a:t>of</a:t>
            </a:r>
            <a:r>
              <a:rPr sz="2000" spc="15" dirty="0">
                <a:latin typeface="Arial"/>
                <a:cs typeface="Arial"/>
              </a:rPr>
              <a:t> </a:t>
            </a:r>
            <a:r>
              <a:rPr sz="2000" spc="130" dirty="0">
                <a:latin typeface="Arial"/>
                <a:cs typeface="Arial"/>
              </a:rPr>
              <a:t>the</a:t>
            </a:r>
            <a:r>
              <a:rPr sz="2000" spc="-10" dirty="0">
                <a:latin typeface="Arial"/>
                <a:cs typeface="Arial"/>
              </a:rPr>
              <a:t> </a:t>
            </a:r>
            <a:r>
              <a:rPr sz="2000" spc="105" dirty="0">
                <a:latin typeface="Arial"/>
                <a:cs typeface="Arial"/>
              </a:rPr>
              <a:t>course</a:t>
            </a:r>
            <a:endParaRPr sz="2000" dirty="0">
              <a:latin typeface="Arial"/>
              <a:cs typeface="Arial"/>
            </a:endParaRPr>
          </a:p>
          <a:p>
            <a:pPr marL="812800" lvl="1" indent="-342900">
              <a:lnSpc>
                <a:spcPct val="100000"/>
              </a:lnSpc>
              <a:spcBef>
                <a:spcPts val="170"/>
              </a:spcBef>
              <a:buChar char="•"/>
              <a:tabLst>
                <a:tab pos="812165" algn="l"/>
                <a:tab pos="812800" algn="l"/>
              </a:tabLst>
            </a:pPr>
            <a:r>
              <a:rPr sz="2000" spc="50" dirty="0">
                <a:latin typeface="Arial"/>
                <a:cs typeface="Arial"/>
              </a:rPr>
              <a:t>Class</a:t>
            </a:r>
            <a:r>
              <a:rPr sz="2000" spc="-20" dirty="0">
                <a:latin typeface="Arial"/>
                <a:cs typeface="Arial"/>
              </a:rPr>
              <a:t> </a:t>
            </a:r>
            <a:r>
              <a:rPr sz="2000" spc="70" dirty="0">
                <a:latin typeface="Arial"/>
                <a:cs typeface="Arial"/>
              </a:rPr>
              <a:t>held</a:t>
            </a:r>
            <a:r>
              <a:rPr sz="2000" spc="5" dirty="0">
                <a:latin typeface="Arial"/>
                <a:cs typeface="Arial"/>
              </a:rPr>
              <a:t> </a:t>
            </a:r>
            <a:r>
              <a:rPr sz="2000" spc="175" dirty="0">
                <a:latin typeface="Arial"/>
                <a:cs typeface="Arial"/>
              </a:rPr>
              <a:t>at</a:t>
            </a:r>
            <a:r>
              <a:rPr sz="2000" dirty="0">
                <a:latin typeface="Arial"/>
                <a:cs typeface="Arial"/>
              </a:rPr>
              <a:t> </a:t>
            </a:r>
            <a:r>
              <a:rPr sz="2000" spc="135" dirty="0">
                <a:latin typeface="Arial"/>
                <a:cs typeface="Arial"/>
              </a:rPr>
              <a:t>402</a:t>
            </a:r>
            <a:r>
              <a:rPr sz="2000" spc="-20" dirty="0">
                <a:latin typeface="Arial"/>
                <a:cs typeface="Arial"/>
              </a:rPr>
              <a:t> </a:t>
            </a:r>
            <a:r>
              <a:rPr sz="2000" spc="75" dirty="0">
                <a:latin typeface="Arial"/>
                <a:cs typeface="Arial"/>
              </a:rPr>
              <a:t>East</a:t>
            </a:r>
            <a:r>
              <a:rPr sz="2000" spc="-25" dirty="0">
                <a:latin typeface="Arial"/>
                <a:cs typeface="Arial"/>
              </a:rPr>
              <a:t> </a:t>
            </a:r>
            <a:r>
              <a:rPr sz="2000" spc="125" dirty="0">
                <a:latin typeface="Arial"/>
                <a:cs typeface="Arial"/>
              </a:rPr>
              <a:t>67th</a:t>
            </a:r>
            <a:r>
              <a:rPr sz="2000" spc="-10" dirty="0">
                <a:latin typeface="Arial"/>
                <a:cs typeface="Arial"/>
              </a:rPr>
              <a:t> </a:t>
            </a:r>
            <a:r>
              <a:rPr sz="2000" spc="120" dirty="0">
                <a:latin typeface="Arial"/>
                <a:cs typeface="Arial"/>
              </a:rPr>
              <a:t>Street</a:t>
            </a:r>
            <a:endParaRPr sz="2000" dirty="0">
              <a:latin typeface="Arial"/>
              <a:cs typeface="Arial"/>
            </a:endParaRPr>
          </a:p>
        </p:txBody>
      </p:sp>
      <p:sp>
        <p:nvSpPr>
          <p:cNvPr id="3" name="object 3"/>
          <p:cNvSpPr txBox="1">
            <a:spLocks noGrp="1"/>
          </p:cNvSpPr>
          <p:nvPr>
            <p:ph type="title"/>
          </p:nvPr>
        </p:nvSpPr>
        <p:spPr>
          <a:xfrm>
            <a:off x="1777110" y="257464"/>
            <a:ext cx="8636000" cy="452120"/>
          </a:xfrm>
          <a:prstGeom prst="rect">
            <a:avLst/>
          </a:prstGeom>
        </p:spPr>
        <p:txBody>
          <a:bodyPr vert="horz" wrap="square" lIns="0" tIns="12065" rIns="0" bIns="0" rtlCol="0">
            <a:spAutoFit/>
          </a:bodyPr>
          <a:lstStyle/>
          <a:p>
            <a:pPr marL="12700">
              <a:lnSpc>
                <a:spcPct val="100000"/>
              </a:lnSpc>
              <a:spcBef>
                <a:spcPts val="95"/>
              </a:spcBef>
            </a:pPr>
            <a:r>
              <a:rPr dirty="0"/>
              <a:t>Department</a:t>
            </a:r>
            <a:r>
              <a:rPr spc="55" dirty="0"/>
              <a:t> </a:t>
            </a:r>
            <a:r>
              <a:rPr spc="-25" dirty="0"/>
              <a:t>Orientation</a:t>
            </a:r>
            <a:r>
              <a:rPr spc="65" dirty="0"/>
              <a:t> </a:t>
            </a:r>
            <a:r>
              <a:rPr spc="30" dirty="0"/>
              <a:t>&amp;</a:t>
            </a:r>
            <a:r>
              <a:rPr spc="20" dirty="0"/>
              <a:t> </a:t>
            </a:r>
            <a:r>
              <a:rPr spc="10" dirty="0"/>
              <a:t>Compliance</a:t>
            </a:r>
            <a:r>
              <a:rPr spc="65" dirty="0"/>
              <a:t> </a:t>
            </a:r>
            <a:r>
              <a:rPr spc="5" dirty="0"/>
              <a:t>Checklist</a:t>
            </a:r>
          </a:p>
        </p:txBody>
      </p:sp>
      <p:pic>
        <p:nvPicPr>
          <p:cNvPr id="4" name="object 4"/>
          <p:cNvPicPr/>
          <p:nvPr/>
        </p:nvPicPr>
        <p:blipFill>
          <a:blip r:embed="rId5" cstate="print"/>
          <a:stretch>
            <a:fillRect/>
          </a:stretch>
        </p:blipFill>
        <p:spPr>
          <a:xfrm>
            <a:off x="9982200" y="6269735"/>
            <a:ext cx="2066543" cy="423671"/>
          </a:xfrm>
          <a:prstGeom prst="rect">
            <a:avLst/>
          </a:prstGeom>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97672" y="1120828"/>
            <a:ext cx="10763885" cy="5156835"/>
          </a:xfrm>
          <a:prstGeom prst="rect">
            <a:avLst/>
          </a:prstGeom>
        </p:spPr>
        <p:txBody>
          <a:bodyPr vert="horz" wrap="square" lIns="0" tIns="12700" rIns="0" bIns="0" rtlCol="0">
            <a:spAutoFit/>
          </a:bodyPr>
          <a:lstStyle/>
          <a:p>
            <a:pPr marR="360680" algn="ctr">
              <a:lnSpc>
                <a:spcPct val="100000"/>
              </a:lnSpc>
              <a:spcBef>
                <a:spcPts val="100"/>
              </a:spcBef>
            </a:pPr>
            <a:r>
              <a:rPr sz="2400" b="1" spc="-70" dirty="0">
                <a:solidFill>
                  <a:srgbClr val="CF451F"/>
                </a:solidFill>
                <a:latin typeface="Tahoma"/>
                <a:cs typeface="Tahoma"/>
              </a:rPr>
              <a:t>C-14</a:t>
            </a:r>
            <a:r>
              <a:rPr sz="2400" b="1" dirty="0">
                <a:solidFill>
                  <a:srgbClr val="CF451F"/>
                </a:solidFill>
                <a:latin typeface="Tahoma"/>
                <a:cs typeface="Tahoma"/>
              </a:rPr>
              <a:t> </a:t>
            </a:r>
            <a:r>
              <a:rPr sz="2400" b="1" spc="35" dirty="0">
                <a:solidFill>
                  <a:srgbClr val="CF451F"/>
                </a:solidFill>
                <a:latin typeface="Tahoma"/>
                <a:cs typeface="Tahoma"/>
              </a:rPr>
              <a:t>Laboratory</a:t>
            </a:r>
            <a:r>
              <a:rPr sz="2400" b="1" spc="10" dirty="0">
                <a:solidFill>
                  <a:srgbClr val="CF451F"/>
                </a:solidFill>
                <a:latin typeface="Tahoma"/>
                <a:cs typeface="Tahoma"/>
              </a:rPr>
              <a:t> </a:t>
            </a:r>
            <a:r>
              <a:rPr sz="2400" b="1" spc="25" dirty="0">
                <a:solidFill>
                  <a:srgbClr val="CF451F"/>
                </a:solidFill>
                <a:latin typeface="Tahoma"/>
                <a:cs typeface="Tahoma"/>
              </a:rPr>
              <a:t>Certificate</a:t>
            </a:r>
            <a:r>
              <a:rPr sz="2400" b="1" spc="35" dirty="0">
                <a:solidFill>
                  <a:srgbClr val="CF451F"/>
                </a:solidFill>
                <a:latin typeface="Tahoma"/>
                <a:cs typeface="Tahoma"/>
              </a:rPr>
              <a:t> </a:t>
            </a:r>
            <a:r>
              <a:rPr sz="2400" b="1" spc="55" dirty="0">
                <a:solidFill>
                  <a:srgbClr val="CF451F"/>
                </a:solidFill>
                <a:latin typeface="Tahoma"/>
                <a:cs typeface="Tahoma"/>
              </a:rPr>
              <a:t>of</a:t>
            </a:r>
            <a:r>
              <a:rPr sz="2400" b="1" dirty="0">
                <a:solidFill>
                  <a:srgbClr val="CF451F"/>
                </a:solidFill>
                <a:latin typeface="Tahoma"/>
                <a:cs typeface="Tahoma"/>
              </a:rPr>
              <a:t> </a:t>
            </a:r>
            <a:r>
              <a:rPr sz="2400" b="1" spc="5" dirty="0">
                <a:solidFill>
                  <a:srgbClr val="CF451F"/>
                </a:solidFill>
                <a:latin typeface="Tahoma"/>
                <a:cs typeface="Tahoma"/>
              </a:rPr>
              <a:t>Fitness</a:t>
            </a:r>
            <a:endParaRPr sz="2400">
              <a:latin typeface="Tahoma"/>
              <a:cs typeface="Tahoma"/>
            </a:endParaRPr>
          </a:p>
          <a:p>
            <a:pPr>
              <a:lnSpc>
                <a:spcPct val="100000"/>
              </a:lnSpc>
              <a:spcBef>
                <a:spcPts val="25"/>
              </a:spcBef>
            </a:pPr>
            <a:endParaRPr sz="2900">
              <a:latin typeface="Tahoma"/>
              <a:cs typeface="Tahoma"/>
            </a:endParaRPr>
          </a:p>
          <a:p>
            <a:pPr marL="1970405" marR="2458085" indent="-18415">
              <a:lnSpc>
                <a:spcPct val="100000"/>
              </a:lnSpc>
            </a:pPr>
            <a:r>
              <a:rPr sz="2000" spc="85" dirty="0">
                <a:latin typeface="Arial"/>
                <a:cs typeface="Arial"/>
              </a:rPr>
              <a:t>By</a:t>
            </a:r>
            <a:r>
              <a:rPr sz="2000" spc="5" dirty="0">
                <a:latin typeface="Arial"/>
                <a:cs typeface="Arial"/>
              </a:rPr>
              <a:t> </a:t>
            </a:r>
            <a:r>
              <a:rPr sz="2000" spc="80" dirty="0">
                <a:latin typeface="Arial"/>
                <a:cs typeface="Arial"/>
              </a:rPr>
              <a:t>law</a:t>
            </a:r>
            <a:r>
              <a:rPr sz="2000" spc="15" dirty="0">
                <a:latin typeface="Arial"/>
                <a:cs typeface="Arial"/>
              </a:rPr>
              <a:t> </a:t>
            </a:r>
            <a:r>
              <a:rPr sz="2000" spc="65" dirty="0">
                <a:latin typeface="Arial"/>
                <a:cs typeface="Arial"/>
              </a:rPr>
              <a:t>individuals</a:t>
            </a:r>
            <a:r>
              <a:rPr sz="2000" spc="10" dirty="0">
                <a:latin typeface="Arial"/>
                <a:cs typeface="Arial"/>
              </a:rPr>
              <a:t> </a:t>
            </a:r>
            <a:r>
              <a:rPr sz="2000" spc="114" dirty="0">
                <a:latin typeface="Arial"/>
                <a:cs typeface="Arial"/>
              </a:rPr>
              <a:t>who</a:t>
            </a:r>
            <a:r>
              <a:rPr sz="2000" dirty="0">
                <a:latin typeface="Arial"/>
                <a:cs typeface="Arial"/>
              </a:rPr>
              <a:t> </a:t>
            </a:r>
            <a:r>
              <a:rPr sz="2000" spc="135" dirty="0">
                <a:latin typeface="Arial"/>
                <a:cs typeface="Arial"/>
              </a:rPr>
              <a:t>do</a:t>
            </a:r>
            <a:r>
              <a:rPr sz="2000" spc="10" dirty="0">
                <a:latin typeface="Arial"/>
                <a:cs typeface="Arial"/>
              </a:rPr>
              <a:t> </a:t>
            </a:r>
            <a:r>
              <a:rPr sz="2000" spc="150" dirty="0">
                <a:latin typeface="Arial"/>
                <a:cs typeface="Arial"/>
              </a:rPr>
              <a:t>not</a:t>
            </a:r>
            <a:r>
              <a:rPr sz="2000" spc="-5" dirty="0">
                <a:latin typeface="Arial"/>
                <a:cs typeface="Arial"/>
              </a:rPr>
              <a:t> </a:t>
            </a:r>
            <a:r>
              <a:rPr sz="2000" spc="105" dirty="0">
                <a:latin typeface="Arial"/>
                <a:cs typeface="Arial"/>
              </a:rPr>
              <a:t>have</a:t>
            </a:r>
            <a:r>
              <a:rPr sz="2000" spc="-5" dirty="0">
                <a:latin typeface="Arial"/>
                <a:cs typeface="Arial"/>
              </a:rPr>
              <a:t> </a:t>
            </a:r>
            <a:r>
              <a:rPr sz="2000" spc="-75" dirty="0">
                <a:latin typeface="Arial"/>
                <a:cs typeface="Arial"/>
              </a:rPr>
              <a:t>C14</a:t>
            </a:r>
            <a:r>
              <a:rPr sz="2000" spc="20" dirty="0">
                <a:latin typeface="Arial"/>
                <a:cs typeface="Arial"/>
              </a:rPr>
              <a:t> </a:t>
            </a:r>
            <a:r>
              <a:rPr sz="2000" spc="110" dirty="0">
                <a:latin typeface="Arial"/>
                <a:cs typeface="Arial"/>
              </a:rPr>
              <a:t>certification </a:t>
            </a:r>
            <a:r>
              <a:rPr sz="2000" spc="-545" dirty="0">
                <a:latin typeface="Arial"/>
                <a:cs typeface="Arial"/>
              </a:rPr>
              <a:t> </a:t>
            </a:r>
            <a:r>
              <a:rPr sz="2000" spc="105" dirty="0">
                <a:latin typeface="Arial"/>
                <a:cs typeface="Arial"/>
              </a:rPr>
              <a:t>can</a:t>
            </a:r>
            <a:r>
              <a:rPr sz="2000" dirty="0">
                <a:latin typeface="Arial"/>
                <a:cs typeface="Arial"/>
              </a:rPr>
              <a:t> </a:t>
            </a:r>
            <a:r>
              <a:rPr sz="2000" u="sng" spc="85" dirty="0">
                <a:uFill>
                  <a:solidFill>
                    <a:srgbClr val="000000"/>
                  </a:solidFill>
                </a:uFill>
                <a:latin typeface="Arial"/>
                <a:cs typeface="Arial"/>
              </a:rPr>
              <a:t>only</a:t>
            </a:r>
            <a:r>
              <a:rPr sz="2000" spc="-10" dirty="0">
                <a:latin typeface="Arial"/>
                <a:cs typeface="Arial"/>
              </a:rPr>
              <a:t> </a:t>
            </a:r>
            <a:r>
              <a:rPr sz="2000" spc="135" dirty="0">
                <a:latin typeface="Arial"/>
                <a:cs typeface="Arial"/>
              </a:rPr>
              <a:t>work</a:t>
            </a:r>
            <a:r>
              <a:rPr sz="2000" spc="-10" dirty="0">
                <a:latin typeface="Arial"/>
                <a:cs typeface="Arial"/>
              </a:rPr>
              <a:t> </a:t>
            </a:r>
            <a:r>
              <a:rPr sz="2000" spc="30" dirty="0">
                <a:latin typeface="Arial"/>
                <a:cs typeface="Arial"/>
              </a:rPr>
              <a:t>in</a:t>
            </a:r>
            <a:r>
              <a:rPr sz="2000" dirty="0">
                <a:latin typeface="Arial"/>
                <a:cs typeface="Arial"/>
              </a:rPr>
              <a:t> </a:t>
            </a:r>
            <a:r>
              <a:rPr sz="2000" spc="110" dirty="0">
                <a:latin typeface="Arial"/>
                <a:cs typeface="Arial"/>
              </a:rPr>
              <a:t>a</a:t>
            </a:r>
            <a:r>
              <a:rPr sz="2000" spc="10" dirty="0">
                <a:latin typeface="Arial"/>
                <a:cs typeface="Arial"/>
              </a:rPr>
              <a:t> </a:t>
            </a:r>
            <a:r>
              <a:rPr sz="2000" spc="80" dirty="0">
                <a:latin typeface="Arial"/>
                <a:cs typeface="Arial"/>
              </a:rPr>
              <a:t>lab</a:t>
            </a:r>
            <a:r>
              <a:rPr sz="2000" spc="20" dirty="0">
                <a:latin typeface="Arial"/>
                <a:cs typeface="Arial"/>
              </a:rPr>
              <a:t> </a:t>
            </a:r>
            <a:r>
              <a:rPr sz="2000" spc="90" dirty="0">
                <a:latin typeface="Arial"/>
                <a:cs typeface="Arial"/>
              </a:rPr>
              <a:t>when</a:t>
            </a:r>
            <a:r>
              <a:rPr sz="2000" spc="-15" dirty="0">
                <a:latin typeface="Arial"/>
                <a:cs typeface="Arial"/>
              </a:rPr>
              <a:t> </a:t>
            </a:r>
            <a:r>
              <a:rPr sz="2000" spc="110" dirty="0">
                <a:latin typeface="Arial"/>
                <a:cs typeface="Arial"/>
              </a:rPr>
              <a:t>a</a:t>
            </a:r>
            <a:r>
              <a:rPr sz="2000" spc="5" dirty="0">
                <a:latin typeface="Arial"/>
                <a:cs typeface="Arial"/>
              </a:rPr>
              <a:t> </a:t>
            </a:r>
            <a:r>
              <a:rPr sz="2000" spc="-75" dirty="0">
                <a:latin typeface="Arial"/>
                <a:cs typeface="Arial"/>
              </a:rPr>
              <a:t>C14</a:t>
            </a:r>
            <a:r>
              <a:rPr sz="2000" spc="-5" dirty="0">
                <a:latin typeface="Arial"/>
                <a:cs typeface="Arial"/>
              </a:rPr>
              <a:t> </a:t>
            </a:r>
            <a:r>
              <a:rPr sz="2000" spc="90" dirty="0">
                <a:latin typeface="Arial"/>
                <a:cs typeface="Arial"/>
              </a:rPr>
              <a:t>holder</a:t>
            </a:r>
            <a:r>
              <a:rPr sz="2000" spc="5" dirty="0">
                <a:latin typeface="Arial"/>
                <a:cs typeface="Arial"/>
              </a:rPr>
              <a:t> </a:t>
            </a:r>
            <a:r>
              <a:rPr sz="2000" spc="30" dirty="0">
                <a:latin typeface="Arial"/>
                <a:cs typeface="Arial"/>
              </a:rPr>
              <a:t>is</a:t>
            </a:r>
            <a:r>
              <a:rPr sz="2000" spc="5" dirty="0">
                <a:latin typeface="Arial"/>
                <a:cs typeface="Arial"/>
              </a:rPr>
              <a:t> </a:t>
            </a:r>
            <a:r>
              <a:rPr sz="2000" spc="85" dirty="0">
                <a:latin typeface="Arial"/>
                <a:cs typeface="Arial"/>
              </a:rPr>
              <a:t>present.</a:t>
            </a:r>
            <a:endParaRPr sz="2000">
              <a:latin typeface="Arial"/>
              <a:cs typeface="Arial"/>
            </a:endParaRPr>
          </a:p>
          <a:p>
            <a:pPr>
              <a:lnSpc>
                <a:spcPct val="100000"/>
              </a:lnSpc>
            </a:pPr>
            <a:endParaRPr sz="3200">
              <a:latin typeface="Arial"/>
              <a:cs typeface="Arial"/>
            </a:endParaRPr>
          </a:p>
          <a:p>
            <a:pPr marL="349885" indent="-287020">
              <a:lnSpc>
                <a:spcPct val="100000"/>
              </a:lnSpc>
              <a:buChar char="•"/>
              <a:tabLst>
                <a:tab pos="349885" algn="l"/>
                <a:tab pos="350520" algn="l"/>
              </a:tabLst>
            </a:pPr>
            <a:r>
              <a:rPr sz="2000" spc="100" dirty="0">
                <a:latin typeface="Arial"/>
                <a:cs typeface="Arial"/>
              </a:rPr>
              <a:t>Information,</a:t>
            </a:r>
            <a:r>
              <a:rPr sz="2000" spc="-25" dirty="0">
                <a:latin typeface="Arial"/>
                <a:cs typeface="Arial"/>
              </a:rPr>
              <a:t> </a:t>
            </a:r>
            <a:r>
              <a:rPr sz="2000" spc="114" dirty="0">
                <a:latin typeface="Arial"/>
                <a:cs typeface="Arial"/>
              </a:rPr>
              <a:t>Study</a:t>
            </a:r>
            <a:r>
              <a:rPr sz="2000" spc="-10" dirty="0">
                <a:latin typeface="Arial"/>
                <a:cs typeface="Arial"/>
              </a:rPr>
              <a:t> </a:t>
            </a:r>
            <a:r>
              <a:rPr sz="2000" spc="45" dirty="0">
                <a:latin typeface="Arial"/>
                <a:cs typeface="Arial"/>
              </a:rPr>
              <a:t>Guide</a:t>
            </a:r>
            <a:r>
              <a:rPr sz="2000" spc="-10" dirty="0">
                <a:latin typeface="Arial"/>
                <a:cs typeface="Arial"/>
              </a:rPr>
              <a:t> </a:t>
            </a:r>
            <a:r>
              <a:rPr sz="2000" spc="195" dirty="0">
                <a:latin typeface="Arial"/>
                <a:cs typeface="Arial"/>
              </a:rPr>
              <a:t>&amp;</a:t>
            </a:r>
            <a:r>
              <a:rPr sz="2000" spc="-5" dirty="0">
                <a:latin typeface="Arial"/>
                <a:cs typeface="Arial"/>
              </a:rPr>
              <a:t> </a:t>
            </a:r>
            <a:r>
              <a:rPr sz="2000" spc="85" dirty="0">
                <a:latin typeface="Arial"/>
                <a:cs typeface="Arial"/>
              </a:rPr>
              <a:t>Sample</a:t>
            </a:r>
            <a:r>
              <a:rPr sz="2000" spc="25" dirty="0">
                <a:latin typeface="Arial"/>
                <a:cs typeface="Arial"/>
              </a:rPr>
              <a:t> </a:t>
            </a:r>
            <a:r>
              <a:rPr sz="2000" spc="100" dirty="0">
                <a:latin typeface="Arial"/>
                <a:cs typeface="Arial"/>
              </a:rPr>
              <a:t>Test</a:t>
            </a:r>
            <a:r>
              <a:rPr sz="2000" spc="-5" dirty="0">
                <a:latin typeface="Arial"/>
                <a:cs typeface="Arial"/>
              </a:rPr>
              <a:t> </a:t>
            </a:r>
            <a:r>
              <a:rPr sz="2000" spc="30" dirty="0">
                <a:latin typeface="Arial"/>
                <a:cs typeface="Arial"/>
              </a:rPr>
              <a:t>is</a:t>
            </a:r>
            <a:r>
              <a:rPr sz="2000" spc="5" dirty="0">
                <a:solidFill>
                  <a:srgbClr val="0562C1"/>
                </a:solidFill>
                <a:latin typeface="Arial"/>
                <a:cs typeface="Arial"/>
              </a:rPr>
              <a:t> </a:t>
            </a:r>
            <a:r>
              <a:rPr sz="2000" u="sng" spc="90" dirty="0">
                <a:solidFill>
                  <a:srgbClr val="0562C1"/>
                </a:solidFill>
                <a:uFill>
                  <a:solidFill>
                    <a:srgbClr val="0562C1"/>
                  </a:solidFill>
                </a:uFill>
                <a:latin typeface="Arial"/>
                <a:cs typeface="Arial"/>
                <a:hlinkClick r:id="rId2"/>
              </a:rPr>
              <a:t>here</a:t>
            </a:r>
            <a:endParaRPr sz="2000">
              <a:latin typeface="Arial"/>
              <a:cs typeface="Arial"/>
            </a:endParaRPr>
          </a:p>
          <a:p>
            <a:pPr>
              <a:lnSpc>
                <a:spcPct val="100000"/>
              </a:lnSpc>
              <a:spcBef>
                <a:spcPts val="40"/>
              </a:spcBef>
              <a:buFont typeface="Arial"/>
              <a:buChar char="•"/>
            </a:pPr>
            <a:endParaRPr sz="2200">
              <a:latin typeface="Arial"/>
              <a:cs typeface="Arial"/>
            </a:endParaRPr>
          </a:p>
          <a:p>
            <a:pPr marL="349885" marR="30480" indent="-349885">
              <a:lnSpc>
                <a:spcPct val="107000"/>
              </a:lnSpc>
              <a:buChar char="•"/>
              <a:tabLst>
                <a:tab pos="349885" algn="l"/>
                <a:tab pos="350520" algn="l"/>
              </a:tabLst>
            </a:pPr>
            <a:r>
              <a:rPr sz="2000" spc="95" dirty="0">
                <a:latin typeface="Arial"/>
                <a:cs typeface="Arial"/>
              </a:rPr>
              <a:t>Two</a:t>
            </a:r>
            <a:r>
              <a:rPr sz="2000" spc="5" dirty="0">
                <a:latin typeface="Arial"/>
                <a:cs typeface="Arial"/>
              </a:rPr>
              <a:t> </a:t>
            </a:r>
            <a:r>
              <a:rPr sz="2000" spc="95" dirty="0">
                <a:latin typeface="Arial"/>
                <a:cs typeface="Arial"/>
              </a:rPr>
              <a:t>training</a:t>
            </a:r>
            <a:r>
              <a:rPr sz="2000" spc="10" dirty="0">
                <a:latin typeface="Arial"/>
                <a:cs typeface="Arial"/>
              </a:rPr>
              <a:t> </a:t>
            </a:r>
            <a:r>
              <a:rPr sz="2000" spc="110" dirty="0">
                <a:latin typeface="Arial"/>
                <a:cs typeface="Arial"/>
              </a:rPr>
              <a:t>options</a:t>
            </a:r>
            <a:r>
              <a:rPr sz="2000" spc="5" dirty="0">
                <a:latin typeface="Arial"/>
                <a:cs typeface="Arial"/>
              </a:rPr>
              <a:t> </a:t>
            </a:r>
            <a:r>
              <a:rPr sz="2000" spc="165" dirty="0">
                <a:latin typeface="Arial"/>
                <a:cs typeface="Arial"/>
              </a:rPr>
              <a:t>for</a:t>
            </a:r>
            <a:r>
              <a:rPr sz="2000" spc="5" dirty="0">
                <a:latin typeface="Arial"/>
                <a:cs typeface="Arial"/>
              </a:rPr>
              <a:t> </a:t>
            </a:r>
            <a:r>
              <a:rPr sz="2000" spc="130" dirty="0">
                <a:latin typeface="Arial"/>
                <a:cs typeface="Arial"/>
              </a:rPr>
              <a:t>postdoctoral</a:t>
            </a:r>
            <a:r>
              <a:rPr sz="2000" spc="15" dirty="0">
                <a:latin typeface="Arial"/>
                <a:cs typeface="Arial"/>
              </a:rPr>
              <a:t> </a:t>
            </a:r>
            <a:r>
              <a:rPr sz="2000" spc="65" dirty="0">
                <a:latin typeface="Arial"/>
                <a:cs typeface="Arial"/>
              </a:rPr>
              <a:t>scholars:</a:t>
            </a:r>
            <a:r>
              <a:rPr sz="2000" spc="5" dirty="0">
                <a:latin typeface="Arial"/>
                <a:cs typeface="Arial"/>
              </a:rPr>
              <a:t> </a:t>
            </a:r>
            <a:r>
              <a:rPr sz="2000" spc="90" dirty="0">
                <a:latin typeface="Arial"/>
                <a:cs typeface="Arial"/>
              </a:rPr>
              <a:t>Environmental</a:t>
            </a:r>
            <a:r>
              <a:rPr sz="2000" spc="-15" dirty="0">
                <a:latin typeface="Arial"/>
                <a:cs typeface="Arial"/>
              </a:rPr>
              <a:t> </a:t>
            </a:r>
            <a:r>
              <a:rPr sz="2000" spc="70" dirty="0">
                <a:latin typeface="Arial"/>
                <a:cs typeface="Arial"/>
              </a:rPr>
              <a:t>Health</a:t>
            </a:r>
            <a:r>
              <a:rPr sz="2000" spc="25" dirty="0">
                <a:latin typeface="Arial"/>
                <a:cs typeface="Arial"/>
              </a:rPr>
              <a:t> </a:t>
            </a:r>
            <a:r>
              <a:rPr sz="2000" spc="195" dirty="0">
                <a:latin typeface="Arial"/>
                <a:cs typeface="Arial"/>
              </a:rPr>
              <a:t>&amp;</a:t>
            </a:r>
            <a:r>
              <a:rPr sz="2000" spc="5" dirty="0">
                <a:latin typeface="Arial"/>
                <a:cs typeface="Arial"/>
              </a:rPr>
              <a:t> </a:t>
            </a:r>
            <a:r>
              <a:rPr sz="2000" spc="120" dirty="0">
                <a:latin typeface="Arial"/>
                <a:cs typeface="Arial"/>
              </a:rPr>
              <a:t>Safety</a:t>
            </a:r>
            <a:r>
              <a:rPr sz="2000" spc="5" dirty="0">
                <a:latin typeface="Arial"/>
                <a:cs typeface="Arial"/>
              </a:rPr>
              <a:t> </a:t>
            </a:r>
            <a:r>
              <a:rPr sz="2000" spc="-45" dirty="0">
                <a:latin typeface="Arial"/>
                <a:cs typeface="Arial"/>
              </a:rPr>
              <a:t>(EHS) </a:t>
            </a:r>
            <a:r>
              <a:rPr sz="2000" spc="-540" dirty="0">
                <a:latin typeface="Arial"/>
                <a:cs typeface="Arial"/>
              </a:rPr>
              <a:t> </a:t>
            </a:r>
            <a:r>
              <a:rPr sz="2000" spc="195" dirty="0">
                <a:latin typeface="Arial"/>
                <a:cs typeface="Arial"/>
              </a:rPr>
              <a:t>&amp;</a:t>
            </a:r>
            <a:r>
              <a:rPr sz="2000" spc="-10" dirty="0">
                <a:latin typeface="Arial"/>
                <a:cs typeface="Arial"/>
              </a:rPr>
              <a:t> </a:t>
            </a:r>
            <a:r>
              <a:rPr sz="2000" spc="40" dirty="0">
                <a:latin typeface="Arial"/>
                <a:cs typeface="Arial"/>
              </a:rPr>
              <a:t>Fire</a:t>
            </a:r>
            <a:r>
              <a:rPr sz="2000" dirty="0">
                <a:latin typeface="Arial"/>
                <a:cs typeface="Arial"/>
              </a:rPr>
              <a:t> </a:t>
            </a:r>
            <a:r>
              <a:rPr sz="2000" spc="135" dirty="0">
                <a:latin typeface="Arial"/>
                <a:cs typeface="Arial"/>
              </a:rPr>
              <a:t>Department</a:t>
            </a:r>
            <a:r>
              <a:rPr sz="2000" spc="-20" dirty="0">
                <a:latin typeface="Arial"/>
                <a:cs typeface="Arial"/>
              </a:rPr>
              <a:t> </a:t>
            </a:r>
            <a:r>
              <a:rPr sz="2000" spc="165" dirty="0">
                <a:latin typeface="Arial"/>
                <a:cs typeface="Arial"/>
              </a:rPr>
              <a:t>of</a:t>
            </a:r>
            <a:r>
              <a:rPr sz="2000" spc="10" dirty="0">
                <a:latin typeface="Arial"/>
                <a:cs typeface="Arial"/>
              </a:rPr>
              <a:t> </a:t>
            </a:r>
            <a:r>
              <a:rPr sz="2000" spc="60" dirty="0">
                <a:latin typeface="Arial"/>
                <a:cs typeface="Arial"/>
              </a:rPr>
              <a:t>New</a:t>
            </a:r>
            <a:r>
              <a:rPr sz="2000" spc="-15" dirty="0">
                <a:latin typeface="Arial"/>
                <a:cs typeface="Arial"/>
              </a:rPr>
              <a:t> </a:t>
            </a:r>
            <a:r>
              <a:rPr sz="2000" spc="95" dirty="0">
                <a:latin typeface="Arial"/>
                <a:cs typeface="Arial"/>
              </a:rPr>
              <a:t>York</a:t>
            </a:r>
            <a:r>
              <a:rPr sz="2000" spc="-10" dirty="0">
                <a:latin typeface="Arial"/>
                <a:cs typeface="Arial"/>
              </a:rPr>
              <a:t> </a:t>
            </a:r>
            <a:r>
              <a:rPr sz="2000" spc="-15" dirty="0">
                <a:latin typeface="Arial"/>
                <a:cs typeface="Arial"/>
              </a:rPr>
              <a:t>(FDNY)</a:t>
            </a:r>
            <a:endParaRPr sz="2000">
              <a:latin typeface="Arial"/>
              <a:cs typeface="Arial"/>
            </a:endParaRPr>
          </a:p>
          <a:p>
            <a:pPr>
              <a:lnSpc>
                <a:spcPct val="100000"/>
              </a:lnSpc>
              <a:spcBef>
                <a:spcPts val="35"/>
              </a:spcBef>
              <a:buFont typeface="Arial"/>
              <a:buChar char="•"/>
            </a:pPr>
            <a:endParaRPr sz="2350">
              <a:latin typeface="Arial"/>
              <a:cs typeface="Arial"/>
            </a:endParaRPr>
          </a:p>
          <a:p>
            <a:pPr marL="349885" indent="-287020">
              <a:lnSpc>
                <a:spcPct val="100000"/>
              </a:lnSpc>
              <a:buChar char="•"/>
              <a:tabLst>
                <a:tab pos="349885" algn="l"/>
                <a:tab pos="350520" algn="l"/>
              </a:tabLst>
            </a:pPr>
            <a:r>
              <a:rPr sz="2000" spc="150" dirty="0">
                <a:latin typeface="Arial"/>
                <a:cs typeface="Arial"/>
              </a:rPr>
              <a:t>Attend</a:t>
            </a:r>
            <a:r>
              <a:rPr sz="2000" spc="-40" dirty="0">
                <a:latin typeface="Arial"/>
                <a:cs typeface="Arial"/>
              </a:rPr>
              <a:t> </a:t>
            </a:r>
            <a:r>
              <a:rPr sz="2000" spc="130" dirty="0">
                <a:latin typeface="Arial"/>
                <a:cs typeface="Arial"/>
              </a:rPr>
              <a:t>the</a:t>
            </a:r>
            <a:r>
              <a:rPr sz="2000" spc="-20" dirty="0">
                <a:latin typeface="Arial"/>
                <a:cs typeface="Arial"/>
              </a:rPr>
              <a:t> </a:t>
            </a:r>
            <a:r>
              <a:rPr sz="2000" b="1" spc="-25" dirty="0">
                <a:solidFill>
                  <a:srgbClr val="CF451F"/>
                </a:solidFill>
                <a:latin typeface="Tahoma"/>
                <a:cs typeface="Tahoma"/>
              </a:rPr>
              <a:t>EHS</a:t>
            </a:r>
            <a:r>
              <a:rPr sz="2000" b="1" spc="-55" dirty="0">
                <a:solidFill>
                  <a:srgbClr val="CF451F"/>
                </a:solidFill>
                <a:latin typeface="Tahoma"/>
                <a:cs typeface="Tahoma"/>
              </a:rPr>
              <a:t> </a:t>
            </a:r>
            <a:r>
              <a:rPr sz="2000" spc="75" dirty="0">
                <a:latin typeface="Arial"/>
                <a:cs typeface="Arial"/>
              </a:rPr>
              <a:t>class</a:t>
            </a:r>
            <a:endParaRPr sz="2000">
              <a:latin typeface="Arial"/>
              <a:cs typeface="Arial"/>
            </a:endParaRPr>
          </a:p>
          <a:p>
            <a:pPr>
              <a:lnSpc>
                <a:spcPct val="100000"/>
              </a:lnSpc>
              <a:spcBef>
                <a:spcPts val="30"/>
              </a:spcBef>
              <a:buFont typeface="Arial"/>
              <a:buChar char="•"/>
            </a:pPr>
            <a:endParaRPr sz="2350">
              <a:latin typeface="Arial"/>
              <a:cs typeface="Arial"/>
            </a:endParaRPr>
          </a:p>
          <a:p>
            <a:pPr marL="406400" indent="-342900">
              <a:lnSpc>
                <a:spcPct val="100000"/>
              </a:lnSpc>
              <a:spcBef>
                <a:spcPts val="5"/>
              </a:spcBef>
              <a:buChar char="•"/>
              <a:tabLst>
                <a:tab pos="405765" algn="l"/>
                <a:tab pos="406400" algn="l"/>
              </a:tabLst>
            </a:pPr>
            <a:r>
              <a:rPr sz="2000" spc="50" dirty="0">
                <a:latin typeface="Arial"/>
                <a:cs typeface="Arial"/>
              </a:rPr>
              <a:t>Class</a:t>
            </a:r>
            <a:r>
              <a:rPr sz="2000" spc="-15" dirty="0">
                <a:latin typeface="Arial"/>
                <a:cs typeface="Arial"/>
              </a:rPr>
              <a:t> </a:t>
            </a:r>
            <a:r>
              <a:rPr sz="2000" spc="30" dirty="0">
                <a:latin typeface="Arial"/>
                <a:cs typeface="Arial"/>
              </a:rPr>
              <a:t>is</a:t>
            </a:r>
            <a:r>
              <a:rPr sz="2000" dirty="0">
                <a:latin typeface="Arial"/>
                <a:cs typeface="Arial"/>
              </a:rPr>
              <a:t> </a:t>
            </a:r>
            <a:r>
              <a:rPr sz="2000" spc="70" dirty="0">
                <a:latin typeface="Arial"/>
                <a:cs typeface="Arial"/>
              </a:rPr>
              <a:t>held</a:t>
            </a:r>
            <a:r>
              <a:rPr sz="2000" spc="10" dirty="0">
                <a:latin typeface="Arial"/>
                <a:cs typeface="Arial"/>
              </a:rPr>
              <a:t> </a:t>
            </a:r>
            <a:r>
              <a:rPr sz="2000" spc="175" dirty="0">
                <a:latin typeface="Arial"/>
                <a:cs typeface="Arial"/>
              </a:rPr>
              <a:t>at</a:t>
            </a:r>
            <a:r>
              <a:rPr sz="2000" spc="-15" dirty="0">
                <a:latin typeface="Arial"/>
                <a:cs typeface="Arial"/>
              </a:rPr>
              <a:t> </a:t>
            </a:r>
            <a:r>
              <a:rPr sz="2000" spc="135" dirty="0">
                <a:latin typeface="Arial"/>
                <a:cs typeface="Arial"/>
              </a:rPr>
              <a:t>402</a:t>
            </a:r>
            <a:r>
              <a:rPr sz="2000" spc="-5" dirty="0">
                <a:latin typeface="Arial"/>
                <a:cs typeface="Arial"/>
              </a:rPr>
              <a:t> </a:t>
            </a:r>
            <a:r>
              <a:rPr sz="2000" spc="75" dirty="0">
                <a:latin typeface="Arial"/>
                <a:cs typeface="Arial"/>
              </a:rPr>
              <a:t>East</a:t>
            </a:r>
            <a:r>
              <a:rPr sz="2000" spc="-25" dirty="0">
                <a:latin typeface="Arial"/>
                <a:cs typeface="Arial"/>
              </a:rPr>
              <a:t> </a:t>
            </a:r>
            <a:r>
              <a:rPr sz="2000" spc="100" dirty="0">
                <a:latin typeface="Arial"/>
                <a:cs typeface="Arial"/>
              </a:rPr>
              <a:t>67</a:t>
            </a:r>
            <a:r>
              <a:rPr sz="1950" spc="150" baseline="25641" dirty="0">
                <a:latin typeface="Arial"/>
                <a:cs typeface="Arial"/>
              </a:rPr>
              <a:t>th</a:t>
            </a:r>
            <a:r>
              <a:rPr sz="1950" spc="270" baseline="25641" dirty="0">
                <a:latin typeface="Arial"/>
                <a:cs typeface="Arial"/>
              </a:rPr>
              <a:t> </a:t>
            </a:r>
            <a:r>
              <a:rPr sz="2000" spc="120" dirty="0">
                <a:latin typeface="Arial"/>
                <a:cs typeface="Arial"/>
              </a:rPr>
              <a:t>Street</a:t>
            </a:r>
            <a:endParaRPr sz="2000">
              <a:latin typeface="Arial"/>
              <a:cs typeface="Arial"/>
            </a:endParaRPr>
          </a:p>
          <a:p>
            <a:pPr>
              <a:lnSpc>
                <a:spcPct val="100000"/>
              </a:lnSpc>
              <a:spcBef>
                <a:spcPts val="30"/>
              </a:spcBef>
              <a:buFont typeface="Arial"/>
              <a:buChar char="•"/>
            </a:pPr>
            <a:endParaRPr sz="2350">
              <a:latin typeface="Arial"/>
              <a:cs typeface="Arial"/>
            </a:endParaRPr>
          </a:p>
          <a:p>
            <a:pPr marL="406400" indent="-342900">
              <a:lnSpc>
                <a:spcPct val="100000"/>
              </a:lnSpc>
              <a:buChar char="•"/>
              <a:tabLst>
                <a:tab pos="405765" algn="l"/>
                <a:tab pos="406400" algn="l"/>
              </a:tabLst>
            </a:pPr>
            <a:r>
              <a:rPr sz="2000" spc="100" dirty="0">
                <a:latin typeface="Arial"/>
                <a:cs typeface="Arial"/>
              </a:rPr>
              <a:t>Test</a:t>
            </a:r>
            <a:r>
              <a:rPr sz="2000" spc="-10" dirty="0">
                <a:latin typeface="Arial"/>
                <a:cs typeface="Arial"/>
              </a:rPr>
              <a:t> </a:t>
            </a:r>
            <a:r>
              <a:rPr sz="2000" spc="105" dirty="0">
                <a:latin typeface="Arial"/>
                <a:cs typeface="Arial"/>
              </a:rPr>
              <a:t>administered</a:t>
            </a:r>
            <a:r>
              <a:rPr sz="2000" spc="10" dirty="0">
                <a:latin typeface="Arial"/>
                <a:cs typeface="Arial"/>
              </a:rPr>
              <a:t> </a:t>
            </a:r>
            <a:r>
              <a:rPr sz="2000" spc="175" dirty="0">
                <a:latin typeface="Arial"/>
                <a:cs typeface="Arial"/>
              </a:rPr>
              <a:t>at</a:t>
            </a:r>
            <a:r>
              <a:rPr sz="2000" spc="-10" dirty="0">
                <a:latin typeface="Arial"/>
                <a:cs typeface="Arial"/>
              </a:rPr>
              <a:t> </a:t>
            </a:r>
            <a:r>
              <a:rPr sz="2000" spc="95" dirty="0">
                <a:latin typeface="Arial"/>
                <a:cs typeface="Arial"/>
              </a:rPr>
              <a:t>end</a:t>
            </a:r>
            <a:r>
              <a:rPr sz="2000" dirty="0">
                <a:latin typeface="Arial"/>
                <a:cs typeface="Arial"/>
              </a:rPr>
              <a:t> </a:t>
            </a:r>
            <a:r>
              <a:rPr sz="2000" spc="165" dirty="0">
                <a:latin typeface="Arial"/>
                <a:cs typeface="Arial"/>
              </a:rPr>
              <a:t>of</a:t>
            </a:r>
            <a:r>
              <a:rPr sz="2000" spc="15" dirty="0">
                <a:latin typeface="Arial"/>
                <a:cs typeface="Arial"/>
              </a:rPr>
              <a:t> </a:t>
            </a:r>
            <a:r>
              <a:rPr sz="2000" spc="130" dirty="0">
                <a:latin typeface="Arial"/>
                <a:cs typeface="Arial"/>
              </a:rPr>
              <a:t>the</a:t>
            </a:r>
            <a:r>
              <a:rPr sz="2000" spc="-10" dirty="0">
                <a:latin typeface="Arial"/>
                <a:cs typeface="Arial"/>
              </a:rPr>
              <a:t> </a:t>
            </a:r>
            <a:r>
              <a:rPr sz="2000" spc="105" dirty="0">
                <a:latin typeface="Arial"/>
                <a:cs typeface="Arial"/>
              </a:rPr>
              <a:t>course</a:t>
            </a:r>
            <a:endParaRPr sz="2000">
              <a:latin typeface="Arial"/>
              <a:cs typeface="Arial"/>
            </a:endParaRPr>
          </a:p>
        </p:txBody>
      </p:sp>
      <p:sp>
        <p:nvSpPr>
          <p:cNvPr id="3" name="object 3"/>
          <p:cNvSpPr txBox="1">
            <a:spLocks noGrp="1"/>
          </p:cNvSpPr>
          <p:nvPr>
            <p:ph type="title"/>
          </p:nvPr>
        </p:nvSpPr>
        <p:spPr>
          <a:xfrm>
            <a:off x="1777110" y="257464"/>
            <a:ext cx="8636000" cy="452120"/>
          </a:xfrm>
          <a:prstGeom prst="rect">
            <a:avLst/>
          </a:prstGeom>
        </p:spPr>
        <p:txBody>
          <a:bodyPr vert="horz" wrap="square" lIns="0" tIns="12065" rIns="0" bIns="0" rtlCol="0">
            <a:spAutoFit/>
          </a:bodyPr>
          <a:lstStyle/>
          <a:p>
            <a:pPr marL="12700">
              <a:lnSpc>
                <a:spcPct val="100000"/>
              </a:lnSpc>
              <a:spcBef>
                <a:spcPts val="95"/>
              </a:spcBef>
            </a:pPr>
            <a:r>
              <a:rPr dirty="0"/>
              <a:t>Department</a:t>
            </a:r>
            <a:r>
              <a:rPr spc="55" dirty="0"/>
              <a:t> </a:t>
            </a:r>
            <a:r>
              <a:rPr spc="-25" dirty="0"/>
              <a:t>Orientation</a:t>
            </a:r>
            <a:r>
              <a:rPr spc="65" dirty="0"/>
              <a:t> </a:t>
            </a:r>
            <a:r>
              <a:rPr spc="30" dirty="0"/>
              <a:t>&amp;</a:t>
            </a:r>
            <a:r>
              <a:rPr spc="20" dirty="0"/>
              <a:t> </a:t>
            </a:r>
            <a:r>
              <a:rPr spc="10" dirty="0"/>
              <a:t>Compliance</a:t>
            </a:r>
            <a:r>
              <a:rPr spc="65" dirty="0"/>
              <a:t> </a:t>
            </a:r>
            <a:r>
              <a:rPr spc="5" dirty="0"/>
              <a:t>Checklist</a:t>
            </a:r>
          </a:p>
        </p:txBody>
      </p:sp>
      <p:pic>
        <p:nvPicPr>
          <p:cNvPr id="4" name="object 4"/>
          <p:cNvPicPr/>
          <p:nvPr/>
        </p:nvPicPr>
        <p:blipFill>
          <a:blip r:embed="rId3" cstate="print"/>
          <a:stretch>
            <a:fillRect/>
          </a:stretch>
        </p:blipFill>
        <p:spPr>
          <a:xfrm>
            <a:off x="9982200" y="6269735"/>
            <a:ext cx="2066543" cy="423671"/>
          </a:xfrm>
          <a:prstGeom prst="rect">
            <a:avLst/>
          </a:prstGeom>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14389" y="1120831"/>
            <a:ext cx="9760585" cy="3524250"/>
          </a:xfrm>
          <a:prstGeom prst="rect">
            <a:avLst/>
          </a:prstGeom>
        </p:spPr>
        <p:txBody>
          <a:bodyPr vert="horz" wrap="square" lIns="0" tIns="12700" rIns="0" bIns="0" rtlCol="0">
            <a:spAutoFit/>
          </a:bodyPr>
          <a:lstStyle/>
          <a:p>
            <a:pPr marL="400685" algn="ctr">
              <a:lnSpc>
                <a:spcPct val="100000"/>
              </a:lnSpc>
              <a:spcBef>
                <a:spcPts val="100"/>
              </a:spcBef>
            </a:pPr>
            <a:r>
              <a:rPr sz="2400" b="1" spc="-30" dirty="0">
                <a:solidFill>
                  <a:srgbClr val="CF451F"/>
                </a:solidFill>
                <a:latin typeface="Tahoma"/>
                <a:cs typeface="Tahoma"/>
              </a:rPr>
              <a:t>Working</a:t>
            </a:r>
            <a:r>
              <a:rPr sz="2400" b="1" spc="-15" dirty="0">
                <a:solidFill>
                  <a:srgbClr val="CF451F"/>
                </a:solidFill>
                <a:latin typeface="Tahoma"/>
                <a:cs typeface="Tahoma"/>
              </a:rPr>
              <a:t> </a:t>
            </a:r>
            <a:r>
              <a:rPr sz="2400" b="1" spc="-85" dirty="0">
                <a:solidFill>
                  <a:srgbClr val="CF451F"/>
                </a:solidFill>
                <a:latin typeface="Tahoma"/>
                <a:cs typeface="Tahoma"/>
              </a:rPr>
              <a:t>with</a:t>
            </a:r>
            <a:r>
              <a:rPr sz="2400" b="1" spc="-25" dirty="0">
                <a:solidFill>
                  <a:srgbClr val="CF451F"/>
                </a:solidFill>
                <a:latin typeface="Tahoma"/>
                <a:cs typeface="Tahoma"/>
              </a:rPr>
              <a:t> </a:t>
            </a:r>
            <a:r>
              <a:rPr sz="2400" b="1" spc="-15" dirty="0">
                <a:solidFill>
                  <a:srgbClr val="CF451F"/>
                </a:solidFill>
                <a:latin typeface="Tahoma"/>
                <a:cs typeface="Tahoma"/>
              </a:rPr>
              <a:t>animals?</a:t>
            </a:r>
            <a:endParaRPr sz="2400">
              <a:latin typeface="Tahoma"/>
              <a:cs typeface="Tahoma"/>
            </a:endParaRPr>
          </a:p>
          <a:p>
            <a:pPr>
              <a:lnSpc>
                <a:spcPct val="100000"/>
              </a:lnSpc>
              <a:spcBef>
                <a:spcPts val="55"/>
              </a:spcBef>
            </a:pPr>
            <a:endParaRPr sz="4450">
              <a:latin typeface="Tahoma"/>
              <a:cs typeface="Tahoma"/>
            </a:endParaRPr>
          </a:p>
          <a:p>
            <a:pPr marL="300355" indent="-288290">
              <a:lnSpc>
                <a:spcPct val="100000"/>
              </a:lnSpc>
              <a:buAutoNum type="arabicPeriod"/>
              <a:tabLst>
                <a:tab pos="300355" algn="l"/>
                <a:tab pos="300990" algn="l"/>
              </a:tabLst>
            </a:pPr>
            <a:r>
              <a:rPr sz="2000" spc="130" dirty="0">
                <a:latin typeface="Arial"/>
                <a:cs typeface="Arial"/>
              </a:rPr>
              <a:t>Introductory</a:t>
            </a:r>
            <a:r>
              <a:rPr sz="2000" spc="-45" dirty="0">
                <a:solidFill>
                  <a:srgbClr val="0562C1"/>
                </a:solidFill>
                <a:latin typeface="Arial"/>
                <a:cs typeface="Arial"/>
              </a:rPr>
              <a:t> </a:t>
            </a:r>
            <a:r>
              <a:rPr sz="2000" u="heavy" spc="100" dirty="0">
                <a:solidFill>
                  <a:srgbClr val="0562C1"/>
                </a:solidFill>
                <a:uFill>
                  <a:solidFill>
                    <a:srgbClr val="0562C1"/>
                  </a:solidFill>
                </a:uFill>
                <a:latin typeface="Arial"/>
                <a:cs typeface="Arial"/>
                <a:hlinkClick r:id="rId2"/>
              </a:rPr>
              <a:t>info</a:t>
            </a:r>
            <a:r>
              <a:rPr sz="2000" spc="-15" dirty="0">
                <a:solidFill>
                  <a:srgbClr val="0562C1"/>
                </a:solidFill>
                <a:latin typeface="Arial"/>
                <a:cs typeface="Arial"/>
                <a:hlinkClick r:id="rId2"/>
              </a:rPr>
              <a:t> </a:t>
            </a:r>
            <a:r>
              <a:rPr sz="2000" spc="114" dirty="0">
                <a:latin typeface="Arial"/>
                <a:cs typeface="Arial"/>
              </a:rPr>
              <a:t>and</a:t>
            </a:r>
            <a:r>
              <a:rPr sz="2000" spc="-10" dirty="0">
                <a:solidFill>
                  <a:srgbClr val="0562C1"/>
                </a:solidFill>
                <a:latin typeface="Arial"/>
                <a:cs typeface="Arial"/>
              </a:rPr>
              <a:t> </a:t>
            </a:r>
            <a:r>
              <a:rPr sz="2000" u="heavy" spc="90" dirty="0">
                <a:solidFill>
                  <a:srgbClr val="0562C1"/>
                </a:solidFill>
                <a:uFill>
                  <a:solidFill>
                    <a:srgbClr val="0562C1"/>
                  </a:solidFill>
                </a:uFill>
                <a:latin typeface="Arial"/>
                <a:cs typeface="Arial"/>
                <a:hlinkClick r:id="rId3"/>
              </a:rPr>
              <a:t>here</a:t>
            </a:r>
            <a:r>
              <a:rPr sz="2000" spc="-15" dirty="0">
                <a:solidFill>
                  <a:srgbClr val="0562C1"/>
                </a:solidFill>
                <a:latin typeface="Arial"/>
                <a:cs typeface="Arial"/>
                <a:hlinkClick r:id="rId3"/>
              </a:rPr>
              <a:t> </a:t>
            </a:r>
            <a:r>
              <a:rPr sz="2000" spc="90" dirty="0">
                <a:latin typeface="Arial"/>
                <a:cs typeface="Arial"/>
              </a:rPr>
              <a:t>as</a:t>
            </a:r>
            <a:r>
              <a:rPr sz="2000" spc="-5" dirty="0">
                <a:latin typeface="Arial"/>
                <a:cs typeface="Arial"/>
              </a:rPr>
              <a:t> </a:t>
            </a:r>
            <a:r>
              <a:rPr sz="2000" spc="45" dirty="0">
                <a:latin typeface="Arial"/>
                <a:cs typeface="Arial"/>
              </a:rPr>
              <a:t>well</a:t>
            </a:r>
            <a:endParaRPr sz="2000">
              <a:latin typeface="Arial"/>
              <a:cs typeface="Arial"/>
            </a:endParaRPr>
          </a:p>
          <a:p>
            <a:pPr marL="286385" indent="-274320">
              <a:lnSpc>
                <a:spcPct val="100000"/>
              </a:lnSpc>
              <a:spcBef>
                <a:spcPts val="960"/>
              </a:spcBef>
              <a:buAutoNum type="arabicPeriod"/>
              <a:tabLst>
                <a:tab pos="287020" algn="l"/>
              </a:tabLst>
            </a:pPr>
            <a:r>
              <a:rPr sz="2000" spc="75" dirty="0">
                <a:latin typeface="Arial"/>
                <a:cs typeface="Arial"/>
              </a:rPr>
              <a:t>Research</a:t>
            </a:r>
            <a:r>
              <a:rPr sz="2000" dirty="0">
                <a:latin typeface="Arial"/>
                <a:cs typeface="Arial"/>
              </a:rPr>
              <a:t> </a:t>
            </a:r>
            <a:r>
              <a:rPr sz="2000" spc="85" dirty="0">
                <a:latin typeface="Arial"/>
                <a:cs typeface="Arial"/>
              </a:rPr>
              <a:t>Animal</a:t>
            </a:r>
            <a:r>
              <a:rPr sz="2000" spc="10" dirty="0">
                <a:latin typeface="Arial"/>
                <a:cs typeface="Arial"/>
              </a:rPr>
              <a:t> </a:t>
            </a:r>
            <a:r>
              <a:rPr sz="2000" spc="75" dirty="0">
                <a:latin typeface="Arial"/>
                <a:cs typeface="Arial"/>
              </a:rPr>
              <a:t>Resource</a:t>
            </a:r>
            <a:r>
              <a:rPr sz="2000" spc="-30" dirty="0">
                <a:latin typeface="Arial"/>
                <a:cs typeface="Arial"/>
              </a:rPr>
              <a:t> </a:t>
            </a:r>
            <a:r>
              <a:rPr sz="2000" spc="105" dirty="0">
                <a:latin typeface="Arial"/>
                <a:cs typeface="Arial"/>
              </a:rPr>
              <a:t>Center</a:t>
            </a:r>
            <a:r>
              <a:rPr sz="2000" spc="-15" dirty="0">
                <a:latin typeface="Arial"/>
                <a:cs typeface="Arial"/>
              </a:rPr>
              <a:t> </a:t>
            </a:r>
            <a:r>
              <a:rPr sz="2000" spc="60" dirty="0">
                <a:latin typeface="Arial"/>
                <a:cs typeface="Arial"/>
              </a:rPr>
              <a:t>User’s</a:t>
            </a:r>
            <a:r>
              <a:rPr sz="2000" spc="-5" dirty="0">
                <a:solidFill>
                  <a:srgbClr val="0562C1"/>
                </a:solidFill>
                <a:latin typeface="Arial"/>
                <a:cs typeface="Arial"/>
              </a:rPr>
              <a:t> </a:t>
            </a:r>
            <a:r>
              <a:rPr sz="2000" u="heavy" spc="45" dirty="0">
                <a:solidFill>
                  <a:srgbClr val="0562C1"/>
                </a:solidFill>
                <a:uFill>
                  <a:solidFill>
                    <a:srgbClr val="0562C1"/>
                  </a:solidFill>
                </a:uFill>
                <a:latin typeface="Arial"/>
                <a:cs typeface="Arial"/>
                <a:hlinkClick r:id="rId4"/>
              </a:rPr>
              <a:t>Guide</a:t>
            </a:r>
            <a:r>
              <a:rPr sz="2000" spc="10" dirty="0">
                <a:solidFill>
                  <a:srgbClr val="0562C1"/>
                </a:solidFill>
                <a:latin typeface="Arial"/>
                <a:cs typeface="Arial"/>
                <a:hlinkClick r:id="rId4"/>
              </a:rPr>
              <a:t> </a:t>
            </a:r>
            <a:r>
              <a:rPr sz="2000" spc="20" dirty="0">
                <a:latin typeface="Arial"/>
                <a:cs typeface="Arial"/>
              </a:rPr>
              <a:t>(is</a:t>
            </a:r>
            <a:r>
              <a:rPr sz="2000" spc="10" dirty="0">
                <a:latin typeface="Arial"/>
                <a:cs typeface="Arial"/>
              </a:rPr>
              <a:t> </a:t>
            </a:r>
            <a:r>
              <a:rPr sz="2000" spc="150" dirty="0">
                <a:latin typeface="Arial"/>
                <a:cs typeface="Arial"/>
              </a:rPr>
              <a:t>not</a:t>
            </a:r>
            <a:r>
              <a:rPr sz="2000" spc="-15" dirty="0">
                <a:latin typeface="Arial"/>
                <a:cs typeface="Arial"/>
              </a:rPr>
              <a:t> </a:t>
            </a:r>
            <a:r>
              <a:rPr sz="2000" spc="114" dirty="0">
                <a:latin typeface="Arial"/>
                <a:cs typeface="Arial"/>
              </a:rPr>
              <a:t>operative</a:t>
            </a:r>
            <a:r>
              <a:rPr sz="2000" spc="5" dirty="0">
                <a:latin typeface="Arial"/>
                <a:cs typeface="Arial"/>
              </a:rPr>
              <a:t> </a:t>
            </a:r>
            <a:r>
              <a:rPr sz="2000" spc="100" dirty="0">
                <a:latin typeface="Arial"/>
                <a:cs typeface="Arial"/>
              </a:rPr>
              <a:t>on</a:t>
            </a:r>
            <a:r>
              <a:rPr sz="2000" spc="10" dirty="0">
                <a:latin typeface="Arial"/>
                <a:cs typeface="Arial"/>
              </a:rPr>
              <a:t> </a:t>
            </a:r>
            <a:r>
              <a:rPr sz="2000" spc="100" dirty="0">
                <a:latin typeface="Arial"/>
                <a:cs typeface="Arial"/>
              </a:rPr>
              <a:t>Chrome)</a:t>
            </a:r>
            <a:endParaRPr sz="2000">
              <a:latin typeface="Arial"/>
              <a:cs typeface="Arial"/>
            </a:endParaRPr>
          </a:p>
          <a:p>
            <a:pPr marL="288290" indent="-276225">
              <a:lnSpc>
                <a:spcPct val="100000"/>
              </a:lnSpc>
              <a:spcBef>
                <a:spcPts val="975"/>
              </a:spcBef>
              <a:buClr>
                <a:srgbClr val="000000"/>
              </a:buClr>
              <a:buAutoNum type="arabicPeriod"/>
              <a:tabLst>
                <a:tab pos="288925" algn="l"/>
              </a:tabLst>
            </a:pPr>
            <a:r>
              <a:rPr sz="2000" u="heavy" spc="30" dirty="0">
                <a:solidFill>
                  <a:srgbClr val="0562C1"/>
                </a:solidFill>
                <a:uFill>
                  <a:solidFill>
                    <a:srgbClr val="0562C1"/>
                  </a:solidFill>
                </a:uFill>
                <a:latin typeface="Arial"/>
                <a:cs typeface="Arial"/>
                <a:hlinkClick r:id="rId3"/>
              </a:rPr>
              <a:t>Online</a:t>
            </a:r>
            <a:r>
              <a:rPr sz="2000" spc="-15" dirty="0">
                <a:solidFill>
                  <a:srgbClr val="0562C1"/>
                </a:solidFill>
                <a:latin typeface="Arial"/>
                <a:cs typeface="Arial"/>
                <a:hlinkClick r:id="rId3"/>
              </a:rPr>
              <a:t> </a:t>
            </a:r>
            <a:r>
              <a:rPr sz="2000" spc="95" dirty="0">
                <a:latin typeface="Arial"/>
                <a:cs typeface="Arial"/>
              </a:rPr>
              <a:t>training</a:t>
            </a:r>
            <a:r>
              <a:rPr sz="2000" spc="-20" dirty="0">
                <a:latin typeface="Arial"/>
                <a:cs typeface="Arial"/>
              </a:rPr>
              <a:t> </a:t>
            </a:r>
            <a:r>
              <a:rPr sz="2000" spc="120" dirty="0">
                <a:latin typeface="Arial"/>
                <a:cs typeface="Arial"/>
              </a:rPr>
              <a:t>information</a:t>
            </a:r>
            <a:endParaRPr sz="2000">
              <a:latin typeface="Arial"/>
              <a:cs typeface="Arial"/>
            </a:endParaRPr>
          </a:p>
          <a:p>
            <a:pPr marL="300355" indent="-288290">
              <a:lnSpc>
                <a:spcPct val="100000"/>
              </a:lnSpc>
              <a:spcBef>
                <a:spcPts val="969"/>
              </a:spcBef>
              <a:buAutoNum type="arabicPeriod"/>
              <a:tabLst>
                <a:tab pos="300990" algn="l"/>
              </a:tabLst>
            </a:pPr>
            <a:r>
              <a:rPr sz="2000" spc="70" dirty="0">
                <a:latin typeface="Arial"/>
                <a:cs typeface="Arial"/>
              </a:rPr>
              <a:t>Training</a:t>
            </a:r>
            <a:r>
              <a:rPr sz="2000" spc="-65" dirty="0">
                <a:solidFill>
                  <a:srgbClr val="0562C1"/>
                </a:solidFill>
                <a:latin typeface="Arial"/>
                <a:cs typeface="Arial"/>
              </a:rPr>
              <a:t> </a:t>
            </a:r>
            <a:r>
              <a:rPr sz="2000" u="heavy" spc="20" dirty="0">
                <a:solidFill>
                  <a:srgbClr val="0562C1"/>
                </a:solidFill>
                <a:uFill>
                  <a:solidFill>
                    <a:srgbClr val="0562C1"/>
                  </a:solidFill>
                </a:uFill>
                <a:latin typeface="Arial"/>
                <a:cs typeface="Arial"/>
                <a:hlinkClick r:id="rId5"/>
              </a:rPr>
              <a:t>FAQ</a:t>
            </a:r>
            <a:endParaRPr sz="2000">
              <a:latin typeface="Arial"/>
              <a:cs typeface="Arial"/>
            </a:endParaRPr>
          </a:p>
          <a:p>
            <a:pPr marL="292735" indent="-280670">
              <a:lnSpc>
                <a:spcPct val="100000"/>
              </a:lnSpc>
              <a:spcBef>
                <a:spcPts val="960"/>
              </a:spcBef>
              <a:buAutoNum type="arabicPeriod"/>
              <a:tabLst>
                <a:tab pos="293370" algn="l"/>
              </a:tabLst>
            </a:pPr>
            <a:r>
              <a:rPr sz="2000" spc="100" dirty="0">
                <a:latin typeface="Arial"/>
                <a:cs typeface="Arial"/>
              </a:rPr>
              <a:t>Classroom</a:t>
            </a:r>
            <a:r>
              <a:rPr sz="2000" spc="-5" dirty="0">
                <a:latin typeface="Arial"/>
                <a:cs typeface="Arial"/>
              </a:rPr>
              <a:t> </a:t>
            </a:r>
            <a:r>
              <a:rPr sz="2000" spc="95" dirty="0">
                <a:latin typeface="Arial"/>
                <a:cs typeface="Arial"/>
              </a:rPr>
              <a:t>training</a:t>
            </a:r>
            <a:r>
              <a:rPr sz="2000" spc="-5" dirty="0">
                <a:latin typeface="Arial"/>
                <a:cs typeface="Arial"/>
              </a:rPr>
              <a:t> </a:t>
            </a:r>
            <a:r>
              <a:rPr sz="2000" spc="105" dirty="0">
                <a:latin typeface="Arial"/>
                <a:cs typeface="Arial"/>
              </a:rPr>
              <a:t>can</a:t>
            </a:r>
            <a:r>
              <a:rPr sz="2000" spc="-10" dirty="0">
                <a:latin typeface="Arial"/>
                <a:cs typeface="Arial"/>
              </a:rPr>
              <a:t> </a:t>
            </a:r>
            <a:r>
              <a:rPr sz="2000" spc="105" dirty="0">
                <a:latin typeface="Arial"/>
                <a:cs typeface="Arial"/>
              </a:rPr>
              <a:t>be</a:t>
            </a:r>
            <a:r>
              <a:rPr sz="2000" dirty="0">
                <a:latin typeface="Arial"/>
                <a:cs typeface="Arial"/>
              </a:rPr>
              <a:t> </a:t>
            </a:r>
            <a:r>
              <a:rPr sz="2000" spc="114" dirty="0">
                <a:latin typeface="Arial"/>
                <a:cs typeface="Arial"/>
              </a:rPr>
              <a:t>booked</a:t>
            </a:r>
            <a:r>
              <a:rPr sz="2000" spc="5" dirty="0">
                <a:latin typeface="Arial"/>
                <a:cs typeface="Arial"/>
              </a:rPr>
              <a:t> </a:t>
            </a:r>
            <a:r>
              <a:rPr sz="2000" spc="100" dirty="0">
                <a:latin typeface="Arial"/>
                <a:cs typeface="Arial"/>
              </a:rPr>
              <a:t>on</a:t>
            </a:r>
            <a:r>
              <a:rPr sz="2000" dirty="0">
                <a:latin typeface="Arial"/>
                <a:cs typeface="Arial"/>
              </a:rPr>
              <a:t> </a:t>
            </a:r>
            <a:r>
              <a:rPr sz="2000" spc="80" dirty="0">
                <a:latin typeface="Arial"/>
                <a:cs typeface="Arial"/>
              </a:rPr>
              <a:t>MyApps/Weill</a:t>
            </a:r>
            <a:r>
              <a:rPr sz="2000" spc="5" dirty="0">
                <a:latin typeface="Arial"/>
                <a:cs typeface="Arial"/>
              </a:rPr>
              <a:t> </a:t>
            </a:r>
            <a:r>
              <a:rPr sz="2000" spc="60" dirty="0">
                <a:latin typeface="Arial"/>
                <a:cs typeface="Arial"/>
              </a:rPr>
              <a:t>Business</a:t>
            </a:r>
            <a:r>
              <a:rPr sz="2000" spc="-30" dirty="0">
                <a:latin typeface="Arial"/>
                <a:cs typeface="Arial"/>
              </a:rPr>
              <a:t> </a:t>
            </a:r>
            <a:r>
              <a:rPr sz="2000" spc="110" dirty="0">
                <a:latin typeface="Arial"/>
                <a:cs typeface="Arial"/>
              </a:rPr>
              <a:t>Gateway</a:t>
            </a:r>
            <a:endParaRPr sz="2000">
              <a:latin typeface="Arial"/>
              <a:cs typeface="Arial"/>
            </a:endParaRPr>
          </a:p>
          <a:p>
            <a:pPr marL="300355" indent="-288290">
              <a:lnSpc>
                <a:spcPct val="100000"/>
              </a:lnSpc>
              <a:spcBef>
                <a:spcPts val="969"/>
              </a:spcBef>
              <a:buAutoNum type="arabicPeriod"/>
              <a:tabLst>
                <a:tab pos="300990" algn="l"/>
              </a:tabLst>
            </a:pPr>
            <a:r>
              <a:rPr sz="2000" spc="30" dirty="0">
                <a:latin typeface="Arial"/>
                <a:cs typeface="Arial"/>
              </a:rPr>
              <a:t>Online</a:t>
            </a:r>
            <a:r>
              <a:rPr sz="2000" spc="-20" dirty="0">
                <a:latin typeface="Arial"/>
                <a:cs typeface="Arial"/>
              </a:rPr>
              <a:t> </a:t>
            </a:r>
            <a:r>
              <a:rPr sz="2000" spc="95" dirty="0">
                <a:latin typeface="Arial"/>
                <a:cs typeface="Arial"/>
              </a:rPr>
              <a:t>training</a:t>
            </a:r>
            <a:r>
              <a:rPr sz="2000" spc="-5" dirty="0">
                <a:latin typeface="Arial"/>
                <a:cs typeface="Arial"/>
              </a:rPr>
              <a:t> </a:t>
            </a:r>
            <a:r>
              <a:rPr sz="2000" spc="75" dirty="0">
                <a:latin typeface="Arial"/>
                <a:cs typeface="Arial"/>
              </a:rPr>
              <a:t>classes</a:t>
            </a:r>
            <a:r>
              <a:rPr sz="2000" spc="-10" dirty="0">
                <a:latin typeface="Arial"/>
                <a:cs typeface="Arial"/>
              </a:rPr>
              <a:t> </a:t>
            </a:r>
            <a:r>
              <a:rPr sz="2000" spc="105" dirty="0">
                <a:latin typeface="Arial"/>
                <a:cs typeface="Arial"/>
              </a:rPr>
              <a:t>can</a:t>
            </a:r>
            <a:r>
              <a:rPr sz="2000" spc="-10" dirty="0">
                <a:latin typeface="Arial"/>
                <a:cs typeface="Arial"/>
              </a:rPr>
              <a:t> </a:t>
            </a:r>
            <a:r>
              <a:rPr sz="2000" spc="105" dirty="0">
                <a:latin typeface="Arial"/>
                <a:cs typeface="Arial"/>
              </a:rPr>
              <a:t>be</a:t>
            </a:r>
            <a:r>
              <a:rPr sz="2000" spc="5" dirty="0">
                <a:latin typeface="Arial"/>
                <a:cs typeface="Arial"/>
              </a:rPr>
              <a:t> </a:t>
            </a:r>
            <a:r>
              <a:rPr sz="2000" spc="130" dirty="0">
                <a:latin typeface="Arial"/>
                <a:cs typeface="Arial"/>
              </a:rPr>
              <a:t>found</a:t>
            </a:r>
            <a:r>
              <a:rPr sz="2000" spc="-20" dirty="0">
                <a:latin typeface="Arial"/>
                <a:cs typeface="Arial"/>
              </a:rPr>
              <a:t> </a:t>
            </a:r>
            <a:r>
              <a:rPr sz="2000" spc="100" dirty="0">
                <a:latin typeface="Arial"/>
                <a:cs typeface="Arial"/>
              </a:rPr>
              <a:t>on</a:t>
            </a:r>
            <a:r>
              <a:rPr sz="2000" dirty="0">
                <a:latin typeface="Arial"/>
                <a:cs typeface="Arial"/>
              </a:rPr>
              <a:t> </a:t>
            </a:r>
            <a:r>
              <a:rPr sz="2000" spc="80" dirty="0">
                <a:latin typeface="Arial"/>
                <a:cs typeface="Arial"/>
              </a:rPr>
              <a:t>MyApps/Weill</a:t>
            </a:r>
            <a:r>
              <a:rPr sz="2000" spc="5" dirty="0">
                <a:latin typeface="Arial"/>
                <a:cs typeface="Arial"/>
              </a:rPr>
              <a:t> </a:t>
            </a:r>
            <a:r>
              <a:rPr sz="2000" spc="60" dirty="0">
                <a:latin typeface="Arial"/>
                <a:cs typeface="Arial"/>
              </a:rPr>
              <a:t>Business</a:t>
            </a:r>
            <a:r>
              <a:rPr sz="2000" spc="-30" dirty="0">
                <a:latin typeface="Arial"/>
                <a:cs typeface="Arial"/>
              </a:rPr>
              <a:t> </a:t>
            </a:r>
            <a:r>
              <a:rPr sz="2000" spc="110" dirty="0">
                <a:latin typeface="Arial"/>
                <a:cs typeface="Arial"/>
              </a:rPr>
              <a:t>Gateway</a:t>
            </a:r>
            <a:endParaRPr sz="2000">
              <a:latin typeface="Arial"/>
              <a:cs typeface="Arial"/>
            </a:endParaRPr>
          </a:p>
        </p:txBody>
      </p:sp>
      <p:sp>
        <p:nvSpPr>
          <p:cNvPr id="3" name="object 3"/>
          <p:cNvSpPr txBox="1">
            <a:spLocks noGrp="1"/>
          </p:cNvSpPr>
          <p:nvPr>
            <p:ph type="title"/>
          </p:nvPr>
        </p:nvSpPr>
        <p:spPr>
          <a:xfrm>
            <a:off x="1777110" y="257464"/>
            <a:ext cx="8636000" cy="452120"/>
          </a:xfrm>
          <a:prstGeom prst="rect">
            <a:avLst/>
          </a:prstGeom>
        </p:spPr>
        <p:txBody>
          <a:bodyPr vert="horz" wrap="square" lIns="0" tIns="12065" rIns="0" bIns="0" rtlCol="0">
            <a:spAutoFit/>
          </a:bodyPr>
          <a:lstStyle/>
          <a:p>
            <a:pPr marL="12700">
              <a:lnSpc>
                <a:spcPct val="100000"/>
              </a:lnSpc>
              <a:spcBef>
                <a:spcPts val="95"/>
              </a:spcBef>
            </a:pPr>
            <a:r>
              <a:rPr dirty="0"/>
              <a:t>Department</a:t>
            </a:r>
            <a:r>
              <a:rPr spc="55" dirty="0"/>
              <a:t> </a:t>
            </a:r>
            <a:r>
              <a:rPr spc="-25" dirty="0"/>
              <a:t>Orientation</a:t>
            </a:r>
            <a:r>
              <a:rPr spc="65" dirty="0"/>
              <a:t> </a:t>
            </a:r>
            <a:r>
              <a:rPr spc="30" dirty="0"/>
              <a:t>&amp;</a:t>
            </a:r>
            <a:r>
              <a:rPr spc="20" dirty="0"/>
              <a:t> </a:t>
            </a:r>
            <a:r>
              <a:rPr spc="10" dirty="0"/>
              <a:t>Compliance</a:t>
            </a:r>
            <a:r>
              <a:rPr spc="65" dirty="0"/>
              <a:t> </a:t>
            </a:r>
            <a:r>
              <a:rPr spc="5" dirty="0"/>
              <a:t>Checklist</a:t>
            </a:r>
          </a:p>
        </p:txBody>
      </p:sp>
      <p:pic>
        <p:nvPicPr>
          <p:cNvPr id="4" name="object 4"/>
          <p:cNvPicPr/>
          <p:nvPr/>
        </p:nvPicPr>
        <p:blipFill>
          <a:blip r:embed="rId6" cstate="print"/>
          <a:stretch>
            <a:fillRect/>
          </a:stretch>
        </p:blipFill>
        <p:spPr>
          <a:xfrm>
            <a:off x="9982200" y="6269735"/>
            <a:ext cx="2066543" cy="423671"/>
          </a:xfrm>
          <a:prstGeom prst="rect">
            <a:avLst/>
          </a:prstGeom>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77110" y="257464"/>
            <a:ext cx="8636000" cy="452120"/>
          </a:xfrm>
          <a:prstGeom prst="rect">
            <a:avLst/>
          </a:prstGeom>
        </p:spPr>
        <p:txBody>
          <a:bodyPr vert="horz" wrap="square" lIns="0" tIns="12065" rIns="0" bIns="0" rtlCol="0">
            <a:spAutoFit/>
          </a:bodyPr>
          <a:lstStyle/>
          <a:p>
            <a:pPr marL="12700">
              <a:lnSpc>
                <a:spcPct val="100000"/>
              </a:lnSpc>
              <a:spcBef>
                <a:spcPts val="95"/>
              </a:spcBef>
            </a:pPr>
            <a:r>
              <a:rPr dirty="0"/>
              <a:t>Department</a:t>
            </a:r>
            <a:r>
              <a:rPr spc="55" dirty="0"/>
              <a:t> </a:t>
            </a:r>
            <a:r>
              <a:rPr spc="-25" dirty="0"/>
              <a:t>Orientation</a:t>
            </a:r>
            <a:r>
              <a:rPr spc="65" dirty="0"/>
              <a:t> </a:t>
            </a:r>
            <a:r>
              <a:rPr spc="30" dirty="0"/>
              <a:t>&amp;</a:t>
            </a:r>
            <a:r>
              <a:rPr spc="20" dirty="0"/>
              <a:t> </a:t>
            </a:r>
            <a:r>
              <a:rPr spc="10" dirty="0"/>
              <a:t>Compliance</a:t>
            </a:r>
            <a:r>
              <a:rPr spc="60" dirty="0"/>
              <a:t> </a:t>
            </a:r>
            <a:r>
              <a:rPr spc="5" dirty="0"/>
              <a:t>Checklist</a:t>
            </a:r>
          </a:p>
        </p:txBody>
      </p:sp>
      <p:pic>
        <p:nvPicPr>
          <p:cNvPr id="3" name="object 3"/>
          <p:cNvPicPr/>
          <p:nvPr/>
        </p:nvPicPr>
        <p:blipFill>
          <a:blip r:embed="rId2" cstate="print"/>
          <a:stretch>
            <a:fillRect/>
          </a:stretch>
        </p:blipFill>
        <p:spPr>
          <a:xfrm>
            <a:off x="9982200" y="6269735"/>
            <a:ext cx="2066543" cy="423671"/>
          </a:xfrm>
          <a:prstGeom prst="rect">
            <a:avLst/>
          </a:prstGeom>
        </p:spPr>
      </p:pic>
      <p:sp>
        <p:nvSpPr>
          <p:cNvPr id="4" name="object 4"/>
          <p:cNvSpPr txBox="1"/>
          <p:nvPr/>
        </p:nvSpPr>
        <p:spPr>
          <a:xfrm>
            <a:off x="1295400" y="1309509"/>
            <a:ext cx="8593455" cy="4238981"/>
          </a:xfrm>
          <a:prstGeom prst="rect">
            <a:avLst/>
          </a:prstGeom>
        </p:spPr>
        <p:txBody>
          <a:bodyPr vert="horz" wrap="square" lIns="0" tIns="215265" rIns="0" bIns="0" rtlCol="0">
            <a:spAutoFit/>
          </a:bodyPr>
          <a:lstStyle/>
          <a:p>
            <a:pPr marL="1108075">
              <a:lnSpc>
                <a:spcPct val="100000"/>
              </a:lnSpc>
              <a:spcBef>
                <a:spcPts val="1695"/>
              </a:spcBef>
            </a:pPr>
            <a:r>
              <a:rPr sz="2400" b="1" spc="-20" dirty="0">
                <a:solidFill>
                  <a:srgbClr val="CF451F"/>
                </a:solidFill>
                <a:latin typeface="Tahoma"/>
                <a:cs typeface="Tahoma"/>
              </a:rPr>
              <a:t>Responsible</a:t>
            </a:r>
            <a:r>
              <a:rPr sz="2400" b="1" spc="30" dirty="0">
                <a:solidFill>
                  <a:srgbClr val="CF451F"/>
                </a:solidFill>
                <a:latin typeface="Tahoma"/>
                <a:cs typeface="Tahoma"/>
              </a:rPr>
              <a:t> Conduct</a:t>
            </a:r>
            <a:r>
              <a:rPr sz="2400" b="1" spc="40" dirty="0">
                <a:solidFill>
                  <a:srgbClr val="CF451F"/>
                </a:solidFill>
                <a:latin typeface="Tahoma"/>
                <a:cs typeface="Tahoma"/>
              </a:rPr>
              <a:t> </a:t>
            </a:r>
            <a:r>
              <a:rPr sz="2400" b="1" spc="55" dirty="0">
                <a:solidFill>
                  <a:srgbClr val="CF451F"/>
                </a:solidFill>
                <a:latin typeface="Tahoma"/>
                <a:cs typeface="Tahoma"/>
              </a:rPr>
              <a:t>of</a:t>
            </a:r>
            <a:r>
              <a:rPr sz="2400" b="1" spc="20" dirty="0">
                <a:solidFill>
                  <a:srgbClr val="CF451F"/>
                </a:solidFill>
                <a:latin typeface="Tahoma"/>
                <a:cs typeface="Tahoma"/>
              </a:rPr>
              <a:t> </a:t>
            </a:r>
            <a:r>
              <a:rPr sz="2400" b="1" spc="10" dirty="0">
                <a:solidFill>
                  <a:srgbClr val="CF451F"/>
                </a:solidFill>
                <a:latin typeface="Tahoma"/>
                <a:cs typeface="Tahoma"/>
              </a:rPr>
              <a:t>Research</a:t>
            </a:r>
            <a:r>
              <a:rPr sz="2400" b="1" spc="15" dirty="0">
                <a:solidFill>
                  <a:srgbClr val="CF451F"/>
                </a:solidFill>
                <a:latin typeface="Tahoma"/>
                <a:cs typeface="Tahoma"/>
              </a:rPr>
              <a:t> </a:t>
            </a:r>
            <a:r>
              <a:rPr sz="2400" b="1" spc="-60" dirty="0">
                <a:solidFill>
                  <a:srgbClr val="CF451F"/>
                </a:solidFill>
                <a:latin typeface="Tahoma"/>
                <a:cs typeface="Tahoma"/>
              </a:rPr>
              <a:t>(RCR)Training</a:t>
            </a:r>
            <a:endParaRPr sz="2400" dirty="0">
              <a:latin typeface="Tahoma"/>
              <a:cs typeface="Tahoma"/>
            </a:endParaRPr>
          </a:p>
          <a:p>
            <a:pPr marL="355600" indent="-342900">
              <a:lnSpc>
                <a:spcPct val="100000"/>
              </a:lnSpc>
              <a:spcBef>
                <a:spcPts val="1335"/>
              </a:spcBef>
              <a:buChar char="•"/>
              <a:tabLst>
                <a:tab pos="354965" algn="l"/>
                <a:tab pos="355600" algn="l"/>
              </a:tabLst>
            </a:pPr>
            <a:r>
              <a:rPr sz="2000" spc="125" dirty="0">
                <a:latin typeface="Arial"/>
                <a:cs typeface="Arial"/>
              </a:rPr>
              <a:t>Mandatory</a:t>
            </a:r>
            <a:r>
              <a:rPr sz="2000" spc="-25" dirty="0">
                <a:latin typeface="Arial"/>
                <a:cs typeface="Arial"/>
              </a:rPr>
              <a:t> </a:t>
            </a:r>
            <a:r>
              <a:rPr sz="2000" spc="165" dirty="0">
                <a:latin typeface="Arial"/>
                <a:cs typeface="Arial"/>
              </a:rPr>
              <a:t>for</a:t>
            </a:r>
            <a:r>
              <a:rPr sz="2000" spc="-15" dirty="0">
                <a:latin typeface="Arial"/>
                <a:cs typeface="Arial"/>
              </a:rPr>
              <a:t> </a:t>
            </a:r>
            <a:r>
              <a:rPr sz="2000" spc="120" dirty="0">
                <a:latin typeface="Arial"/>
                <a:cs typeface="Arial"/>
              </a:rPr>
              <a:t>every</a:t>
            </a:r>
            <a:r>
              <a:rPr sz="2000" spc="-5" dirty="0">
                <a:latin typeface="Arial"/>
                <a:cs typeface="Arial"/>
              </a:rPr>
              <a:t> </a:t>
            </a:r>
            <a:r>
              <a:rPr sz="2000" spc="135" dirty="0">
                <a:latin typeface="Arial"/>
                <a:cs typeface="Arial"/>
              </a:rPr>
              <a:t>postdoctoral</a:t>
            </a:r>
            <a:r>
              <a:rPr sz="2000" spc="-15" dirty="0">
                <a:latin typeface="Arial"/>
                <a:cs typeface="Arial"/>
              </a:rPr>
              <a:t> </a:t>
            </a:r>
            <a:r>
              <a:rPr sz="2000" spc="95" dirty="0">
                <a:latin typeface="Arial"/>
                <a:cs typeface="Arial"/>
              </a:rPr>
              <a:t>scholar</a:t>
            </a:r>
            <a:endParaRPr sz="2000" dirty="0">
              <a:latin typeface="Arial"/>
              <a:cs typeface="Arial"/>
            </a:endParaRPr>
          </a:p>
          <a:p>
            <a:pPr marL="355600" indent="-342900">
              <a:lnSpc>
                <a:spcPct val="100000"/>
              </a:lnSpc>
              <a:spcBef>
                <a:spcPts val="960"/>
              </a:spcBef>
              <a:buChar char="•"/>
              <a:tabLst>
                <a:tab pos="354965" algn="l"/>
                <a:tab pos="355600" algn="l"/>
              </a:tabLst>
            </a:pPr>
            <a:r>
              <a:rPr sz="2000" spc="-15" dirty="0">
                <a:latin typeface="Arial"/>
                <a:cs typeface="Arial"/>
              </a:rPr>
              <a:t>In </a:t>
            </a:r>
            <a:r>
              <a:rPr sz="2000" spc="130" dirty="0">
                <a:latin typeface="Arial"/>
                <a:cs typeface="Arial"/>
              </a:rPr>
              <a:t>the</a:t>
            </a:r>
            <a:r>
              <a:rPr sz="2000" dirty="0">
                <a:latin typeface="Arial"/>
                <a:cs typeface="Arial"/>
              </a:rPr>
              <a:t> </a:t>
            </a:r>
            <a:r>
              <a:rPr sz="2000" spc="135" dirty="0">
                <a:latin typeface="Arial"/>
                <a:cs typeface="Arial"/>
              </a:rPr>
              <a:t>first</a:t>
            </a:r>
            <a:r>
              <a:rPr sz="2000" spc="-10" dirty="0">
                <a:latin typeface="Arial"/>
                <a:cs typeface="Arial"/>
              </a:rPr>
              <a:t> </a:t>
            </a:r>
            <a:r>
              <a:rPr sz="2000" spc="120" dirty="0">
                <a:latin typeface="Arial"/>
                <a:cs typeface="Arial"/>
              </a:rPr>
              <a:t>year</a:t>
            </a:r>
            <a:r>
              <a:rPr sz="2000" spc="-10" dirty="0">
                <a:latin typeface="Arial"/>
                <a:cs typeface="Arial"/>
              </a:rPr>
              <a:t> </a:t>
            </a:r>
            <a:r>
              <a:rPr sz="2000" spc="145" dirty="0">
                <a:latin typeface="Arial"/>
                <a:cs typeface="Arial"/>
              </a:rPr>
              <a:t>attend</a:t>
            </a:r>
            <a:r>
              <a:rPr sz="2000" spc="-5" dirty="0">
                <a:latin typeface="Arial"/>
                <a:cs typeface="Arial"/>
              </a:rPr>
              <a:t> </a:t>
            </a:r>
            <a:r>
              <a:rPr sz="2000" spc="130" dirty="0">
                <a:latin typeface="Arial"/>
                <a:cs typeface="Arial"/>
              </a:rPr>
              <a:t>the</a:t>
            </a:r>
            <a:r>
              <a:rPr sz="2000" spc="-10" dirty="0">
                <a:latin typeface="Arial"/>
                <a:cs typeface="Arial"/>
              </a:rPr>
              <a:t> </a:t>
            </a:r>
            <a:r>
              <a:rPr sz="2000" spc="60" dirty="0">
                <a:latin typeface="Arial"/>
                <a:cs typeface="Arial"/>
              </a:rPr>
              <a:t>Responsible</a:t>
            </a:r>
            <a:r>
              <a:rPr sz="2000" spc="-10" dirty="0">
                <a:latin typeface="Arial"/>
                <a:cs typeface="Arial"/>
              </a:rPr>
              <a:t> </a:t>
            </a:r>
            <a:r>
              <a:rPr sz="2000" spc="120" dirty="0">
                <a:latin typeface="Arial"/>
                <a:cs typeface="Arial"/>
              </a:rPr>
              <a:t>Conduct</a:t>
            </a:r>
            <a:r>
              <a:rPr sz="2000" spc="-30" dirty="0">
                <a:latin typeface="Arial"/>
                <a:cs typeface="Arial"/>
              </a:rPr>
              <a:t> </a:t>
            </a:r>
            <a:r>
              <a:rPr sz="2000" spc="165" dirty="0">
                <a:latin typeface="Arial"/>
                <a:cs typeface="Arial"/>
              </a:rPr>
              <a:t>of</a:t>
            </a:r>
            <a:r>
              <a:rPr sz="2000" spc="10" dirty="0">
                <a:latin typeface="Arial"/>
                <a:cs typeface="Arial"/>
              </a:rPr>
              <a:t> </a:t>
            </a:r>
            <a:r>
              <a:rPr sz="2000" spc="70" dirty="0">
                <a:latin typeface="Arial"/>
                <a:cs typeface="Arial"/>
              </a:rPr>
              <a:t>Training</a:t>
            </a:r>
            <a:r>
              <a:rPr sz="2000" spc="-5" dirty="0">
                <a:latin typeface="Arial"/>
                <a:cs typeface="Arial"/>
              </a:rPr>
              <a:t> </a:t>
            </a:r>
            <a:r>
              <a:rPr sz="2000" spc="105" dirty="0">
                <a:latin typeface="Arial"/>
                <a:cs typeface="Arial"/>
              </a:rPr>
              <a:t>course</a:t>
            </a:r>
            <a:endParaRPr sz="2000" dirty="0">
              <a:latin typeface="Arial"/>
              <a:cs typeface="Arial"/>
            </a:endParaRPr>
          </a:p>
          <a:p>
            <a:pPr marL="812800" lvl="1" indent="-342900">
              <a:lnSpc>
                <a:spcPct val="100000"/>
              </a:lnSpc>
              <a:spcBef>
                <a:spcPts val="969"/>
              </a:spcBef>
              <a:buChar char="•"/>
              <a:tabLst>
                <a:tab pos="812165" algn="l"/>
                <a:tab pos="812800" algn="l"/>
              </a:tabLst>
            </a:pPr>
            <a:r>
              <a:rPr lang="en-US" sz="2000" spc="165" dirty="0">
                <a:latin typeface="Arial"/>
                <a:cs typeface="Arial"/>
              </a:rPr>
              <a:t>3</a:t>
            </a:r>
            <a:r>
              <a:rPr sz="2000" spc="-15" dirty="0">
                <a:latin typeface="Arial"/>
                <a:cs typeface="Arial"/>
              </a:rPr>
              <a:t> </a:t>
            </a:r>
            <a:r>
              <a:rPr sz="2000" spc="75" dirty="0">
                <a:latin typeface="Arial"/>
                <a:cs typeface="Arial"/>
              </a:rPr>
              <a:t>classes</a:t>
            </a:r>
            <a:r>
              <a:rPr sz="2000" spc="-15" dirty="0">
                <a:latin typeface="Arial"/>
                <a:cs typeface="Arial"/>
              </a:rPr>
              <a:t> </a:t>
            </a:r>
            <a:r>
              <a:rPr sz="2000" spc="180" dirty="0">
                <a:latin typeface="Arial"/>
                <a:cs typeface="Arial"/>
              </a:rPr>
              <a:t>to</a:t>
            </a:r>
            <a:r>
              <a:rPr sz="2000" dirty="0">
                <a:latin typeface="Arial"/>
                <a:cs typeface="Arial"/>
              </a:rPr>
              <a:t> </a:t>
            </a:r>
            <a:r>
              <a:rPr sz="2000" spc="145" dirty="0">
                <a:latin typeface="Arial"/>
                <a:cs typeface="Arial"/>
              </a:rPr>
              <a:t>attend</a:t>
            </a:r>
            <a:r>
              <a:rPr sz="2000" spc="-25" dirty="0">
                <a:latin typeface="Arial"/>
                <a:cs typeface="Arial"/>
              </a:rPr>
              <a:t> </a:t>
            </a:r>
            <a:r>
              <a:rPr sz="2000" spc="30" dirty="0">
                <a:latin typeface="Arial"/>
                <a:cs typeface="Arial"/>
              </a:rPr>
              <a:t>in</a:t>
            </a:r>
            <a:r>
              <a:rPr sz="2000" spc="-5" dirty="0">
                <a:latin typeface="Arial"/>
                <a:cs typeface="Arial"/>
              </a:rPr>
              <a:t> </a:t>
            </a:r>
            <a:r>
              <a:rPr sz="2000" spc="105" dirty="0">
                <a:latin typeface="Arial"/>
                <a:cs typeface="Arial"/>
              </a:rPr>
              <a:t>person</a:t>
            </a:r>
            <a:endParaRPr sz="2000" dirty="0">
              <a:latin typeface="Arial"/>
              <a:cs typeface="Arial"/>
            </a:endParaRPr>
          </a:p>
          <a:p>
            <a:pPr marL="355600" indent="-342900">
              <a:lnSpc>
                <a:spcPct val="100000"/>
              </a:lnSpc>
              <a:spcBef>
                <a:spcPts val="969"/>
              </a:spcBef>
              <a:buChar char="•"/>
              <a:tabLst>
                <a:tab pos="354965" algn="l"/>
                <a:tab pos="355600" algn="l"/>
              </a:tabLst>
            </a:pPr>
            <a:r>
              <a:rPr sz="2000" spc="85" dirty="0">
                <a:latin typeface="Arial"/>
                <a:cs typeface="Arial"/>
              </a:rPr>
              <a:t>Refresher</a:t>
            </a:r>
            <a:r>
              <a:rPr sz="2000" spc="-25" dirty="0">
                <a:latin typeface="Arial"/>
                <a:cs typeface="Arial"/>
              </a:rPr>
              <a:t> </a:t>
            </a:r>
            <a:r>
              <a:rPr sz="2000" spc="105" dirty="0">
                <a:latin typeface="Arial"/>
                <a:cs typeface="Arial"/>
              </a:rPr>
              <a:t>course</a:t>
            </a:r>
            <a:r>
              <a:rPr sz="2000" spc="-25" dirty="0">
                <a:latin typeface="Arial"/>
                <a:cs typeface="Arial"/>
              </a:rPr>
              <a:t> </a:t>
            </a:r>
            <a:r>
              <a:rPr sz="2000" spc="120" dirty="0">
                <a:latin typeface="Arial"/>
                <a:cs typeface="Arial"/>
              </a:rPr>
              <a:t>every</a:t>
            </a:r>
            <a:r>
              <a:rPr sz="2000" spc="-15" dirty="0">
                <a:latin typeface="Arial"/>
                <a:cs typeface="Arial"/>
              </a:rPr>
              <a:t> </a:t>
            </a:r>
            <a:r>
              <a:rPr sz="2000" spc="110" dirty="0">
                <a:latin typeface="Arial"/>
                <a:cs typeface="Arial"/>
              </a:rPr>
              <a:t>5</a:t>
            </a:r>
            <a:r>
              <a:rPr sz="2000" dirty="0">
                <a:latin typeface="Arial"/>
                <a:cs typeface="Arial"/>
              </a:rPr>
              <a:t> </a:t>
            </a:r>
            <a:r>
              <a:rPr sz="2000" spc="110" dirty="0">
                <a:latin typeface="Arial"/>
                <a:cs typeface="Arial"/>
              </a:rPr>
              <a:t>years</a:t>
            </a:r>
            <a:endParaRPr sz="2000" dirty="0">
              <a:latin typeface="Arial"/>
              <a:cs typeface="Arial"/>
            </a:endParaRPr>
          </a:p>
          <a:p>
            <a:pPr marL="354965" indent="-342900">
              <a:lnSpc>
                <a:spcPct val="100000"/>
              </a:lnSpc>
              <a:spcBef>
                <a:spcPts val="960"/>
              </a:spcBef>
              <a:buClr>
                <a:srgbClr val="000000"/>
              </a:buClr>
              <a:buFont typeface="Arial"/>
              <a:buChar char="•"/>
              <a:tabLst>
                <a:tab pos="354965" algn="l"/>
                <a:tab pos="355600" algn="l"/>
              </a:tabLst>
            </a:pPr>
            <a:r>
              <a:rPr sz="2000" spc="-10" dirty="0">
                <a:uFill>
                  <a:solidFill>
                    <a:srgbClr val="0562C1"/>
                  </a:solidFill>
                </a:uFill>
                <a:latin typeface="Calibri"/>
                <a:cs typeface="Calibri"/>
              </a:rPr>
              <a:t>Information</a:t>
            </a:r>
            <a:r>
              <a:rPr sz="2000" b="1" spc="-25" dirty="0">
                <a:solidFill>
                  <a:srgbClr val="0562C1"/>
                </a:solidFill>
                <a:latin typeface="Calibri"/>
                <a:cs typeface="Calibri"/>
              </a:rPr>
              <a:t> </a:t>
            </a:r>
            <a:r>
              <a:rPr lang="en-US" sz="2000" dirty="0">
                <a:latin typeface="Calibri"/>
                <a:cs typeface="Calibri"/>
              </a:rPr>
              <a:t>can</a:t>
            </a:r>
            <a:r>
              <a:rPr sz="2000" spc="-10" dirty="0">
                <a:latin typeface="Calibri"/>
                <a:cs typeface="Calibri"/>
              </a:rPr>
              <a:t> </a:t>
            </a:r>
            <a:r>
              <a:rPr sz="2000" dirty="0">
                <a:latin typeface="Calibri"/>
                <a:cs typeface="Calibri"/>
              </a:rPr>
              <a:t>be</a:t>
            </a:r>
            <a:r>
              <a:rPr sz="2000" spc="-10" dirty="0">
                <a:latin typeface="Calibri"/>
                <a:cs typeface="Calibri"/>
              </a:rPr>
              <a:t> </a:t>
            </a:r>
            <a:r>
              <a:rPr sz="2000" dirty="0">
                <a:latin typeface="Calibri"/>
                <a:cs typeface="Calibri"/>
              </a:rPr>
              <a:t>found</a:t>
            </a:r>
            <a:r>
              <a:rPr lang="en-US" sz="2000" spc="5" dirty="0">
                <a:latin typeface="Calibri"/>
                <a:cs typeface="Calibri"/>
              </a:rPr>
              <a:t> </a:t>
            </a:r>
            <a:r>
              <a:rPr lang="en-US" sz="2000" b="1" spc="5" dirty="0">
                <a:latin typeface="Calibri"/>
                <a:cs typeface="Calibri"/>
                <a:hlinkClick r:id="rId3"/>
              </a:rPr>
              <a:t>here</a:t>
            </a:r>
            <a:endParaRPr lang="en-US" sz="2000" b="1" spc="5" dirty="0">
              <a:latin typeface="Calibri"/>
              <a:cs typeface="Calibri"/>
            </a:endParaRPr>
          </a:p>
          <a:p>
            <a:pPr marL="354965" indent="-342900">
              <a:spcBef>
                <a:spcPts val="960"/>
              </a:spcBef>
              <a:buClr>
                <a:srgbClr val="000000"/>
              </a:buClr>
              <a:buFont typeface="Arial"/>
              <a:buChar char="•"/>
              <a:tabLst>
                <a:tab pos="354965" algn="l"/>
                <a:tab pos="355600" algn="l"/>
              </a:tabLst>
            </a:pPr>
            <a:r>
              <a:rPr lang="en-US" sz="2000" spc="-5" dirty="0">
                <a:latin typeface="Calibri"/>
                <a:cs typeface="Calibri"/>
              </a:rPr>
              <a:t>All</a:t>
            </a:r>
            <a:r>
              <a:rPr lang="en-US" sz="2000" dirty="0">
                <a:latin typeface="Calibri"/>
                <a:cs typeface="Calibri"/>
              </a:rPr>
              <a:t> </a:t>
            </a:r>
            <a:r>
              <a:rPr lang="en-US" sz="2000" spc="-5" dirty="0">
                <a:latin typeface="Calibri"/>
                <a:cs typeface="Calibri"/>
              </a:rPr>
              <a:t>questions</a:t>
            </a:r>
            <a:r>
              <a:rPr lang="en-US" sz="2000" spc="5" dirty="0">
                <a:latin typeface="Calibri"/>
                <a:cs typeface="Calibri"/>
              </a:rPr>
              <a:t> </a:t>
            </a:r>
            <a:r>
              <a:rPr lang="en-US" sz="2000" spc="-5" dirty="0">
                <a:latin typeface="Calibri"/>
                <a:cs typeface="Calibri"/>
              </a:rPr>
              <a:t>should</a:t>
            </a:r>
            <a:r>
              <a:rPr lang="en-US" sz="2000" spc="10" dirty="0">
                <a:latin typeface="Calibri"/>
                <a:cs typeface="Calibri"/>
              </a:rPr>
              <a:t> </a:t>
            </a:r>
            <a:r>
              <a:rPr lang="en-US" sz="2000" dirty="0">
                <a:latin typeface="Calibri"/>
                <a:cs typeface="Calibri"/>
              </a:rPr>
              <a:t>be</a:t>
            </a:r>
            <a:r>
              <a:rPr lang="en-US" sz="2000" spc="5" dirty="0">
                <a:latin typeface="Calibri"/>
                <a:cs typeface="Calibri"/>
              </a:rPr>
              <a:t> </a:t>
            </a:r>
            <a:r>
              <a:rPr lang="en-US" sz="2000" spc="-10" dirty="0">
                <a:latin typeface="Calibri"/>
                <a:cs typeface="Calibri"/>
              </a:rPr>
              <a:t>directed</a:t>
            </a:r>
            <a:r>
              <a:rPr lang="en-US" sz="2000" spc="25" dirty="0">
                <a:latin typeface="Calibri"/>
                <a:cs typeface="Calibri"/>
              </a:rPr>
              <a:t> </a:t>
            </a:r>
            <a:r>
              <a:rPr lang="en-US" sz="2000" spc="-10" dirty="0">
                <a:latin typeface="Calibri"/>
                <a:cs typeface="Calibri"/>
              </a:rPr>
              <a:t>to</a:t>
            </a:r>
            <a:r>
              <a:rPr lang="en-US" sz="2000" spc="5" dirty="0">
                <a:latin typeface="Calibri"/>
                <a:cs typeface="Calibri"/>
              </a:rPr>
              <a:t> the </a:t>
            </a:r>
            <a:r>
              <a:rPr lang="en-US" sz="2000" b="0" i="0" dirty="0">
                <a:solidFill>
                  <a:srgbClr val="000000"/>
                </a:solidFill>
                <a:effectLst/>
                <a:latin typeface="HCo Gotham SSm"/>
              </a:rPr>
              <a:t>RCR Course Coordinator, Tunisia Greene 	at </a:t>
            </a:r>
            <a:r>
              <a:rPr lang="en-US" sz="2000" dirty="0">
                <a:latin typeface="HCo Gotham SSm"/>
                <a:hlinkClick r:id="rId4"/>
              </a:rPr>
              <a:t>greenet@mskcc.org.</a:t>
            </a:r>
            <a:r>
              <a:rPr lang="en-US" sz="2000" dirty="0">
                <a:latin typeface="HCo Gotham SSm"/>
              </a:rPr>
              <a:t> or Leslie Krushel (RCR representative for WCM) </a:t>
            </a:r>
            <a:r>
              <a:rPr lang="en-US" sz="2000" dirty="0">
                <a:latin typeface="HCo Gotham SSm"/>
                <a:hlinkClick r:id="rId5"/>
              </a:rPr>
              <a:t>lek2014@med.cornell.edu</a:t>
            </a:r>
            <a:r>
              <a:rPr lang="en-US" sz="2000" dirty="0">
                <a:latin typeface="HCo Gotham SSm"/>
              </a:rPr>
              <a:t> </a:t>
            </a:r>
            <a:endParaRPr lang="en-US" sz="2000" dirty="0">
              <a:latin typeface="Calibri"/>
              <a:cs typeface="Calibri"/>
            </a:endParaRPr>
          </a:p>
          <a:p>
            <a:pPr>
              <a:lnSpc>
                <a:spcPct val="100000"/>
              </a:lnSpc>
              <a:spcBef>
                <a:spcPts val="55"/>
              </a:spcBef>
            </a:pPr>
            <a:endParaRPr sz="2400" dirty="0">
              <a:latin typeface="Calibri"/>
              <a:cs typeface="Calibri"/>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body" idx="1"/>
          </p:nvPr>
        </p:nvSpPr>
        <p:spPr>
          <a:prstGeom prst="rect">
            <a:avLst/>
          </a:prstGeom>
        </p:spPr>
        <p:txBody>
          <a:bodyPr vert="horz" wrap="square" lIns="0" tIns="12700" rIns="0" bIns="0" rtlCol="0">
            <a:spAutoFit/>
          </a:bodyPr>
          <a:lstStyle/>
          <a:p>
            <a:pPr marL="635" algn="ctr">
              <a:lnSpc>
                <a:spcPct val="100000"/>
              </a:lnSpc>
              <a:spcBef>
                <a:spcPts val="100"/>
              </a:spcBef>
            </a:pPr>
            <a:r>
              <a:rPr spc="-15" dirty="0"/>
              <a:t>Don’t</a:t>
            </a:r>
            <a:r>
              <a:rPr spc="-30" dirty="0"/>
              <a:t> Forget!</a:t>
            </a:r>
          </a:p>
          <a:p>
            <a:pPr marL="13335" marR="5080" algn="ctr">
              <a:lnSpc>
                <a:spcPct val="200000"/>
              </a:lnSpc>
            </a:pPr>
            <a:r>
              <a:rPr spc="-5" dirty="0">
                <a:solidFill>
                  <a:srgbClr val="000000"/>
                </a:solidFill>
              </a:rPr>
              <a:t>You</a:t>
            </a:r>
            <a:r>
              <a:rPr spc="10" dirty="0">
                <a:solidFill>
                  <a:srgbClr val="000000"/>
                </a:solidFill>
              </a:rPr>
              <a:t> have</a:t>
            </a:r>
            <a:r>
              <a:rPr spc="15" dirty="0">
                <a:solidFill>
                  <a:srgbClr val="000000"/>
                </a:solidFill>
              </a:rPr>
              <a:t> </a:t>
            </a:r>
            <a:r>
              <a:rPr spc="5" dirty="0">
                <a:solidFill>
                  <a:srgbClr val="000000"/>
                </a:solidFill>
              </a:rPr>
              <a:t>45</a:t>
            </a:r>
            <a:r>
              <a:rPr spc="20" dirty="0">
                <a:solidFill>
                  <a:srgbClr val="000000"/>
                </a:solidFill>
              </a:rPr>
              <a:t> </a:t>
            </a:r>
            <a:r>
              <a:rPr spc="60" dirty="0">
                <a:solidFill>
                  <a:srgbClr val="000000"/>
                </a:solidFill>
              </a:rPr>
              <a:t>days</a:t>
            </a:r>
            <a:r>
              <a:rPr spc="25" dirty="0">
                <a:solidFill>
                  <a:srgbClr val="000000"/>
                </a:solidFill>
              </a:rPr>
              <a:t> to </a:t>
            </a:r>
            <a:r>
              <a:rPr spc="10" dirty="0">
                <a:solidFill>
                  <a:srgbClr val="000000"/>
                </a:solidFill>
              </a:rPr>
              <a:t>complete</a:t>
            </a:r>
            <a:r>
              <a:rPr spc="45" dirty="0">
                <a:solidFill>
                  <a:srgbClr val="000000"/>
                </a:solidFill>
              </a:rPr>
              <a:t> </a:t>
            </a:r>
            <a:r>
              <a:rPr spc="-5" dirty="0">
                <a:solidFill>
                  <a:srgbClr val="000000"/>
                </a:solidFill>
              </a:rPr>
              <a:t>checklist </a:t>
            </a:r>
            <a:r>
              <a:rPr spc="-690" dirty="0">
                <a:solidFill>
                  <a:srgbClr val="000000"/>
                </a:solidFill>
              </a:rPr>
              <a:t> </a:t>
            </a:r>
            <a:r>
              <a:rPr spc="-85" dirty="0">
                <a:solidFill>
                  <a:srgbClr val="000000"/>
                </a:solidFill>
              </a:rPr>
              <a:t>(</a:t>
            </a:r>
            <a:r>
              <a:rPr spc="-120" dirty="0">
                <a:solidFill>
                  <a:srgbClr val="000000"/>
                </a:solidFill>
              </a:rPr>
              <a:t>o</a:t>
            </a:r>
            <a:r>
              <a:rPr spc="-90" dirty="0">
                <a:solidFill>
                  <a:srgbClr val="000000"/>
                </a:solidFill>
              </a:rPr>
              <a:t>n</a:t>
            </a:r>
            <a:r>
              <a:rPr spc="-40" dirty="0">
                <a:solidFill>
                  <a:srgbClr val="000000"/>
                </a:solidFill>
              </a:rPr>
              <a:t>ly</a:t>
            </a:r>
            <a:r>
              <a:rPr spc="15" dirty="0">
                <a:solidFill>
                  <a:srgbClr val="000000"/>
                </a:solidFill>
              </a:rPr>
              <a:t> </a:t>
            </a:r>
            <a:r>
              <a:rPr spc="-330" dirty="0">
                <a:solidFill>
                  <a:srgbClr val="000000"/>
                </a:solidFill>
              </a:rPr>
              <a:t>31</a:t>
            </a:r>
            <a:r>
              <a:rPr spc="15" dirty="0">
                <a:solidFill>
                  <a:srgbClr val="000000"/>
                </a:solidFill>
              </a:rPr>
              <a:t> </a:t>
            </a:r>
            <a:r>
              <a:rPr spc="35" dirty="0">
                <a:solidFill>
                  <a:srgbClr val="000000"/>
                </a:solidFill>
              </a:rPr>
              <a:t>d</a:t>
            </a:r>
            <a:r>
              <a:rPr spc="75" dirty="0">
                <a:solidFill>
                  <a:srgbClr val="000000"/>
                </a:solidFill>
              </a:rPr>
              <a:t>a</a:t>
            </a:r>
            <a:r>
              <a:rPr spc="45" dirty="0">
                <a:solidFill>
                  <a:srgbClr val="000000"/>
                </a:solidFill>
              </a:rPr>
              <a:t>y</a:t>
            </a:r>
            <a:r>
              <a:rPr spc="95" dirty="0">
                <a:solidFill>
                  <a:srgbClr val="000000"/>
                </a:solidFill>
              </a:rPr>
              <a:t>s</a:t>
            </a:r>
            <a:r>
              <a:rPr spc="25" dirty="0">
                <a:solidFill>
                  <a:srgbClr val="000000"/>
                </a:solidFill>
              </a:rPr>
              <a:t> </a:t>
            </a:r>
            <a:r>
              <a:rPr spc="30" dirty="0">
                <a:solidFill>
                  <a:srgbClr val="000000"/>
                </a:solidFill>
              </a:rPr>
              <a:t>t</a:t>
            </a:r>
            <a:r>
              <a:rPr spc="20" dirty="0">
                <a:solidFill>
                  <a:srgbClr val="000000"/>
                </a:solidFill>
              </a:rPr>
              <a:t>o</a:t>
            </a:r>
            <a:r>
              <a:rPr spc="25" dirty="0">
                <a:solidFill>
                  <a:srgbClr val="000000"/>
                </a:solidFill>
              </a:rPr>
              <a:t> </a:t>
            </a:r>
            <a:r>
              <a:rPr dirty="0">
                <a:solidFill>
                  <a:srgbClr val="000000"/>
                </a:solidFill>
              </a:rPr>
              <a:t>e</a:t>
            </a:r>
            <a:r>
              <a:rPr spc="-45" dirty="0">
                <a:solidFill>
                  <a:srgbClr val="000000"/>
                </a:solidFill>
              </a:rPr>
              <a:t>n</a:t>
            </a:r>
            <a:r>
              <a:rPr spc="-25" dirty="0">
                <a:solidFill>
                  <a:srgbClr val="000000"/>
                </a:solidFill>
              </a:rPr>
              <a:t>r</a:t>
            </a:r>
            <a:r>
              <a:rPr spc="-75" dirty="0">
                <a:solidFill>
                  <a:srgbClr val="000000"/>
                </a:solidFill>
              </a:rPr>
              <a:t>o</a:t>
            </a:r>
            <a:r>
              <a:rPr spc="-35" dirty="0">
                <a:solidFill>
                  <a:srgbClr val="000000"/>
                </a:solidFill>
              </a:rPr>
              <a:t>l</a:t>
            </a:r>
            <a:r>
              <a:rPr spc="-125" dirty="0">
                <a:solidFill>
                  <a:srgbClr val="000000"/>
                </a:solidFill>
              </a:rPr>
              <a:t>l</a:t>
            </a:r>
            <a:r>
              <a:rPr spc="15" dirty="0">
                <a:solidFill>
                  <a:srgbClr val="000000"/>
                </a:solidFill>
              </a:rPr>
              <a:t> </a:t>
            </a:r>
            <a:r>
              <a:rPr spc="-125" dirty="0">
                <a:solidFill>
                  <a:srgbClr val="000000"/>
                </a:solidFill>
              </a:rPr>
              <a:t>i</a:t>
            </a:r>
            <a:r>
              <a:rPr spc="-85" dirty="0">
                <a:solidFill>
                  <a:srgbClr val="000000"/>
                </a:solidFill>
              </a:rPr>
              <a:t>n</a:t>
            </a:r>
            <a:r>
              <a:rPr spc="10" dirty="0">
                <a:solidFill>
                  <a:srgbClr val="000000"/>
                </a:solidFill>
              </a:rPr>
              <a:t> </a:t>
            </a:r>
            <a:r>
              <a:rPr spc="-20" dirty="0">
                <a:solidFill>
                  <a:srgbClr val="000000"/>
                </a:solidFill>
              </a:rPr>
              <a:t>B</a:t>
            </a:r>
            <a:r>
              <a:rPr dirty="0">
                <a:solidFill>
                  <a:srgbClr val="000000"/>
                </a:solidFill>
              </a:rPr>
              <a:t>e</a:t>
            </a:r>
            <a:r>
              <a:rPr spc="-50" dirty="0">
                <a:solidFill>
                  <a:srgbClr val="000000"/>
                </a:solidFill>
              </a:rPr>
              <a:t>n</a:t>
            </a:r>
            <a:r>
              <a:rPr spc="-40" dirty="0">
                <a:solidFill>
                  <a:srgbClr val="000000"/>
                </a:solidFill>
              </a:rPr>
              <a:t>e</a:t>
            </a:r>
            <a:r>
              <a:rPr spc="90" dirty="0">
                <a:solidFill>
                  <a:srgbClr val="000000"/>
                </a:solidFill>
              </a:rPr>
              <a:t>f</a:t>
            </a:r>
            <a:r>
              <a:rPr spc="-125" dirty="0">
                <a:solidFill>
                  <a:srgbClr val="000000"/>
                </a:solidFill>
              </a:rPr>
              <a:t>i</a:t>
            </a:r>
            <a:r>
              <a:rPr spc="30" dirty="0">
                <a:solidFill>
                  <a:srgbClr val="000000"/>
                </a:solidFill>
              </a:rPr>
              <a:t>t</a:t>
            </a:r>
            <a:r>
              <a:rPr spc="-65" dirty="0">
                <a:solidFill>
                  <a:srgbClr val="000000"/>
                </a:solidFill>
              </a:rPr>
              <a:t>s)</a:t>
            </a:r>
          </a:p>
          <a:p>
            <a:pPr marL="635">
              <a:lnSpc>
                <a:spcPct val="100000"/>
              </a:lnSpc>
              <a:spcBef>
                <a:spcPts val="25"/>
              </a:spcBef>
            </a:pPr>
            <a:endParaRPr sz="4750"/>
          </a:p>
          <a:p>
            <a:pPr marL="635" algn="ctr">
              <a:lnSpc>
                <a:spcPct val="100000"/>
              </a:lnSpc>
            </a:pPr>
            <a:r>
              <a:rPr spc="-45" dirty="0">
                <a:solidFill>
                  <a:srgbClr val="000000"/>
                </a:solidFill>
              </a:rPr>
              <a:t>Do</a:t>
            </a:r>
            <a:r>
              <a:rPr spc="5" dirty="0">
                <a:solidFill>
                  <a:srgbClr val="000000"/>
                </a:solidFill>
              </a:rPr>
              <a:t> </a:t>
            </a:r>
            <a:r>
              <a:rPr spc="-45" dirty="0">
                <a:solidFill>
                  <a:srgbClr val="000000"/>
                </a:solidFill>
              </a:rPr>
              <a:t>it</a:t>
            </a:r>
            <a:r>
              <a:rPr spc="20" dirty="0">
                <a:solidFill>
                  <a:srgbClr val="000000"/>
                </a:solidFill>
              </a:rPr>
              <a:t> </a:t>
            </a:r>
            <a:r>
              <a:rPr spc="-80" dirty="0">
                <a:solidFill>
                  <a:srgbClr val="000000"/>
                </a:solidFill>
              </a:rPr>
              <a:t>now</a:t>
            </a:r>
            <a:r>
              <a:rPr spc="10" dirty="0">
                <a:solidFill>
                  <a:srgbClr val="000000"/>
                </a:solidFill>
              </a:rPr>
              <a:t> </a:t>
            </a:r>
            <a:r>
              <a:rPr spc="5" dirty="0">
                <a:solidFill>
                  <a:srgbClr val="000000"/>
                </a:solidFill>
              </a:rPr>
              <a:t>and</a:t>
            </a:r>
            <a:r>
              <a:rPr spc="15" dirty="0">
                <a:solidFill>
                  <a:srgbClr val="000000"/>
                </a:solidFill>
              </a:rPr>
              <a:t> </a:t>
            </a:r>
            <a:r>
              <a:rPr spc="5" dirty="0">
                <a:solidFill>
                  <a:srgbClr val="000000"/>
                </a:solidFill>
              </a:rPr>
              <a:t>get</a:t>
            </a:r>
            <a:r>
              <a:rPr spc="20" dirty="0">
                <a:solidFill>
                  <a:srgbClr val="000000"/>
                </a:solidFill>
              </a:rPr>
              <a:t> </a:t>
            </a:r>
            <a:r>
              <a:rPr spc="-40" dirty="0">
                <a:solidFill>
                  <a:srgbClr val="000000"/>
                </a:solidFill>
              </a:rPr>
              <a:t>into</a:t>
            </a:r>
            <a:r>
              <a:rPr spc="20" dirty="0">
                <a:solidFill>
                  <a:srgbClr val="000000"/>
                </a:solidFill>
              </a:rPr>
              <a:t> </a:t>
            </a:r>
            <a:r>
              <a:rPr spc="-20" dirty="0">
                <a:solidFill>
                  <a:srgbClr val="000000"/>
                </a:solidFill>
              </a:rPr>
              <a:t>the</a:t>
            </a:r>
            <a:r>
              <a:rPr spc="15" dirty="0">
                <a:solidFill>
                  <a:srgbClr val="000000"/>
                </a:solidFill>
              </a:rPr>
              <a:t> </a:t>
            </a:r>
            <a:r>
              <a:rPr spc="-10" dirty="0">
                <a:solidFill>
                  <a:srgbClr val="000000"/>
                </a:solidFill>
              </a:rPr>
              <a:t>lab</a:t>
            </a:r>
            <a:r>
              <a:rPr spc="30" dirty="0">
                <a:solidFill>
                  <a:srgbClr val="000000"/>
                </a:solidFill>
              </a:rPr>
              <a:t> </a:t>
            </a:r>
            <a:r>
              <a:rPr spc="-30" dirty="0">
                <a:solidFill>
                  <a:srgbClr val="000000"/>
                </a:solidFill>
              </a:rPr>
              <a:t>sooner!</a:t>
            </a:r>
          </a:p>
        </p:txBody>
      </p:sp>
      <p:sp>
        <p:nvSpPr>
          <p:cNvPr id="3" name="object 3"/>
          <p:cNvSpPr txBox="1">
            <a:spLocks noGrp="1"/>
          </p:cNvSpPr>
          <p:nvPr>
            <p:ph type="title"/>
          </p:nvPr>
        </p:nvSpPr>
        <p:spPr>
          <a:xfrm>
            <a:off x="1777110" y="257464"/>
            <a:ext cx="8636000" cy="452120"/>
          </a:xfrm>
          <a:prstGeom prst="rect">
            <a:avLst/>
          </a:prstGeom>
        </p:spPr>
        <p:txBody>
          <a:bodyPr vert="horz" wrap="square" lIns="0" tIns="12065" rIns="0" bIns="0" rtlCol="0">
            <a:spAutoFit/>
          </a:bodyPr>
          <a:lstStyle/>
          <a:p>
            <a:pPr marL="12700">
              <a:lnSpc>
                <a:spcPct val="100000"/>
              </a:lnSpc>
              <a:spcBef>
                <a:spcPts val="95"/>
              </a:spcBef>
            </a:pPr>
            <a:r>
              <a:rPr dirty="0"/>
              <a:t>Department</a:t>
            </a:r>
            <a:r>
              <a:rPr spc="55" dirty="0"/>
              <a:t> </a:t>
            </a:r>
            <a:r>
              <a:rPr spc="-25" dirty="0"/>
              <a:t>Orientation</a:t>
            </a:r>
            <a:r>
              <a:rPr spc="65" dirty="0"/>
              <a:t> </a:t>
            </a:r>
            <a:r>
              <a:rPr spc="30" dirty="0"/>
              <a:t>&amp;</a:t>
            </a:r>
            <a:r>
              <a:rPr spc="20" dirty="0"/>
              <a:t> </a:t>
            </a:r>
            <a:r>
              <a:rPr spc="10" dirty="0"/>
              <a:t>Compliance</a:t>
            </a:r>
            <a:r>
              <a:rPr spc="65" dirty="0"/>
              <a:t> </a:t>
            </a:r>
            <a:r>
              <a:rPr spc="5" dirty="0"/>
              <a:t>Checklist</a:t>
            </a:r>
          </a:p>
        </p:txBody>
      </p:sp>
      <p:pic>
        <p:nvPicPr>
          <p:cNvPr id="4" name="object 4"/>
          <p:cNvPicPr/>
          <p:nvPr/>
        </p:nvPicPr>
        <p:blipFill>
          <a:blip r:embed="rId2" cstate="print"/>
          <a:stretch>
            <a:fillRect/>
          </a:stretch>
        </p:blipFill>
        <p:spPr>
          <a:xfrm>
            <a:off x="9982200" y="6269735"/>
            <a:ext cx="2066543" cy="423671"/>
          </a:xfrm>
          <a:prstGeom prst="rect">
            <a:avLst/>
          </a:prstGeom>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4311" y="2792674"/>
            <a:ext cx="9437370" cy="1031240"/>
          </a:xfrm>
          <a:prstGeom prst="rect">
            <a:avLst/>
          </a:prstGeom>
        </p:spPr>
        <p:txBody>
          <a:bodyPr vert="horz" wrap="square" lIns="0" tIns="12700" rIns="0" bIns="0" rtlCol="0">
            <a:spAutoFit/>
          </a:bodyPr>
          <a:lstStyle/>
          <a:p>
            <a:pPr marL="12700">
              <a:lnSpc>
                <a:spcPct val="100000"/>
              </a:lnSpc>
              <a:spcBef>
                <a:spcPts val="100"/>
              </a:spcBef>
            </a:pPr>
            <a:r>
              <a:rPr sz="6600" b="1" dirty="0">
                <a:solidFill>
                  <a:srgbClr val="A10714"/>
                </a:solidFill>
                <a:latin typeface="Arial"/>
                <a:cs typeface="Arial"/>
              </a:rPr>
              <a:t>Promoting</a:t>
            </a:r>
            <a:r>
              <a:rPr sz="6600" b="1" spc="-25" dirty="0">
                <a:solidFill>
                  <a:srgbClr val="A10714"/>
                </a:solidFill>
                <a:latin typeface="Arial"/>
                <a:cs typeface="Arial"/>
              </a:rPr>
              <a:t> </a:t>
            </a:r>
            <a:r>
              <a:rPr sz="6600" b="1" dirty="0">
                <a:solidFill>
                  <a:srgbClr val="A10714"/>
                </a:solidFill>
                <a:latin typeface="Arial"/>
                <a:cs typeface="Arial"/>
              </a:rPr>
              <a:t>a</a:t>
            </a:r>
            <a:r>
              <a:rPr sz="6600" b="1" spc="-20" dirty="0">
                <a:solidFill>
                  <a:srgbClr val="A10714"/>
                </a:solidFill>
                <a:latin typeface="Arial"/>
                <a:cs typeface="Arial"/>
              </a:rPr>
              <a:t> </a:t>
            </a:r>
            <a:r>
              <a:rPr sz="6600" b="1" spc="-5" dirty="0">
                <a:solidFill>
                  <a:srgbClr val="A10714"/>
                </a:solidFill>
                <a:latin typeface="Arial"/>
                <a:cs typeface="Arial"/>
              </a:rPr>
              <a:t>Happy</a:t>
            </a:r>
            <a:r>
              <a:rPr sz="6600" b="1" spc="-20" dirty="0">
                <a:solidFill>
                  <a:srgbClr val="A10714"/>
                </a:solidFill>
                <a:latin typeface="Arial"/>
                <a:cs typeface="Arial"/>
              </a:rPr>
              <a:t> </a:t>
            </a:r>
            <a:r>
              <a:rPr sz="6600" b="1" dirty="0">
                <a:solidFill>
                  <a:srgbClr val="A10714"/>
                </a:solidFill>
                <a:latin typeface="Arial"/>
                <a:cs typeface="Arial"/>
              </a:rPr>
              <a:t>Lab</a:t>
            </a:r>
            <a:endParaRPr sz="6600">
              <a:latin typeface="Arial"/>
              <a:cs typeface="Arial"/>
            </a:endParaRPr>
          </a:p>
        </p:txBody>
      </p:sp>
      <p:pic>
        <p:nvPicPr>
          <p:cNvPr id="3" name="object 3"/>
          <p:cNvPicPr/>
          <p:nvPr/>
        </p:nvPicPr>
        <p:blipFill>
          <a:blip r:embed="rId2" cstate="print"/>
          <a:stretch>
            <a:fillRect/>
          </a:stretch>
        </p:blipFill>
        <p:spPr>
          <a:xfrm>
            <a:off x="10046207" y="2706623"/>
            <a:ext cx="1216151" cy="1216151"/>
          </a:xfrm>
          <a:prstGeom prst="rect">
            <a:avLst/>
          </a:prstGeom>
        </p:spPr>
      </p:pic>
      <p:sp>
        <p:nvSpPr>
          <p:cNvPr id="4" name="object 4"/>
          <p:cNvSpPr/>
          <p:nvPr/>
        </p:nvSpPr>
        <p:spPr>
          <a:xfrm>
            <a:off x="684276" y="303275"/>
            <a:ext cx="2971800" cy="867410"/>
          </a:xfrm>
          <a:custGeom>
            <a:avLst/>
            <a:gdLst/>
            <a:ahLst/>
            <a:cxnLst/>
            <a:rect l="l" t="t" r="r" b="b"/>
            <a:pathLst>
              <a:path w="2971800" h="867410">
                <a:moveTo>
                  <a:pt x="2971800" y="0"/>
                </a:moveTo>
                <a:lnTo>
                  <a:pt x="0" y="0"/>
                </a:lnTo>
                <a:lnTo>
                  <a:pt x="0" y="867155"/>
                </a:lnTo>
                <a:lnTo>
                  <a:pt x="2971800" y="867155"/>
                </a:lnTo>
                <a:lnTo>
                  <a:pt x="2971800" y="0"/>
                </a:lnTo>
                <a:close/>
              </a:path>
            </a:pathLst>
          </a:custGeom>
          <a:solidFill>
            <a:srgbClr val="EEEDEC"/>
          </a:solidFill>
        </p:spPr>
        <p:txBody>
          <a:bodyPr wrap="square" lIns="0" tIns="0" rIns="0" bIns="0" rtlCol="0"/>
          <a:lstStyle/>
          <a:p>
            <a:endParaRPr/>
          </a:p>
        </p:txBody>
      </p:sp>
      <p:sp>
        <p:nvSpPr>
          <p:cNvPr id="5" name="object 5"/>
          <p:cNvSpPr txBox="1"/>
          <p:nvPr/>
        </p:nvSpPr>
        <p:spPr>
          <a:xfrm>
            <a:off x="762853" y="166556"/>
            <a:ext cx="2787015" cy="958215"/>
          </a:xfrm>
          <a:prstGeom prst="rect">
            <a:avLst/>
          </a:prstGeom>
        </p:spPr>
        <p:txBody>
          <a:bodyPr vert="horz" wrap="square" lIns="0" tIns="177165" rIns="0" bIns="0" rtlCol="0">
            <a:spAutoFit/>
          </a:bodyPr>
          <a:lstStyle/>
          <a:p>
            <a:pPr marL="12700" marR="5080">
              <a:lnSpc>
                <a:spcPct val="70000"/>
              </a:lnSpc>
              <a:spcBef>
                <a:spcPts val="1395"/>
              </a:spcBef>
            </a:pPr>
            <a:r>
              <a:rPr sz="3600" b="1" spc="-15" dirty="0">
                <a:solidFill>
                  <a:srgbClr val="A10714"/>
                </a:solidFill>
                <a:latin typeface="Arial"/>
                <a:cs typeface="Arial"/>
              </a:rPr>
              <a:t>Weill</a:t>
            </a:r>
            <a:r>
              <a:rPr sz="3600" b="1" spc="-80" dirty="0">
                <a:solidFill>
                  <a:srgbClr val="A10714"/>
                </a:solidFill>
                <a:latin typeface="Arial"/>
                <a:cs typeface="Arial"/>
              </a:rPr>
              <a:t> </a:t>
            </a:r>
            <a:r>
              <a:rPr sz="3600" b="1" spc="-5" dirty="0">
                <a:solidFill>
                  <a:srgbClr val="A10714"/>
                </a:solidFill>
                <a:latin typeface="Arial"/>
                <a:cs typeface="Arial"/>
              </a:rPr>
              <a:t>Cornell </a:t>
            </a:r>
            <a:r>
              <a:rPr sz="3600" b="1" spc="-985" dirty="0">
                <a:solidFill>
                  <a:srgbClr val="A10714"/>
                </a:solidFill>
                <a:latin typeface="Arial"/>
                <a:cs typeface="Arial"/>
              </a:rPr>
              <a:t> </a:t>
            </a:r>
            <a:r>
              <a:rPr sz="3600" b="1" spc="-5" dirty="0">
                <a:solidFill>
                  <a:srgbClr val="E87721"/>
                </a:solidFill>
                <a:latin typeface="Arial"/>
                <a:cs typeface="Arial"/>
              </a:rPr>
              <a:t>Medicine</a:t>
            </a:r>
            <a:endParaRPr sz="3600">
              <a:latin typeface="Arial"/>
              <a:cs typeface="Aria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40" dirty="0"/>
              <a:t>Working</a:t>
            </a:r>
            <a:r>
              <a:rPr spc="40" dirty="0"/>
              <a:t> </a:t>
            </a:r>
            <a:r>
              <a:rPr spc="-65" dirty="0"/>
              <a:t>Well</a:t>
            </a:r>
            <a:r>
              <a:rPr spc="45" dirty="0"/>
              <a:t> </a:t>
            </a:r>
            <a:r>
              <a:rPr spc="65" dirty="0"/>
              <a:t>at</a:t>
            </a:r>
            <a:r>
              <a:rPr spc="35" dirty="0"/>
              <a:t> </a:t>
            </a:r>
            <a:r>
              <a:rPr spc="-85" dirty="0"/>
              <a:t>Weill</a:t>
            </a:r>
            <a:r>
              <a:rPr spc="55" dirty="0"/>
              <a:t> </a:t>
            </a:r>
            <a:r>
              <a:rPr spc="-25" dirty="0"/>
              <a:t>Cornell</a:t>
            </a:r>
            <a:r>
              <a:rPr spc="50" dirty="0"/>
              <a:t> </a:t>
            </a:r>
            <a:r>
              <a:rPr spc="-30" dirty="0"/>
              <a:t>Medicine</a:t>
            </a:r>
          </a:p>
        </p:txBody>
      </p:sp>
      <p:sp>
        <p:nvSpPr>
          <p:cNvPr id="3" name="object 3"/>
          <p:cNvSpPr txBox="1"/>
          <p:nvPr/>
        </p:nvSpPr>
        <p:spPr>
          <a:xfrm>
            <a:off x="193841" y="1038824"/>
            <a:ext cx="11510645" cy="1482725"/>
          </a:xfrm>
          <a:prstGeom prst="rect">
            <a:avLst/>
          </a:prstGeom>
        </p:spPr>
        <p:txBody>
          <a:bodyPr vert="horz" wrap="square" lIns="0" tIns="12700" rIns="0" bIns="0" rtlCol="0">
            <a:spAutoFit/>
          </a:bodyPr>
          <a:lstStyle/>
          <a:p>
            <a:pPr marL="190500" algn="ctr">
              <a:lnSpc>
                <a:spcPct val="100000"/>
              </a:lnSpc>
              <a:spcBef>
                <a:spcPts val="100"/>
              </a:spcBef>
            </a:pPr>
            <a:r>
              <a:rPr sz="2400" b="1" spc="-15" dirty="0">
                <a:solidFill>
                  <a:srgbClr val="CF451F"/>
                </a:solidFill>
                <a:latin typeface="Tahoma"/>
                <a:cs typeface="Tahoma"/>
              </a:rPr>
              <a:t>Promoting</a:t>
            </a:r>
            <a:r>
              <a:rPr sz="2400" b="1" spc="20" dirty="0">
                <a:solidFill>
                  <a:srgbClr val="CF451F"/>
                </a:solidFill>
                <a:latin typeface="Tahoma"/>
                <a:cs typeface="Tahoma"/>
              </a:rPr>
              <a:t> </a:t>
            </a:r>
            <a:r>
              <a:rPr sz="2400" b="1" spc="-15" dirty="0">
                <a:solidFill>
                  <a:srgbClr val="CF451F"/>
                </a:solidFill>
                <a:latin typeface="Tahoma"/>
                <a:cs typeface="Tahoma"/>
              </a:rPr>
              <a:t>Sensitivity</a:t>
            </a:r>
            <a:r>
              <a:rPr sz="2400" b="1" spc="25" dirty="0">
                <a:solidFill>
                  <a:srgbClr val="CF451F"/>
                </a:solidFill>
                <a:latin typeface="Tahoma"/>
                <a:cs typeface="Tahoma"/>
              </a:rPr>
              <a:t> </a:t>
            </a:r>
            <a:r>
              <a:rPr sz="2400" b="1" spc="5" dirty="0">
                <a:solidFill>
                  <a:srgbClr val="CF451F"/>
                </a:solidFill>
                <a:latin typeface="Tahoma"/>
                <a:cs typeface="Tahoma"/>
              </a:rPr>
              <a:t>and</a:t>
            </a:r>
            <a:r>
              <a:rPr sz="2400" b="1" spc="30" dirty="0">
                <a:solidFill>
                  <a:srgbClr val="CF451F"/>
                </a:solidFill>
                <a:latin typeface="Tahoma"/>
                <a:cs typeface="Tahoma"/>
              </a:rPr>
              <a:t> </a:t>
            </a:r>
            <a:r>
              <a:rPr sz="2400" b="1" dirty="0">
                <a:solidFill>
                  <a:srgbClr val="CF451F"/>
                </a:solidFill>
                <a:latin typeface="Tahoma"/>
                <a:cs typeface="Tahoma"/>
              </a:rPr>
              <a:t>Respectful</a:t>
            </a:r>
            <a:r>
              <a:rPr sz="2400" b="1" spc="40" dirty="0">
                <a:solidFill>
                  <a:srgbClr val="CF451F"/>
                </a:solidFill>
                <a:latin typeface="Tahoma"/>
                <a:cs typeface="Tahoma"/>
              </a:rPr>
              <a:t> </a:t>
            </a:r>
            <a:r>
              <a:rPr sz="2400" b="1" spc="15" dirty="0">
                <a:solidFill>
                  <a:srgbClr val="CF451F"/>
                </a:solidFill>
                <a:latin typeface="Tahoma"/>
                <a:cs typeface="Tahoma"/>
              </a:rPr>
              <a:t>Workplace</a:t>
            </a:r>
            <a:r>
              <a:rPr sz="2400" b="1" spc="40" dirty="0">
                <a:solidFill>
                  <a:srgbClr val="CF451F"/>
                </a:solidFill>
                <a:latin typeface="Tahoma"/>
                <a:cs typeface="Tahoma"/>
              </a:rPr>
              <a:t> </a:t>
            </a:r>
            <a:r>
              <a:rPr sz="2400" b="1" spc="-10" dirty="0">
                <a:solidFill>
                  <a:srgbClr val="CF451F"/>
                </a:solidFill>
                <a:latin typeface="Tahoma"/>
                <a:cs typeface="Tahoma"/>
              </a:rPr>
              <a:t>Behavior</a:t>
            </a:r>
            <a:endParaRPr sz="2400">
              <a:latin typeface="Tahoma"/>
              <a:cs typeface="Tahoma"/>
            </a:endParaRPr>
          </a:p>
          <a:p>
            <a:pPr marL="12700" marR="5080">
              <a:lnSpc>
                <a:spcPct val="100000"/>
              </a:lnSpc>
              <a:spcBef>
                <a:spcPts val="2110"/>
              </a:spcBef>
            </a:pPr>
            <a:r>
              <a:rPr sz="1800" spc="25" dirty="0">
                <a:latin typeface="Arial"/>
                <a:cs typeface="Arial"/>
              </a:rPr>
              <a:t>Weill </a:t>
            </a:r>
            <a:r>
              <a:rPr sz="1800" spc="50" dirty="0">
                <a:latin typeface="Arial"/>
                <a:cs typeface="Arial"/>
              </a:rPr>
              <a:t>Cornell </a:t>
            </a:r>
            <a:r>
              <a:rPr sz="1800" spc="45" dirty="0">
                <a:latin typeface="Arial"/>
                <a:cs typeface="Arial"/>
              </a:rPr>
              <a:t>Medicine </a:t>
            </a:r>
            <a:r>
              <a:rPr sz="1800" spc="30" dirty="0">
                <a:latin typeface="Arial"/>
                <a:cs typeface="Arial"/>
              </a:rPr>
              <a:t>is </a:t>
            </a:r>
            <a:r>
              <a:rPr sz="1800" spc="140" dirty="0">
                <a:latin typeface="Arial"/>
                <a:cs typeface="Arial"/>
              </a:rPr>
              <a:t>committed </a:t>
            </a:r>
            <a:r>
              <a:rPr sz="1800" spc="160" dirty="0">
                <a:latin typeface="Arial"/>
                <a:cs typeface="Arial"/>
              </a:rPr>
              <a:t>to </a:t>
            </a:r>
            <a:r>
              <a:rPr sz="1800" spc="90" dirty="0">
                <a:latin typeface="Arial"/>
                <a:cs typeface="Arial"/>
              </a:rPr>
              <a:t>providing </a:t>
            </a:r>
            <a:r>
              <a:rPr sz="1800" spc="95" dirty="0">
                <a:latin typeface="Arial"/>
                <a:cs typeface="Arial"/>
              </a:rPr>
              <a:t>a </a:t>
            </a:r>
            <a:r>
              <a:rPr sz="1800" spc="110" dirty="0">
                <a:latin typeface="Arial"/>
                <a:cs typeface="Arial"/>
              </a:rPr>
              <a:t>harassment </a:t>
            </a:r>
            <a:r>
              <a:rPr sz="1800" spc="95" dirty="0">
                <a:latin typeface="Arial"/>
                <a:cs typeface="Arial"/>
              </a:rPr>
              <a:t>and discrimination-free </a:t>
            </a:r>
            <a:r>
              <a:rPr sz="1800" spc="70" dirty="0">
                <a:latin typeface="Arial"/>
                <a:cs typeface="Arial"/>
              </a:rPr>
              <a:t>workplace. </a:t>
            </a:r>
            <a:r>
              <a:rPr sz="1800" spc="75" dirty="0">
                <a:latin typeface="Arial"/>
                <a:cs typeface="Arial"/>
              </a:rPr>
              <a:t> </a:t>
            </a:r>
            <a:r>
              <a:rPr sz="1800" spc="45" dirty="0">
                <a:latin typeface="Arial"/>
                <a:cs typeface="Arial"/>
              </a:rPr>
              <a:t>Federal,</a:t>
            </a:r>
            <a:r>
              <a:rPr sz="1800" spc="40" dirty="0">
                <a:latin typeface="Arial"/>
                <a:cs typeface="Arial"/>
              </a:rPr>
              <a:t> </a:t>
            </a:r>
            <a:r>
              <a:rPr sz="1800" spc="100" dirty="0">
                <a:latin typeface="Arial"/>
                <a:cs typeface="Arial"/>
              </a:rPr>
              <a:t>state,</a:t>
            </a:r>
            <a:r>
              <a:rPr sz="1800" spc="45" dirty="0">
                <a:latin typeface="Arial"/>
                <a:cs typeface="Arial"/>
              </a:rPr>
              <a:t> </a:t>
            </a:r>
            <a:r>
              <a:rPr sz="1800" spc="95" dirty="0">
                <a:latin typeface="Arial"/>
                <a:cs typeface="Arial"/>
              </a:rPr>
              <a:t>and</a:t>
            </a:r>
            <a:r>
              <a:rPr sz="1800" spc="20" dirty="0">
                <a:latin typeface="Arial"/>
                <a:cs typeface="Arial"/>
              </a:rPr>
              <a:t> </a:t>
            </a:r>
            <a:r>
              <a:rPr sz="1800" spc="60" dirty="0">
                <a:latin typeface="Arial"/>
                <a:cs typeface="Arial"/>
              </a:rPr>
              <a:t>local</a:t>
            </a:r>
            <a:r>
              <a:rPr sz="1800" spc="5" dirty="0">
                <a:latin typeface="Arial"/>
                <a:cs typeface="Arial"/>
              </a:rPr>
              <a:t> </a:t>
            </a:r>
            <a:r>
              <a:rPr sz="1800" spc="75" dirty="0">
                <a:latin typeface="Arial"/>
                <a:cs typeface="Arial"/>
              </a:rPr>
              <a:t>law</a:t>
            </a:r>
            <a:r>
              <a:rPr sz="1800" spc="10" dirty="0">
                <a:latin typeface="Arial"/>
                <a:cs typeface="Arial"/>
              </a:rPr>
              <a:t> </a:t>
            </a:r>
            <a:r>
              <a:rPr sz="1800" spc="95" dirty="0">
                <a:latin typeface="Arial"/>
                <a:cs typeface="Arial"/>
              </a:rPr>
              <a:t>prohibits</a:t>
            </a:r>
            <a:r>
              <a:rPr sz="1800" spc="20" dirty="0">
                <a:latin typeface="Arial"/>
                <a:cs typeface="Arial"/>
              </a:rPr>
              <a:t> </a:t>
            </a:r>
            <a:r>
              <a:rPr sz="1800" spc="120" dirty="0">
                <a:latin typeface="Arial"/>
                <a:cs typeface="Arial"/>
              </a:rPr>
              <a:t>employment</a:t>
            </a:r>
            <a:r>
              <a:rPr sz="1800" spc="30" dirty="0">
                <a:latin typeface="Arial"/>
                <a:cs typeface="Arial"/>
              </a:rPr>
              <a:t> </a:t>
            </a:r>
            <a:r>
              <a:rPr sz="1800" spc="95" dirty="0">
                <a:latin typeface="Arial"/>
                <a:cs typeface="Arial"/>
              </a:rPr>
              <a:t>related</a:t>
            </a:r>
            <a:r>
              <a:rPr sz="1800" spc="30" dirty="0">
                <a:latin typeface="Arial"/>
                <a:cs typeface="Arial"/>
              </a:rPr>
              <a:t> </a:t>
            </a:r>
            <a:r>
              <a:rPr sz="1800" spc="65" dirty="0">
                <a:latin typeface="Arial"/>
                <a:cs typeface="Arial"/>
              </a:rPr>
              <a:t>decisions</a:t>
            </a:r>
            <a:r>
              <a:rPr sz="1800" spc="35" dirty="0">
                <a:latin typeface="Arial"/>
                <a:cs typeface="Arial"/>
              </a:rPr>
              <a:t> </a:t>
            </a:r>
            <a:r>
              <a:rPr sz="1800" spc="120" dirty="0">
                <a:latin typeface="Arial"/>
                <a:cs typeface="Arial"/>
              </a:rPr>
              <a:t>and/or</a:t>
            </a:r>
            <a:r>
              <a:rPr sz="1800" spc="30" dirty="0">
                <a:latin typeface="Arial"/>
                <a:cs typeface="Arial"/>
              </a:rPr>
              <a:t> </a:t>
            </a:r>
            <a:r>
              <a:rPr sz="1800" spc="110" dirty="0">
                <a:latin typeface="Arial"/>
                <a:cs typeface="Arial"/>
              </a:rPr>
              <a:t>harassment</a:t>
            </a:r>
            <a:r>
              <a:rPr sz="1800" spc="25" dirty="0">
                <a:latin typeface="Arial"/>
                <a:cs typeface="Arial"/>
              </a:rPr>
              <a:t> </a:t>
            </a:r>
            <a:r>
              <a:rPr sz="1800" spc="90" dirty="0">
                <a:latin typeface="Arial"/>
                <a:cs typeface="Arial"/>
              </a:rPr>
              <a:t>on</a:t>
            </a:r>
            <a:r>
              <a:rPr sz="1800" spc="20" dirty="0">
                <a:latin typeface="Arial"/>
                <a:cs typeface="Arial"/>
              </a:rPr>
              <a:t> </a:t>
            </a:r>
            <a:r>
              <a:rPr sz="1800" spc="114" dirty="0">
                <a:latin typeface="Arial"/>
                <a:cs typeface="Arial"/>
              </a:rPr>
              <a:t>the</a:t>
            </a:r>
            <a:r>
              <a:rPr sz="1800" spc="20" dirty="0">
                <a:latin typeface="Arial"/>
                <a:cs typeface="Arial"/>
              </a:rPr>
              <a:t> </a:t>
            </a:r>
            <a:r>
              <a:rPr sz="1800" spc="70" dirty="0">
                <a:latin typeface="Arial"/>
                <a:cs typeface="Arial"/>
              </a:rPr>
              <a:t>basis</a:t>
            </a:r>
            <a:r>
              <a:rPr sz="1800" spc="25" dirty="0">
                <a:latin typeface="Arial"/>
                <a:cs typeface="Arial"/>
              </a:rPr>
              <a:t> </a:t>
            </a:r>
            <a:r>
              <a:rPr sz="1800" spc="155" dirty="0">
                <a:latin typeface="Arial"/>
                <a:cs typeface="Arial"/>
              </a:rPr>
              <a:t>of </a:t>
            </a:r>
            <a:r>
              <a:rPr sz="1800" spc="-484" dirty="0">
                <a:latin typeface="Arial"/>
                <a:cs typeface="Arial"/>
              </a:rPr>
              <a:t> </a:t>
            </a:r>
            <a:r>
              <a:rPr sz="1800" spc="95" dirty="0">
                <a:latin typeface="Arial"/>
                <a:cs typeface="Arial"/>
              </a:rPr>
              <a:t>these</a:t>
            </a:r>
            <a:r>
              <a:rPr sz="1800" spc="15" dirty="0">
                <a:latin typeface="Arial"/>
                <a:cs typeface="Arial"/>
              </a:rPr>
              <a:t> </a:t>
            </a:r>
            <a:r>
              <a:rPr sz="1800" spc="75" dirty="0">
                <a:latin typeface="Arial"/>
                <a:cs typeface="Arial"/>
              </a:rPr>
              <a:t>categories:</a:t>
            </a:r>
            <a:endParaRPr sz="1800">
              <a:latin typeface="Arial"/>
              <a:cs typeface="Arial"/>
            </a:endParaRPr>
          </a:p>
        </p:txBody>
      </p:sp>
      <p:sp>
        <p:nvSpPr>
          <p:cNvPr id="4" name="object 4"/>
          <p:cNvSpPr txBox="1"/>
          <p:nvPr/>
        </p:nvSpPr>
        <p:spPr>
          <a:xfrm>
            <a:off x="937185" y="2591977"/>
            <a:ext cx="3524250" cy="3636010"/>
          </a:xfrm>
          <a:prstGeom prst="rect">
            <a:avLst/>
          </a:prstGeom>
        </p:spPr>
        <p:txBody>
          <a:bodyPr vert="horz" wrap="square" lIns="0" tIns="111760" rIns="0" bIns="0" rtlCol="0">
            <a:spAutoFit/>
          </a:bodyPr>
          <a:lstStyle/>
          <a:p>
            <a:pPr marL="241300" indent="-228600">
              <a:lnSpc>
                <a:spcPct val="100000"/>
              </a:lnSpc>
              <a:spcBef>
                <a:spcPts val="880"/>
              </a:spcBef>
              <a:buChar char="•"/>
              <a:tabLst>
                <a:tab pos="240665" algn="l"/>
                <a:tab pos="241300" algn="l"/>
              </a:tabLst>
            </a:pPr>
            <a:r>
              <a:rPr sz="1800" spc="40" dirty="0">
                <a:latin typeface="Arial"/>
                <a:cs typeface="Arial"/>
              </a:rPr>
              <a:t>Race</a:t>
            </a:r>
            <a:endParaRPr sz="1800">
              <a:latin typeface="Arial"/>
              <a:cs typeface="Arial"/>
            </a:endParaRPr>
          </a:p>
          <a:p>
            <a:pPr marL="241300" indent="-228600">
              <a:lnSpc>
                <a:spcPct val="100000"/>
              </a:lnSpc>
              <a:spcBef>
                <a:spcPts val="780"/>
              </a:spcBef>
              <a:buChar char="•"/>
              <a:tabLst>
                <a:tab pos="240665" algn="l"/>
                <a:tab pos="241300" algn="l"/>
              </a:tabLst>
            </a:pPr>
            <a:r>
              <a:rPr sz="1800" spc="75" dirty="0">
                <a:latin typeface="Arial"/>
                <a:cs typeface="Arial"/>
              </a:rPr>
              <a:t>Color</a:t>
            </a:r>
            <a:endParaRPr sz="1800">
              <a:latin typeface="Arial"/>
              <a:cs typeface="Arial"/>
            </a:endParaRPr>
          </a:p>
          <a:p>
            <a:pPr marL="241300" indent="-228600">
              <a:lnSpc>
                <a:spcPct val="100000"/>
              </a:lnSpc>
              <a:spcBef>
                <a:spcPts val="780"/>
              </a:spcBef>
              <a:buChar char="•"/>
              <a:tabLst>
                <a:tab pos="240665" algn="l"/>
                <a:tab pos="241300" algn="l"/>
              </a:tabLst>
            </a:pPr>
            <a:r>
              <a:rPr sz="1800" spc="75" dirty="0">
                <a:latin typeface="Arial"/>
                <a:cs typeface="Arial"/>
              </a:rPr>
              <a:t>Creed</a:t>
            </a:r>
            <a:endParaRPr sz="1800">
              <a:latin typeface="Arial"/>
              <a:cs typeface="Arial"/>
            </a:endParaRPr>
          </a:p>
          <a:p>
            <a:pPr marL="241300" indent="-228600">
              <a:lnSpc>
                <a:spcPct val="100000"/>
              </a:lnSpc>
              <a:spcBef>
                <a:spcPts val="790"/>
              </a:spcBef>
              <a:buChar char="•"/>
              <a:tabLst>
                <a:tab pos="240665" algn="l"/>
                <a:tab pos="241300" algn="l"/>
              </a:tabLst>
            </a:pPr>
            <a:r>
              <a:rPr sz="1800" spc="30" dirty="0">
                <a:latin typeface="Arial"/>
                <a:cs typeface="Arial"/>
              </a:rPr>
              <a:t>Religion</a:t>
            </a:r>
            <a:endParaRPr sz="1800">
              <a:latin typeface="Arial"/>
              <a:cs typeface="Arial"/>
            </a:endParaRPr>
          </a:p>
          <a:p>
            <a:pPr marL="241300" indent="-228600">
              <a:lnSpc>
                <a:spcPct val="100000"/>
              </a:lnSpc>
              <a:spcBef>
                <a:spcPts val="780"/>
              </a:spcBef>
              <a:buChar char="•"/>
              <a:tabLst>
                <a:tab pos="240665" algn="l"/>
                <a:tab pos="241300" algn="l"/>
              </a:tabLst>
            </a:pPr>
            <a:r>
              <a:rPr sz="1800" spc="80" dirty="0">
                <a:latin typeface="Arial"/>
                <a:cs typeface="Arial"/>
              </a:rPr>
              <a:t>Age</a:t>
            </a:r>
            <a:endParaRPr sz="1800">
              <a:latin typeface="Arial"/>
              <a:cs typeface="Arial"/>
            </a:endParaRPr>
          </a:p>
          <a:p>
            <a:pPr marL="241300" indent="-228600">
              <a:lnSpc>
                <a:spcPct val="100000"/>
              </a:lnSpc>
              <a:spcBef>
                <a:spcPts val="780"/>
              </a:spcBef>
              <a:buChar char="•"/>
              <a:tabLst>
                <a:tab pos="240665" algn="l"/>
                <a:tab pos="241300" algn="l"/>
              </a:tabLst>
            </a:pPr>
            <a:r>
              <a:rPr sz="1800" spc="65" dirty="0">
                <a:latin typeface="Arial"/>
                <a:cs typeface="Arial"/>
              </a:rPr>
              <a:t>Gender</a:t>
            </a:r>
            <a:r>
              <a:rPr sz="1800" spc="10" dirty="0">
                <a:latin typeface="Arial"/>
                <a:cs typeface="Arial"/>
              </a:rPr>
              <a:t> </a:t>
            </a:r>
            <a:r>
              <a:rPr sz="1800" spc="65" dirty="0">
                <a:latin typeface="Arial"/>
                <a:cs typeface="Arial"/>
              </a:rPr>
              <a:t>Expression</a:t>
            </a:r>
            <a:endParaRPr sz="1800">
              <a:latin typeface="Arial"/>
              <a:cs typeface="Arial"/>
            </a:endParaRPr>
          </a:p>
          <a:p>
            <a:pPr marL="241300" marR="5080" indent="-228600">
              <a:lnSpc>
                <a:spcPts val="1939"/>
              </a:lnSpc>
              <a:spcBef>
                <a:spcPts val="1040"/>
              </a:spcBef>
              <a:buChar char="•"/>
              <a:tabLst>
                <a:tab pos="240665" algn="l"/>
                <a:tab pos="241300" algn="l"/>
              </a:tabLst>
            </a:pPr>
            <a:r>
              <a:rPr sz="1800" spc="50" dirty="0">
                <a:latin typeface="Arial"/>
                <a:cs typeface="Arial"/>
              </a:rPr>
              <a:t>Sex</a:t>
            </a:r>
            <a:r>
              <a:rPr sz="1800" spc="15" dirty="0">
                <a:latin typeface="Arial"/>
                <a:cs typeface="Arial"/>
              </a:rPr>
              <a:t> </a:t>
            </a:r>
            <a:r>
              <a:rPr sz="1800" spc="50" dirty="0">
                <a:latin typeface="Arial"/>
                <a:cs typeface="Arial"/>
              </a:rPr>
              <a:t>(including</a:t>
            </a:r>
            <a:r>
              <a:rPr sz="1800" spc="15" dirty="0">
                <a:latin typeface="Arial"/>
                <a:cs typeface="Arial"/>
              </a:rPr>
              <a:t> </a:t>
            </a:r>
            <a:r>
              <a:rPr sz="1800" spc="95" dirty="0">
                <a:latin typeface="Arial"/>
                <a:cs typeface="Arial"/>
              </a:rPr>
              <a:t>pregnancy</a:t>
            </a:r>
            <a:r>
              <a:rPr sz="1800" spc="50" dirty="0">
                <a:latin typeface="Arial"/>
                <a:cs typeface="Arial"/>
              </a:rPr>
              <a:t> </a:t>
            </a:r>
            <a:r>
              <a:rPr sz="1800" spc="90" dirty="0">
                <a:latin typeface="Arial"/>
                <a:cs typeface="Arial"/>
              </a:rPr>
              <a:t>and </a:t>
            </a:r>
            <a:r>
              <a:rPr sz="1800" spc="-484" dirty="0">
                <a:latin typeface="Arial"/>
                <a:cs typeface="Arial"/>
              </a:rPr>
              <a:t> </a:t>
            </a:r>
            <a:r>
              <a:rPr sz="1800" spc="70" dirty="0">
                <a:latin typeface="Arial"/>
                <a:cs typeface="Arial"/>
              </a:rPr>
              <a:t>sexual</a:t>
            </a:r>
            <a:r>
              <a:rPr sz="1800" spc="15" dirty="0">
                <a:latin typeface="Arial"/>
                <a:cs typeface="Arial"/>
              </a:rPr>
              <a:t> </a:t>
            </a:r>
            <a:r>
              <a:rPr sz="1800" spc="100" dirty="0">
                <a:latin typeface="Arial"/>
                <a:cs typeface="Arial"/>
              </a:rPr>
              <a:t>harassment)</a:t>
            </a:r>
            <a:endParaRPr sz="1800">
              <a:latin typeface="Arial"/>
              <a:cs typeface="Arial"/>
            </a:endParaRPr>
          </a:p>
          <a:p>
            <a:pPr marL="241300" indent="-228600">
              <a:lnSpc>
                <a:spcPct val="100000"/>
              </a:lnSpc>
              <a:spcBef>
                <a:spcPts val="755"/>
              </a:spcBef>
              <a:buChar char="•"/>
              <a:tabLst>
                <a:tab pos="240665" algn="l"/>
                <a:tab pos="241300" algn="l"/>
              </a:tabLst>
            </a:pPr>
            <a:r>
              <a:rPr sz="1800" spc="65" dirty="0">
                <a:latin typeface="Arial"/>
                <a:cs typeface="Arial"/>
              </a:rPr>
              <a:t>Genetic</a:t>
            </a:r>
            <a:r>
              <a:rPr sz="1800" spc="-10" dirty="0">
                <a:latin typeface="Arial"/>
                <a:cs typeface="Arial"/>
              </a:rPr>
              <a:t> </a:t>
            </a:r>
            <a:r>
              <a:rPr sz="1800" spc="80" dirty="0">
                <a:latin typeface="Arial"/>
                <a:cs typeface="Arial"/>
              </a:rPr>
              <a:t>Predisposition</a:t>
            </a:r>
            <a:endParaRPr sz="1800">
              <a:latin typeface="Arial"/>
              <a:cs typeface="Arial"/>
            </a:endParaRPr>
          </a:p>
          <a:p>
            <a:pPr marL="241300" indent="-228600">
              <a:lnSpc>
                <a:spcPct val="100000"/>
              </a:lnSpc>
              <a:spcBef>
                <a:spcPts val="780"/>
              </a:spcBef>
              <a:buChar char="•"/>
              <a:tabLst>
                <a:tab pos="240665" algn="l"/>
                <a:tab pos="241300" algn="l"/>
              </a:tabLst>
            </a:pPr>
            <a:r>
              <a:rPr sz="1800" spc="100" dirty="0">
                <a:latin typeface="Arial"/>
                <a:cs typeface="Arial"/>
              </a:rPr>
              <a:t>Unemployment</a:t>
            </a:r>
            <a:endParaRPr sz="1800">
              <a:latin typeface="Arial"/>
              <a:cs typeface="Arial"/>
            </a:endParaRPr>
          </a:p>
        </p:txBody>
      </p:sp>
      <p:sp>
        <p:nvSpPr>
          <p:cNvPr id="5" name="object 5"/>
          <p:cNvSpPr txBox="1"/>
          <p:nvPr/>
        </p:nvSpPr>
        <p:spPr>
          <a:xfrm>
            <a:off x="5724997" y="2539083"/>
            <a:ext cx="5647055" cy="4140200"/>
          </a:xfrm>
          <a:prstGeom prst="rect">
            <a:avLst/>
          </a:prstGeom>
        </p:spPr>
        <p:txBody>
          <a:bodyPr vert="horz" wrap="square" lIns="0" tIns="149860" rIns="0" bIns="0" rtlCol="0">
            <a:spAutoFit/>
          </a:bodyPr>
          <a:lstStyle/>
          <a:p>
            <a:pPr marL="355600" indent="-342900">
              <a:lnSpc>
                <a:spcPct val="100000"/>
              </a:lnSpc>
              <a:spcBef>
                <a:spcPts val="1180"/>
              </a:spcBef>
              <a:buChar char="•"/>
              <a:tabLst>
                <a:tab pos="354965" algn="l"/>
                <a:tab pos="355600" algn="l"/>
              </a:tabLst>
            </a:pPr>
            <a:r>
              <a:rPr sz="1800" spc="90" dirty="0">
                <a:latin typeface="Arial"/>
                <a:cs typeface="Arial"/>
              </a:rPr>
              <a:t>Military/Veteran</a:t>
            </a:r>
            <a:r>
              <a:rPr sz="1800" spc="-15" dirty="0">
                <a:latin typeface="Arial"/>
                <a:cs typeface="Arial"/>
              </a:rPr>
              <a:t> </a:t>
            </a:r>
            <a:r>
              <a:rPr sz="1800" spc="100" dirty="0">
                <a:latin typeface="Arial"/>
                <a:cs typeface="Arial"/>
              </a:rPr>
              <a:t>Status</a:t>
            </a:r>
            <a:endParaRPr sz="1800">
              <a:latin typeface="Arial"/>
              <a:cs typeface="Arial"/>
            </a:endParaRPr>
          </a:p>
          <a:p>
            <a:pPr marL="355600" indent="-342900">
              <a:lnSpc>
                <a:spcPct val="100000"/>
              </a:lnSpc>
              <a:spcBef>
                <a:spcPts val="1080"/>
              </a:spcBef>
              <a:buChar char="•"/>
              <a:tabLst>
                <a:tab pos="354965" algn="l"/>
                <a:tab pos="355600" algn="l"/>
              </a:tabLst>
            </a:pPr>
            <a:r>
              <a:rPr sz="1800" spc="60" dirty="0">
                <a:latin typeface="Arial"/>
                <a:cs typeface="Arial"/>
              </a:rPr>
              <a:t>Disability</a:t>
            </a:r>
            <a:endParaRPr sz="1800">
              <a:latin typeface="Arial"/>
              <a:cs typeface="Arial"/>
            </a:endParaRPr>
          </a:p>
          <a:p>
            <a:pPr marL="355600" indent="-342900">
              <a:lnSpc>
                <a:spcPct val="100000"/>
              </a:lnSpc>
              <a:spcBef>
                <a:spcPts val="1080"/>
              </a:spcBef>
              <a:buChar char="•"/>
              <a:tabLst>
                <a:tab pos="354965" algn="l"/>
                <a:tab pos="355600" algn="l"/>
              </a:tabLst>
            </a:pPr>
            <a:r>
              <a:rPr sz="1800" spc="65" dirty="0">
                <a:latin typeface="Arial"/>
                <a:cs typeface="Arial"/>
              </a:rPr>
              <a:t>National</a:t>
            </a:r>
            <a:r>
              <a:rPr sz="1800" spc="-25" dirty="0">
                <a:latin typeface="Arial"/>
                <a:cs typeface="Arial"/>
              </a:rPr>
              <a:t> </a:t>
            </a:r>
            <a:r>
              <a:rPr sz="1800" spc="50" dirty="0">
                <a:latin typeface="Arial"/>
                <a:cs typeface="Arial"/>
              </a:rPr>
              <a:t>Origin</a:t>
            </a:r>
            <a:endParaRPr sz="1800">
              <a:latin typeface="Arial"/>
              <a:cs typeface="Arial"/>
            </a:endParaRPr>
          </a:p>
          <a:p>
            <a:pPr marL="355600" indent="-342900">
              <a:lnSpc>
                <a:spcPct val="100000"/>
              </a:lnSpc>
              <a:spcBef>
                <a:spcPts val="1080"/>
              </a:spcBef>
              <a:buChar char="•"/>
              <a:tabLst>
                <a:tab pos="354965" algn="l"/>
                <a:tab pos="355600" algn="l"/>
              </a:tabLst>
            </a:pPr>
            <a:r>
              <a:rPr sz="1800" spc="75" dirty="0">
                <a:latin typeface="Arial"/>
                <a:cs typeface="Arial"/>
              </a:rPr>
              <a:t>Marital</a:t>
            </a:r>
            <a:r>
              <a:rPr sz="1800" spc="-15" dirty="0">
                <a:latin typeface="Arial"/>
                <a:cs typeface="Arial"/>
              </a:rPr>
              <a:t> </a:t>
            </a:r>
            <a:r>
              <a:rPr sz="1800" spc="100" dirty="0">
                <a:latin typeface="Arial"/>
                <a:cs typeface="Arial"/>
              </a:rPr>
              <a:t>Status</a:t>
            </a:r>
            <a:endParaRPr sz="1800">
              <a:latin typeface="Arial"/>
              <a:cs typeface="Arial"/>
            </a:endParaRPr>
          </a:p>
          <a:p>
            <a:pPr marL="355600" indent="-342900">
              <a:lnSpc>
                <a:spcPct val="100000"/>
              </a:lnSpc>
              <a:spcBef>
                <a:spcPts val="1080"/>
              </a:spcBef>
              <a:buChar char="•"/>
              <a:tabLst>
                <a:tab pos="354965" algn="l"/>
                <a:tab pos="355600" algn="l"/>
              </a:tabLst>
            </a:pPr>
            <a:r>
              <a:rPr sz="1800" spc="50" dirty="0">
                <a:latin typeface="Arial"/>
                <a:cs typeface="Arial"/>
              </a:rPr>
              <a:t>Sexual</a:t>
            </a:r>
            <a:r>
              <a:rPr sz="1800" spc="-25" dirty="0">
                <a:latin typeface="Arial"/>
                <a:cs typeface="Arial"/>
              </a:rPr>
              <a:t> </a:t>
            </a:r>
            <a:r>
              <a:rPr sz="1800" spc="85" dirty="0">
                <a:latin typeface="Arial"/>
                <a:cs typeface="Arial"/>
              </a:rPr>
              <a:t>Orientation</a:t>
            </a:r>
            <a:endParaRPr sz="1800">
              <a:latin typeface="Arial"/>
              <a:cs typeface="Arial"/>
            </a:endParaRPr>
          </a:p>
          <a:p>
            <a:pPr marL="355600" indent="-342900">
              <a:lnSpc>
                <a:spcPct val="100000"/>
              </a:lnSpc>
              <a:spcBef>
                <a:spcPts val="1080"/>
              </a:spcBef>
              <a:buChar char="•"/>
              <a:tabLst>
                <a:tab pos="354965" algn="l"/>
                <a:tab pos="355600" algn="l"/>
              </a:tabLst>
            </a:pPr>
            <a:r>
              <a:rPr sz="1800" spc="60" dirty="0">
                <a:latin typeface="Arial"/>
                <a:cs typeface="Arial"/>
              </a:rPr>
              <a:t>Citizenship</a:t>
            </a:r>
            <a:endParaRPr sz="1800">
              <a:latin typeface="Arial"/>
              <a:cs typeface="Arial"/>
            </a:endParaRPr>
          </a:p>
          <a:p>
            <a:pPr marL="355600" indent="-342900">
              <a:lnSpc>
                <a:spcPct val="100000"/>
              </a:lnSpc>
              <a:spcBef>
                <a:spcPts val="1080"/>
              </a:spcBef>
              <a:buChar char="•"/>
              <a:tabLst>
                <a:tab pos="354965" algn="l"/>
                <a:tab pos="355600" algn="l"/>
              </a:tabLst>
            </a:pPr>
            <a:r>
              <a:rPr sz="1800" spc="65" dirty="0">
                <a:latin typeface="Arial"/>
                <a:cs typeface="Arial"/>
              </a:rPr>
              <a:t>Gender</a:t>
            </a:r>
            <a:r>
              <a:rPr sz="1800" spc="20" dirty="0">
                <a:latin typeface="Arial"/>
                <a:cs typeface="Arial"/>
              </a:rPr>
              <a:t> </a:t>
            </a:r>
            <a:r>
              <a:rPr sz="1800" spc="85" dirty="0">
                <a:latin typeface="Arial"/>
                <a:cs typeface="Arial"/>
              </a:rPr>
              <a:t>Identity</a:t>
            </a:r>
            <a:endParaRPr sz="1800">
              <a:latin typeface="Arial"/>
              <a:cs typeface="Arial"/>
            </a:endParaRPr>
          </a:p>
          <a:p>
            <a:pPr marL="355600" indent="-342900">
              <a:lnSpc>
                <a:spcPct val="100000"/>
              </a:lnSpc>
              <a:spcBef>
                <a:spcPts val="1080"/>
              </a:spcBef>
              <a:buChar char="•"/>
              <a:tabLst>
                <a:tab pos="354965" algn="l"/>
                <a:tab pos="355600" algn="l"/>
              </a:tabLst>
            </a:pPr>
            <a:r>
              <a:rPr sz="1800" spc="70" dirty="0">
                <a:latin typeface="Arial"/>
                <a:cs typeface="Arial"/>
              </a:rPr>
              <a:t>Retaliation</a:t>
            </a:r>
            <a:endParaRPr sz="1800">
              <a:latin typeface="Arial"/>
              <a:cs typeface="Arial"/>
            </a:endParaRPr>
          </a:p>
          <a:p>
            <a:pPr marL="355600" marR="5080" indent="-342900">
              <a:lnSpc>
                <a:spcPct val="150000"/>
              </a:lnSpc>
              <a:buChar char="•"/>
              <a:tabLst>
                <a:tab pos="354965" algn="l"/>
                <a:tab pos="355600" algn="l"/>
              </a:tabLst>
            </a:pPr>
            <a:r>
              <a:rPr sz="1800" spc="100" dirty="0">
                <a:latin typeface="Arial"/>
                <a:cs typeface="Arial"/>
              </a:rPr>
              <a:t>Status</a:t>
            </a:r>
            <a:r>
              <a:rPr sz="1800" spc="25" dirty="0">
                <a:latin typeface="Arial"/>
                <a:cs typeface="Arial"/>
              </a:rPr>
              <a:t> </a:t>
            </a:r>
            <a:r>
              <a:rPr sz="1800" spc="85" dirty="0">
                <a:latin typeface="Arial"/>
                <a:cs typeface="Arial"/>
              </a:rPr>
              <a:t>as</a:t>
            </a:r>
            <a:r>
              <a:rPr sz="1800" dirty="0">
                <a:latin typeface="Arial"/>
                <a:cs typeface="Arial"/>
              </a:rPr>
              <a:t> </a:t>
            </a:r>
            <a:r>
              <a:rPr sz="1800" spc="95" dirty="0">
                <a:latin typeface="Arial"/>
                <a:cs typeface="Arial"/>
              </a:rPr>
              <a:t>a</a:t>
            </a:r>
            <a:r>
              <a:rPr sz="1800" spc="20" dirty="0">
                <a:latin typeface="Arial"/>
                <a:cs typeface="Arial"/>
              </a:rPr>
              <a:t> </a:t>
            </a:r>
            <a:r>
              <a:rPr sz="1800" spc="114" dirty="0">
                <a:latin typeface="Arial"/>
                <a:cs typeface="Arial"/>
              </a:rPr>
              <a:t>victim</a:t>
            </a:r>
            <a:r>
              <a:rPr sz="1800" dirty="0">
                <a:latin typeface="Arial"/>
                <a:cs typeface="Arial"/>
              </a:rPr>
              <a:t> </a:t>
            </a:r>
            <a:r>
              <a:rPr sz="1800" spc="155" dirty="0">
                <a:latin typeface="Arial"/>
                <a:cs typeface="Arial"/>
              </a:rPr>
              <a:t>of</a:t>
            </a:r>
            <a:r>
              <a:rPr sz="1800" spc="20" dirty="0">
                <a:latin typeface="Arial"/>
                <a:cs typeface="Arial"/>
              </a:rPr>
              <a:t> </a:t>
            </a:r>
            <a:r>
              <a:rPr sz="1800" spc="95" dirty="0">
                <a:latin typeface="Arial"/>
                <a:cs typeface="Arial"/>
              </a:rPr>
              <a:t>Domestic</a:t>
            </a:r>
            <a:r>
              <a:rPr sz="1800" spc="10" dirty="0">
                <a:latin typeface="Arial"/>
                <a:cs typeface="Arial"/>
              </a:rPr>
              <a:t> </a:t>
            </a:r>
            <a:r>
              <a:rPr sz="1800" spc="40" dirty="0">
                <a:latin typeface="Arial"/>
                <a:cs typeface="Arial"/>
              </a:rPr>
              <a:t>Violence,</a:t>
            </a:r>
            <a:r>
              <a:rPr sz="1800" spc="25" dirty="0">
                <a:latin typeface="Arial"/>
                <a:cs typeface="Arial"/>
              </a:rPr>
              <a:t> </a:t>
            </a:r>
            <a:r>
              <a:rPr sz="1800" spc="50" dirty="0">
                <a:latin typeface="Arial"/>
                <a:cs typeface="Arial"/>
              </a:rPr>
              <a:t>Sexual </a:t>
            </a:r>
            <a:r>
              <a:rPr sz="1800" spc="-484" dirty="0">
                <a:latin typeface="Arial"/>
                <a:cs typeface="Arial"/>
              </a:rPr>
              <a:t> </a:t>
            </a:r>
            <a:r>
              <a:rPr sz="1800" spc="85" dirty="0">
                <a:latin typeface="Arial"/>
                <a:cs typeface="Arial"/>
              </a:rPr>
              <a:t>Offenses</a:t>
            </a:r>
            <a:r>
              <a:rPr sz="1800" spc="45" dirty="0">
                <a:latin typeface="Arial"/>
                <a:cs typeface="Arial"/>
              </a:rPr>
              <a:t> </a:t>
            </a:r>
            <a:r>
              <a:rPr sz="1800" spc="130" dirty="0">
                <a:latin typeface="Arial"/>
                <a:cs typeface="Arial"/>
              </a:rPr>
              <a:t>or</a:t>
            </a:r>
            <a:r>
              <a:rPr sz="1800" spc="10" dirty="0">
                <a:latin typeface="Arial"/>
                <a:cs typeface="Arial"/>
              </a:rPr>
              <a:t> </a:t>
            </a:r>
            <a:r>
              <a:rPr sz="1800" spc="65" dirty="0">
                <a:latin typeface="Arial"/>
                <a:cs typeface="Arial"/>
              </a:rPr>
              <a:t>Stalking</a:t>
            </a:r>
            <a:endParaRPr sz="1800">
              <a:latin typeface="Arial"/>
              <a:cs typeface="Arial"/>
            </a:endParaRPr>
          </a:p>
        </p:txBody>
      </p:sp>
      <p:pic>
        <p:nvPicPr>
          <p:cNvPr id="6" name="object 6"/>
          <p:cNvPicPr/>
          <p:nvPr/>
        </p:nvPicPr>
        <p:blipFill>
          <a:blip r:embed="rId2" cstate="print"/>
          <a:stretch>
            <a:fillRect/>
          </a:stretch>
        </p:blipFill>
        <p:spPr>
          <a:xfrm>
            <a:off x="9982200" y="6269735"/>
            <a:ext cx="2066543" cy="423671"/>
          </a:xfrm>
          <a:prstGeom prst="rect">
            <a:avLst/>
          </a:prstGeom>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721595" y="925067"/>
            <a:ext cx="1892807" cy="1199387"/>
          </a:xfrm>
          <a:prstGeom prst="rect">
            <a:avLst/>
          </a:prstGeom>
        </p:spPr>
      </p:pic>
      <p:pic>
        <p:nvPicPr>
          <p:cNvPr id="3" name="object 3"/>
          <p:cNvPicPr/>
          <p:nvPr/>
        </p:nvPicPr>
        <p:blipFill>
          <a:blip r:embed="rId3" cstate="print"/>
          <a:stretch>
            <a:fillRect/>
          </a:stretch>
        </p:blipFill>
        <p:spPr>
          <a:xfrm>
            <a:off x="5279135" y="4271771"/>
            <a:ext cx="3758183" cy="1708403"/>
          </a:xfrm>
          <a:prstGeom prst="rect">
            <a:avLst/>
          </a:prstGeom>
        </p:spPr>
      </p:pic>
      <p:sp>
        <p:nvSpPr>
          <p:cNvPr id="4" name="object 4"/>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40" dirty="0"/>
              <a:t>Working</a:t>
            </a:r>
            <a:r>
              <a:rPr spc="40" dirty="0"/>
              <a:t> </a:t>
            </a:r>
            <a:r>
              <a:rPr spc="-65" dirty="0"/>
              <a:t>Well</a:t>
            </a:r>
            <a:r>
              <a:rPr spc="45" dirty="0"/>
              <a:t> </a:t>
            </a:r>
            <a:r>
              <a:rPr spc="65" dirty="0"/>
              <a:t>at</a:t>
            </a:r>
            <a:r>
              <a:rPr spc="35" dirty="0"/>
              <a:t> </a:t>
            </a:r>
            <a:r>
              <a:rPr spc="-85" dirty="0"/>
              <a:t>Weill</a:t>
            </a:r>
            <a:r>
              <a:rPr spc="55" dirty="0"/>
              <a:t> </a:t>
            </a:r>
            <a:r>
              <a:rPr spc="-25" dirty="0"/>
              <a:t>Cornell</a:t>
            </a:r>
            <a:r>
              <a:rPr spc="50" dirty="0"/>
              <a:t> </a:t>
            </a:r>
            <a:r>
              <a:rPr spc="-30" dirty="0"/>
              <a:t>Medicine</a:t>
            </a:r>
          </a:p>
        </p:txBody>
      </p:sp>
      <p:sp>
        <p:nvSpPr>
          <p:cNvPr id="5" name="object 5"/>
          <p:cNvSpPr txBox="1"/>
          <p:nvPr/>
        </p:nvSpPr>
        <p:spPr>
          <a:xfrm>
            <a:off x="462403" y="1296784"/>
            <a:ext cx="9545320" cy="3879850"/>
          </a:xfrm>
          <a:prstGeom prst="rect">
            <a:avLst/>
          </a:prstGeom>
        </p:spPr>
        <p:txBody>
          <a:bodyPr vert="horz" wrap="square" lIns="0" tIns="12700" rIns="0" bIns="0" rtlCol="0">
            <a:spAutoFit/>
          </a:bodyPr>
          <a:lstStyle/>
          <a:p>
            <a:pPr marL="2061210">
              <a:lnSpc>
                <a:spcPct val="100000"/>
              </a:lnSpc>
              <a:spcBef>
                <a:spcPts val="100"/>
              </a:spcBef>
            </a:pPr>
            <a:r>
              <a:rPr sz="2400" b="1" spc="-70" dirty="0">
                <a:solidFill>
                  <a:srgbClr val="CF451F"/>
                </a:solidFill>
                <a:latin typeface="Tahoma"/>
                <a:cs typeface="Tahoma"/>
              </a:rPr>
              <a:t>Weill</a:t>
            </a:r>
            <a:r>
              <a:rPr sz="2400" b="1" spc="35" dirty="0">
                <a:solidFill>
                  <a:srgbClr val="CF451F"/>
                </a:solidFill>
                <a:latin typeface="Tahoma"/>
                <a:cs typeface="Tahoma"/>
              </a:rPr>
              <a:t> </a:t>
            </a:r>
            <a:r>
              <a:rPr sz="2400" b="1" spc="-20" dirty="0">
                <a:solidFill>
                  <a:srgbClr val="CF451F"/>
                </a:solidFill>
                <a:latin typeface="Tahoma"/>
                <a:cs typeface="Tahoma"/>
              </a:rPr>
              <a:t>Cornell</a:t>
            </a:r>
            <a:r>
              <a:rPr sz="2400" b="1" spc="10" dirty="0">
                <a:solidFill>
                  <a:srgbClr val="CF451F"/>
                </a:solidFill>
                <a:latin typeface="Tahoma"/>
                <a:cs typeface="Tahoma"/>
              </a:rPr>
              <a:t> </a:t>
            </a:r>
            <a:r>
              <a:rPr sz="2400" b="1" spc="-25" dirty="0">
                <a:solidFill>
                  <a:srgbClr val="CF451F"/>
                </a:solidFill>
                <a:latin typeface="Tahoma"/>
                <a:cs typeface="Tahoma"/>
              </a:rPr>
              <a:t>Medicine</a:t>
            </a:r>
            <a:r>
              <a:rPr sz="2400" b="1" spc="45" dirty="0">
                <a:solidFill>
                  <a:srgbClr val="CF451F"/>
                </a:solidFill>
                <a:latin typeface="Tahoma"/>
                <a:cs typeface="Tahoma"/>
              </a:rPr>
              <a:t> </a:t>
            </a:r>
            <a:r>
              <a:rPr sz="2400" b="1" spc="-15" dirty="0">
                <a:solidFill>
                  <a:srgbClr val="CF451F"/>
                </a:solidFill>
                <a:latin typeface="Tahoma"/>
                <a:cs typeface="Tahoma"/>
              </a:rPr>
              <a:t>Behavioral</a:t>
            </a:r>
            <a:r>
              <a:rPr sz="2400" b="1" spc="10" dirty="0">
                <a:solidFill>
                  <a:srgbClr val="CF451F"/>
                </a:solidFill>
                <a:latin typeface="Tahoma"/>
                <a:cs typeface="Tahoma"/>
              </a:rPr>
              <a:t> Expectations</a:t>
            </a:r>
            <a:endParaRPr sz="2400">
              <a:latin typeface="Tahoma"/>
              <a:cs typeface="Tahoma"/>
            </a:endParaRPr>
          </a:p>
          <a:p>
            <a:pPr>
              <a:lnSpc>
                <a:spcPct val="100000"/>
              </a:lnSpc>
              <a:spcBef>
                <a:spcPts val="25"/>
              </a:spcBef>
            </a:pPr>
            <a:endParaRPr sz="4050">
              <a:latin typeface="Tahoma"/>
              <a:cs typeface="Tahoma"/>
            </a:endParaRPr>
          </a:p>
          <a:p>
            <a:pPr marL="241300" marR="5080" indent="-228600">
              <a:lnSpc>
                <a:spcPts val="2160"/>
              </a:lnSpc>
              <a:buChar char="•"/>
              <a:tabLst>
                <a:tab pos="240665" algn="l"/>
                <a:tab pos="241300" algn="l"/>
              </a:tabLst>
            </a:pPr>
            <a:r>
              <a:rPr sz="2000" spc="90" dirty="0">
                <a:latin typeface="Arial"/>
                <a:cs typeface="Arial"/>
              </a:rPr>
              <a:t>We</a:t>
            </a:r>
            <a:r>
              <a:rPr sz="2000" spc="-10" dirty="0">
                <a:latin typeface="Arial"/>
                <a:cs typeface="Arial"/>
              </a:rPr>
              <a:t> </a:t>
            </a:r>
            <a:r>
              <a:rPr sz="2000" spc="110" dirty="0">
                <a:latin typeface="Arial"/>
                <a:cs typeface="Arial"/>
              </a:rPr>
              <a:t>are</a:t>
            </a:r>
            <a:r>
              <a:rPr sz="2000" spc="5" dirty="0">
                <a:latin typeface="Arial"/>
                <a:cs typeface="Arial"/>
              </a:rPr>
              <a:t> </a:t>
            </a:r>
            <a:r>
              <a:rPr sz="2000" spc="160" dirty="0">
                <a:latin typeface="Arial"/>
                <a:cs typeface="Arial"/>
              </a:rPr>
              <a:t>committed</a:t>
            </a:r>
            <a:r>
              <a:rPr sz="2000" spc="20" dirty="0">
                <a:latin typeface="Arial"/>
                <a:cs typeface="Arial"/>
              </a:rPr>
              <a:t> </a:t>
            </a:r>
            <a:r>
              <a:rPr sz="2000" spc="180" dirty="0">
                <a:latin typeface="Arial"/>
                <a:cs typeface="Arial"/>
              </a:rPr>
              <a:t>to</a:t>
            </a:r>
            <a:r>
              <a:rPr sz="2000" dirty="0">
                <a:latin typeface="Arial"/>
                <a:cs typeface="Arial"/>
              </a:rPr>
              <a:t> </a:t>
            </a:r>
            <a:r>
              <a:rPr sz="2000" spc="130" dirty="0">
                <a:latin typeface="Arial"/>
                <a:cs typeface="Arial"/>
              </a:rPr>
              <a:t>demonstrating</a:t>
            </a:r>
            <a:r>
              <a:rPr sz="2000" spc="-15" dirty="0">
                <a:latin typeface="Arial"/>
                <a:cs typeface="Arial"/>
              </a:rPr>
              <a:t> </a:t>
            </a:r>
            <a:r>
              <a:rPr sz="2000" spc="105" dirty="0">
                <a:latin typeface="Arial"/>
                <a:cs typeface="Arial"/>
              </a:rPr>
              <a:t>courtesy,</a:t>
            </a:r>
            <a:r>
              <a:rPr sz="2000" spc="-20" dirty="0">
                <a:latin typeface="Arial"/>
                <a:cs typeface="Arial"/>
              </a:rPr>
              <a:t> </a:t>
            </a:r>
            <a:r>
              <a:rPr sz="2000" spc="75" dirty="0">
                <a:latin typeface="Arial"/>
                <a:cs typeface="Arial"/>
              </a:rPr>
              <a:t>kindness</a:t>
            </a:r>
            <a:r>
              <a:rPr sz="2000" spc="-25" dirty="0">
                <a:latin typeface="Arial"/>
                <a:cs typeface="Arial"/>
              </a:rPr>
              <a:t> </a:t>
            </a:r>
            <a:r>
              <a:rPr sz="2000" spc="110" dirty="0">
                <a:latin typeface="Arial"/>
                <a:cs typeface="Arial"/>
              </a:rPr>
              <a:t>and</a:t>
            </a:r>
            <a:r>
              <a:rPr sz="2000" spc="10" dirty="0">
                <a:latin typeface="Arial"/>
                <a:cs typeface="Arial"/>
              </a:rPr>
              <a:t> </a:t>
            </a:r>
            <a:r>
              <a:rPr sz="2000" spc="125" dirty="0">
                <a:latin typeface="Arial"/>
                <a:cs typeface="Arial"/>
              </a:rPr>
              <a:t>respect</a:t>
            </a:r>
            <a:r>
              <a:rPr sz="2000" spc="-15" dirty="0">
                <a:latin typeface="Arial"/>
                <a:cs typeface="Arial"/>
              </a:rPr>
              <a:t> </a:t>
            </a:r>
            <a:r>
              <a:rPr sz="2000" spc="180" dirty="0">
                <a:latin typeface="Arial"/>
                <a:cs typeface="Arial"/>
              </a:rPr>
              <a:t>to</a:t>
            </a:r>
            <a:r>
              <a:rPr sz="2000" spc="5" dirty="0">
                <a:latin typeface="Arial"/>
                <a:cs typeface="Arial"/>
              </a:rPr>
              <a:t> </a:t>
            </a:r>
            <a:r>
              <a:rPr sz="2000" spc="120" dirty="0">
                <a:latin typeface="Arial"/>
                <a:cs typeface="Arial"/>
              </a:rPr>
              <a:t>our </a:t>
            </a:r>
            <a:r>
              <a:rPr sz="2000" spc="-540" dirty="0">
                <a:latin typeface="Arial"/>
                <a:cs typeface="Arial"/>
              </a:rPr>
              <a:t> </a:t>
            </a:r>
            <a:r>
              <a:rPr sz="2000" spc="105" dirty="0">
                <a:latin typeface="Arial"/>
                <a:cs typeface="Arial"/>
              </a:rPr>
              <a:t>co-workers.</a:t>
            </a:r>
            <a:endParaRPr sz="2000">
              <a:latin typeface="Arial"/>
              <a:cs typeface="Arial"/>
            </a:endParaRPr>
          </a:p>
          <a:p>
            <a:pPr>
              <a:lnSpc>
                <a:spcPct val="100000"/>
              </a:lnSpc>
              <a:buFont typeface="Arial"/>
              <a:buChar char="•"/>
            </a:pPr>
            <a:endParaRPr sz="2550">
              <a:latin typeface="Arial"/>
              <a:cs typeface="Arial"/>
            </a:endParaRPr>
          </a:p>
          <a:p>
            <a:pPr marL="241300" indent="-228600">
              <a:lnSpc>
                <a:spcPct val="100000"/>
              </a:lnSpc>
              <a:buChar char="•"/>
              <a:tabLst>
                <a:tab pos="240665" algn="l"/>
                <a:tab pos="241300" algn="l"/>
              </a:tabLst>
            </a:pPr>
            <a:r>
              <a:rPr sz="2000" spc="85" dirty="0">
                <a:latin typeface="Arial"/>
                <a:cs typeface="Arial"/>
              </a:rPr>
              <a:t>Institutional</a:t>
            </a:r>
            <a:r>
              <a:rPr sz="2000" spc="-30" dirty="0">
                <a:latin typeface="Arial"/>
                <a:cs typeface="Arial"/>
              </a:rPr>
              <a:t> </a:t>
            </a:r>
            <a:r>
              <a:rPr sz="2000" spc="80" dirty="0">
                <a:latin typeface="Arial"/>
                <a:cs typeface="Arial"/>
              </a:rPr>
              <a:t>values</a:t>
            </a:r>
            <a:r>
              <a:rPr sz="2000" spc="-10" dirty="0">
                <a:latin typeface="Arial"/>
                <a:cs typeface="Arial"/>
              </a:rPr>
              <a:t> </a:t>
            </a:r>
            <a:r>
              <a:rPr sz="2000" spc="95" dirty="0">
                <a:latin typeface="Arial"/>
                <a:cs typeface="Arial"/>
              </a:rPr>
              <a:t>require</a:t>
            </a:r>
            <a:r>
              <a:rPr sz="2000" spc="-5" dirty="0">
                <a:latin typeface="Arial"/>
                <a:cs typeface="Arial"/>
              </a:rPr>
              <a:t> </a:t>
            </a:r>
            <a:r>
              <a:rPr sz="2000" spc="25" dirty="0">
                <a:latin typeface="Arial"/>
                <a:cs typeface="Arial"/>
              </a:rPr>
              <a:t>all</a:t>
            </a:r>
            <a:r>
              <a:rPr sz="2000" spc="15" dirty="0">
                <a:latin typeface="Arial"/>
                <a:cs typeface="Arial"/>
              </a:rPr>
              <a:t> </a:t>
            </a:r>
            <a:r>
              <a:rPr sz="2000" spc="100" dirty="0">
                <a:latin typeface="Arial"/>
                <a:cs typeface="Arial"/>
              </a:rPr>
              <a:t>employees</a:t>
            </a:r>
            <a:r>
              <a:rPr sz="2000" spc="5" dirty="0">
                <a:latin typeface="Arial"/>
                <a:cs typeface="Arial"/>
              </a:rPr>
              <a:t> </a:t>
            </a:r>
            <a:r>
              <a:rPr sz="2000" spc="180" dirty="0">
                <a:latin typeface="Arial"/>
                <a:cs typeface="Arial"/>
              </a:rPr>
              <a:t>to</a:t>
            </a:r>
            <a:r>
              <a:rPr sz="2000" spc="10" dirty="0">
                <a:latin typeface="Arial"/>
                <a:cs typeface="Arial"/>
              </a:rPr>
              <a:t> </a:t>
            </a:r>
            <a:r>
              <a:rPr sz="2000" spc="105" dirty="0">
                <a:latin typeface="Arial"/>
                <a:cs typeface="Arial"/>
              </a:rPr>
              <a:t>be</a:t>
            </a:r>
            <a:r>
              <a:rPr sz="2000" dirty="0">
                <a:latin typeface="Arial"/>
                <a:cs typeface="Arial"/>
              </a:rPr>
              <a:t> </a:t>
            </a:r>
            <a:r>
              <a:rPr sz="2000" spc="50" dirty="0">
                <a:latin typeface="Arial"/>
                <a:cs typeface="Arial"/>
              </a:rPr>
              <a:t>civil</a:t>
            </a:r>
            <a:r>
              <a:rPr sz="2000" spc="20" dirty="0">
                <a:latin typeface="Arial"/>
                <a:cs typeface="Arial"/>
              </a:rPr>
              <a:t> </a:t>
            </a:r>
            <a:r>
              <a:rPr sz="2000" spc="110" dirty="0">
                <a:latin typeface="Arial"/>
                <a:cs typeface="Arial"/>
              </a:rPr>
              <a:t>and</a:t>
            </a:r>
            <a:r>
              <a:rPr sz="2000" spc="-5" dirty="0">
                <a:latin typeface="Arial"/>
                <a:cs typeface="Arial"/>
              </a:rPr>
              <a:t> </a:t>
            </a:r>
            <a:r>
              <a:rPr sz="2000" spc="95" dirty="0">
                <a:latin typeface="Arial"/>
                <a:cs typeface="Arial"/>
              </a:rPr>
              <a:t>respectful.</a:t>
            </a:r>
            <a:endParaRPr sz="2000">
              <a:latin typeface="Arial"/>
              <a:cs typeface="Arial"/>
            </a:endParaRPr>
          </a:p>
          <a:p>
            <a:pPr>
              <a:lnSpc>
                <a:spcPct val="100000"/>
              </a:lnSpc>
              <a:spcBef>
                <a:spcPts val="5"/>
              </a:spcBef>
              <a:buFont typeface="Arial"/>
              <a:buChar char="•"/>
            </a:pPr>
            <a:endParaRPr sz="2800">
              <a:latin typeface="Arial"/>
              <a:cs typeface="Arial"/>
            </a:endParaRPr>
          </a:p>
          <a:p>
            <a:pPr marL="241300" marR="403860" indent="-228600">
              <a:lnSpc>
                <a:spcPts val="2160"/>
              </a:lnSpc>
              <a:buChar char="•"/>
              <a:tabLst>
                <a:tab pos="240665" algn="l"/>
                <a:tab pos="241300" algn="l"/>
              </a:tabLst>
            </a:pPr>
            <a:r>
              <a:rPr sz="2000" spc="85" dirty="0">
                <a:latin typeface="Arial"/>
                <a:cs typeface="Arial"/>
              </a:rPr>
              <a:t>Verbal</a:t>
            </a:r>
            <a:r>
              <a:rPr sz="2000" dirty="0">
                <a:latin typeface="Arial"/>
                <a:cs typeface="Arial"/>
              </a:rPr>
              <a:t> </a:t>
            </a:r>
            <a:r>
              <a:rPr sz="2000" spc="135" dirty="0">
                <a:latin typeface="Arial"/>
                <a:cs typeface="Arial"/>
              </a:rPr>
              <a:t>conduct</a:t>
            </a:r>
            <a:r>
              <a:rPr sz="2000" spc="-25" dirty="0">
                <a:latin typeface="Arial"/>
                <a:cs typeface="Arial"/>
              </a:rPr>
              <a:t> </a:t>
            </a:r>
            <a:r>
              <a:rPr sz="2000" spc="170" dirty="0">
                <a:latin typeface="Arial"/>
                <a:cs typeface="Arial"/>
              </a:rPr>
              <a:t>that</a:t>
            </a:r>
            <a:r>
              <a:rPr sz="2000" spc="10" dirty="0">
                <a:latin typeface="Arial"/>
                <a:cs typeface="Arial"/>
              </a:rPr>
              <a:t> </a:t>
            </a:r>
            <a:r>
              <a:rPr sz="2000" spc="90" dirty="0">
                <a:latin typeface="Arial"/>
                <a:cs typeface="Arial"/>
              </a:rPr>
              <a:t>denigrates,</a:t>
            </a:r>
            <a:r>
              <a:rPr sz="2000" spc="-10" dirty="0">
                <a:latin typeface="Arial"/>
                <a:cs typeface="Arial"/>
              </a:rPr>
              <a:t> </a:t>
            </a:r>
            <a:r>
              <a:rPr sz="2000" spc="90" dirty="0">
                <a:latin typeface="Arial"/>
                <a:cs typeface="Arial"/>
              </a:rPr>
              <a:t>demeans,</a:t>
            </a:r>
            <a:r>
              <a:rPr sz="2000" spc="-5" dirty="0">
                <a:latin typeface="Arial"/>
                <a:cs typeface="Arial"/>
              </a:rPr>
              <a:t> </a:t>
            </a:r>
            <a:r>
              <a:rPr sz="2000" spc="140" dirty="0">
                <a:latin typeface="Arial"/>
                <a:cs typeface="Arial"/>
              </a:rPr>
              <a:t>or</a:t>
            </a:r>
            <a:r>
              <a:rPr sz="2000" spc="5" dirty="0">
                <a:latin typeface="Arial"/>
                <a:cs typeface="Arial"/>
              </a:rPr>
              <a:t> </a:t>
            </a:r>
            <a:r>
              <a:rPr sz="2000" spc="100" dirty="0">
                <a:latin typeface="Arial"/>
                <a:cs typeface="Arial"/>
              </a:rPr>
              <a:t>shows</a:t>
            </a:r>
            <a:r>
              <a:rPr sz="2000" spc="-10" dirty="0">
                <a:latin typeface="Arial"/>
                <a:cs typeface="Arial"/>
              </a:rPr>
              <a:t> </a:t>
            </a:r>
            <a:r>
              <a:rPr sz="2000" spc="95" dirty="0">
                <a:latin typeface="Arial"/>
                <a:cs typeface="Arial"/>
              </a:rPr>
              <a:t>hostility</a:t>
            </a:r>
            <a:r>
              <a:rPr sz="2000" spc="5" dirty="0">
                <a:latin typeface="Arial"/>
                <a:cs typeface="Arial"/>
              </a:rPr>
              <a:t> </a:t>
            </a:r>
            <a:r>
              <a:rPr sz="2000" spc="140" dirty="0">
                <a:latin typeface="Arial"/>
                <a:cs typeface="Arial"/>
              </a:rPr>
              <a:t>towards</a:t>
            </a:r>
            <a:r>
              <a:rPr sz="2000" spc="-15" dirty="0">
                <a:latin typeface="Arial"/>
                <a:cs typeface="Arial"/>
              </a:rPr>
              <a:t> </a:t>
            </a:r>
            <a:r>
              <a:rPr sz="2000" spc="90" dirty="0">
                <a:latin typeface="Arial"/>
                <a:cs typeface="Arial"/>
              </a:rPr>
              <a:t>an </a:t>
            </a:r>
            <a:r>
              <a:rPr sz="2000" spc="-545" dirty="0">
                <a:latin typeface="Arial"/>
                <a:cs typeface="Arial"/>
              </a:rPr>
              <a:t> </a:t>
            </a:r>
            <a:r>
              <a:rPr sz="2000" spc="65" dirty="0">
                <a:latin typeface="Arial"/>
                <a:cs typeface="Arial"/>
              </a:rPr>
              <a:t>individual</a:t>
            </a:r>
            <a:r>
              <a:rPr sz="2000" dirty="0">
                <a:latin typeface="Arial"/>
                <a:cs typeface="Arial"/>
              </a:rPr>
              <a:t> </a:t>
            </a:r>
            <a:r>
              <a:rPr sz="2000" spc="30" dirty="0">
                <a:latin typeface="Arial"/>
                <a:cs typeface="Arial"/>
              </a:rPr>
              <a:t>is</a:t>
            </a:r>
            <a:r>
              <a:rPr sz="2000" spc="5" dirty="0">
                <a:latin typeface="Arial"/>
                <a:cs typeface="Arial"/>
              </a:rPr>
              <a:t> </a:t>
            </a:r>
            <a:r>
              <a:rPr sz="2000" spc="85" dirty="0">
                <a:latin typeface="Arial"/>
                <a:cs typeface="Arial"/>
              </a:rPr>
              <a:t>prohibited.</a:t>
            </a:r>
            <a:endParaRPr sz="2000">
              <a:latin typeface="Arial"/>
              <a:cs typeface="Arial"/>
            </a:endParaRPr>
          </a:p>
          <a:p>
            <a:pPr>
              <a:lnSpc>
                <a:spcPct val="100000"/>
              </a:lnSpc>
              <a:spcBef>
                <a:spcPts val="15"/>
              </a:spcBef>
            </a:pPr>
            <a:endParaRPr sz="2450">
              <a:latin typeface="Arial"/>
              <a:cs typeface="Arial"/>
            </a:endParaRPr>
          </a:p>
          <a:p>
            <a:pPr marL="368935">
              <a:lnSpc>
                <a:spcPct val="100000"/>
              </a:lnSpc>
            </a:pPr>
            <a:r>
              <a:rPr sz="2000" b="1" spc="-270" dirty="0">
                <a:latin typeface="Tahoma"/>
                <a:cs typeface="Tahoma"/>
              </a:rPr>
              <a:t>*</a:t>
            </a:r>
            <a:r>
              <a:rPr sz="2000" b="1" spc="-265" dirty="0">
                <a:latin typeface="Tahoma"/>
                <a:cs typeface="Tahoma"/>
              </a:rPr>
              <a:t>*</a:t>
            </a:r>
            <a:r>
              <a:rPr sz="2000" b="1" spc="20" dirty="0">
                <a:latin typeface="Tahoma"/>
                <a:cs typeface="Tahoma"/>
              </a:rPr>
              <a:t> </a:t>
            </a:r>
            <a:r>
              <a:rPr sz="2100" i="1" spc="40" dirty="0">
                <a:latin typeface="Trebuchet MS"/>
                <a:cs typeface="Trebuchet MS"/>
              </a:rPr>
              <a:t>I</a:t>
            </a:r>
            <a:r>
              <a:rPr sz="2100" i="1" spc="-40" dirty="0">
                <a:latin typeface="Trebuchet MS"/>
                <a:cs typeface="Trebuchet MS"/>
              </a:rPr>
              <a:t>n</a:t>
            </a:r>
            <a:r>
              <a:rPr sz="2100" i="1" spc="195" dirty="0">
                <a:latin typeface="Trebuchet MS"/>
                <a:cs typeface="Trebuchet MS"/>
              </a:rPr>
              <a:t>c</a:t>
            </a:r>
            <a:r>
              <a:rPr sz="2100" i="1" spc="-175" dirty="0">
                <a:latin typeface="Trebuchet MS"/>
                <a:cs typeface="Trebuchet MS"/>
              </a:rPr>
              <a:t>l</a:t>
            </a:r>
            <a:r>
              <a:rPr sz="2100" i="1" spc="40" dirty="0">
                <a:latin typeface="Trebuchet MS"/>
                <a:cs typeface="Trebuchet MS"/>
              </a:rPr>
              <a:t>u</a:t>
            </a:r>
            <a:r>
              <a:rPr sz="2100" i="1" spc="125" dirty="0">
                <a:latin typeface="Trebuchet MS"/>
                <a:cs typeface="Trebuchet MS"/>
              </a:rPr>
              <a:t>d</a:t>
            </a:r>
            <a:r>
              <a:rPr sz="2100" i="1" spc="55" dirty="0">
                <a:latin typeface="Trebuchet MS"/>
                <a:cs typeface="Trebuchet MS"/>
              </a:rPr>
              <a:t>e</a:t>
            </a:r>
            <a:r>
              <a:rPr sz="2100" i="1" spc="229" dirty="0">
                <a:latin typeface="Trebuchet MS"/>
                <a:cs typeface="Trebuchet MS"/>
              </a:rPr>
              <a:t>s</a:t>
            </a:r>
            <a:r>
              <a:rPr sz="2100" i="1" spc="-25" dirty="0">
                <a:latin typeface="Trebuchet MS"/>
                <a:cs typeface="Trebuchet MS"/>
              </a:rPr>
              <a:t> </a:t>
            </a:r>
            <a:r>
              <a:rPr sz="2100" i="1" spc="185" dirty="0">
                <a:latin typeface="Trebuchet MS"/>
                <a:cs typeface="Trebuchet MS"/>
              </a:rPr>
              <a:t>m</a:t>
            </a:r>
            <a:r>
              <a:rPr sz="2100" i="1" spc="-145" dirty="0">
                <a:latin typeface="Trebuchet MS"/>
                <a:cs typeface="Trebuchet MS"/>
              </a:rPr>
              <a:t>i</a:t>
            </a:r>
            <a:r>
              <a:rPr sz="2100" i="1" spc="260" dirty="0">
                <a:latin typeface="Trebuchet MS"/>
                <a:cs typeface="Trebuchet MS"/>
              </a:rPr>
              <a:t>s</a:t>
            </a:r>
            <a:r>
              <a:rPr sz="2100" i="1" spc="40" dirty="0">
                <a:latin typeface="Trebuchet MS"/>
                <a:cs typeface="Trebuchet MS"/>
              </a:rPr>
              <a:t>u</a:t>
            </a:r>
            <a:r>
              <a:rPr sz="2100" i="1" spc="260" dirty="0">
                <a:latin typeface="Trebuchet MS"/>
                <a:cs typeface="Trebuchet MS"/>
              </a:rPr>
              <a:t>s</a:t>
            </a:r>
            <a:r>
              <a:rPr sz="2100" i="1" spc="50" dirty="0">
                <a:latin typeface="Trebuchet MS"/>
                <a:cs typeface="Trebuchet MS"/>
              </a:rPr>
              <a:t>e</a:t>
            </a:r>
            <a:r>
              <a:rPr sz="2100" i="1" spc="-30" dirty="0">
                <a:latin typeface="Trebuchet MS"/>
                <a:cs typeface="Trebuchet MS"/>
              </a:rPr>
              <a:t> </a:t>
            </a:r>
            <a:r>
              <a:rPr sz="2100" i="1" spc="125" dirty="0">
                <a:latin typeface="Trebuchet MS"/>
                <a:cs typeface="Trebuchet MS"/>
              </a:rPr>
              <a:t>o</a:t>
            </a:r>
            <a:r>
              <a:rPr sz="2100" i="1" spc="-70" dirty="0">
                <a:latin typeface="Trebuchet MS"/>
                <a:cs typeface="Trebuchet MS"/>
              </a:rPr>
              <a:t>f</a:t>
            </a:r>
            <a:r>
              <a:rPr sz="2100" i="1" spc="30" dirty="0">
                <a:latin typeface="Trebuchet MS"/>
                <a:cs typeface="Trebuchet MS"/>
              </a:rPr>
              <a:t> </a:t>
            </a:r>
            <a:r>
              <a:rPr sz="2100" i="1" spc="260" dirty="0">
                <a:latin typeface="Trebuchet MS"/>
                <a:cs typeface="Trebuchet MS"/>
              </a:rPr>
              <a:t>s</a:t>
            </a:r>
            <a:r>
              <a:rPr sz="2100" i="1" spc="125" dirty="0">
                <a:latin typeface="Trebuchet MS"/>
                <a:cs typeface="Trebuchet MS"/>
              </a:rPr>
              <a:t>o</a:t>
            </a:r>
            <a:r>
              <a:rPr sz="2100" i="1" spc="195" dirty="0">
                <a:latin typeface="Trebuchet MS"/>
                <a:cs typeface="Trebuchet MS"/>
              </a:rPr>
              <a:t>c</a:t>
            </a:r>
            <a:r>
              <a:rPr sz="2100" i="1" spc="-145" dirty="0">
                <a:latin typeface="Trebuchet MS"/>
                <a:cs typeface="Trebuchet MS"/>
              </a:rPr>
              <a:t>i</a:t>
            </a:r>
            <a:r>
              <a:rPr sz="2100" i="1" spc="165" dirty="0">
                <a:latin typeface="Trebuchet MS"/>
                <a:cs typeface="Trebuchet MS"/>
              </a:rPr>
              <a:t>a</a:t>
            </a:r>
            <a:r>
              <a:rPr sz="2100" i="1" spc="-240" dirty="0">
                <a:latin typeface="Trebuchet MS"/>
                <a:cs typeface="Trebuchet MS"/>
              </a:rPr>
              <a:t>l</a:t>
            </a:r>
            <a:r>
              <a:rPr sz="2100" i="1" dirty="0">
                <a:latin typeface="Trebuchet MS"/>
                <a:cs typeface="Trebuchet MS"/>
              </a:rPr>
              <a:t> </a:t>
            </a:r>
            <a:r>
              <a:rPr sz="2100" i="1" spc="185" dirty="0">
                <a:latin typeface="Trebuchet MS"/>
                <a:cs typeface="Trebuchet MS"/>
              </a:rPr>
              <a:t>m</a:t>
            </a:r>
            <a:r>
              <a:rPr sz="2100" i="1" spc="55" dirty="0">
                <a:latin typeface="Trebuchet MS"/>
                <a:cs typeface="Trebuchet MS"/>
              </a:rPr>
              <a:t>e</a:t>
            </a:r>
            <a:r>
              <a:rPr sz="2100" i="1" spc="125" dirty="0">
                <a:latin typeface="Trebuchet MS"/>
                <a:cs typeface="Trebuchet MS"/>
              </a:rPr>
              <a:t>d</a:t>
            </a:r>
            <a:r>
              <a:rPr sz="2100" i="1" spc="-145" dirty="0">
                <a:latin typeface="Trebuchet MS"/>
                <a:cs typeface="Trebuchet MS"/>
              </a:rPr>
              <a:t>i</a:t>
            </a:r>
            <a:r>
              <a:rPr sz="2100" i="1" spc="120" dirty="0">
                <a:latin typeface="Trebuchet MS"/>
                <a:cs typeface="Trebuchet MS"/>
              </a:rPr>
              <a:t>a</a:t>
            </a:r>
            <a:endParaRPr sz="2100">
              <a:latin typeface="Trebuchet MS"/>
              <a:cs typeface="Trebuchet MS"/>
            </a:endParaRPr>
          </a:p>
        </p:txBody>
      </p:sp>
      <p:pic>
        <p:nvPicPr>
          <p:cNvPr id="6" name="object 6"/>
          <p:cNvPicPr/>
          <p:nvPr/>
        </p:nvPicPr>
        <p:blipFill>
          <a:blip r:embed="rId4" cstate="print"/>
          <a:stretch>
            <a:fillRect/>
          </a:stretch>
        </p:blipFill>
        <p:spPr>
          <a:xfrm>
            <a:off x="9982200" y="6269735"/>
            <a:ext cx="2066543" cy="42367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4072" y="944595"/>
            <a:ext cx="11559540" cy="4878259"/>
          </a:xfrm>
          <a:prstGeom prst="rect">
            <a:avLst/>
          </a:prstGeom>
        </p:spPr>
        <p:txBody>
          <a:bodyPr vert="horz" wrap="square" lIns="0" tIns="12700" rIns="0" bIns="0" rtlCol="0">
            <a:spAutoFit/>
          </a:bodyPr>
          <a:lstStyle/>
          <a:p>
            <a:pPr marL="3496310" marR="182880" indent="-3121660">
              <a:lnSpc>
                <a:spcPct val="100000"/>
              </a:lnSpc>
              <a:spcBef>
                <a:spcPts val="100"/>
              </a:spcBef>
            </a:pPr>
            <a:r>
              <a:rPr sz="2400" b="1" spc="-70" dirty="0">
                <a:solidFill>
                  <a:srgbClr val="CF451F"/>
                </a:solidFill>
                <a:latin typeface="Tahoma"/>
                <a:cs typeface="Tahoma"/>
              </a:rPr>
              <a:t>Weill</a:t>
            </a:r>
            <a:r>
              <a:rPr sz="2400" b="1" spc="30" dirty="0">
                <a:solidFill>
                  <a:srgbClr val="CF451F"/>
                </a:solidFill>
                <a:latin typeface="Tahoma"/>
                <a:cs typeface="Tahoma"/>
              </a:rPr>
              <a:t> </a:t>
            </a:r>
            <a:r>
              <a:rPr sz="2400" b="1" spc="-20" dirty="0">
                <a:solidFill>
                  <a:srgbClr val="CF451F"/>
                </a:solidFill>
                <a:latin typeface="Tahoma"/>
                <a:cs typeface="Tahoma"/>
              </a:rPr>
              <a:t>Cornell</a:t>
            </a:r>
            <a:r>
              <a:rPr sz="2400" b="1" spc="5" dirty="0">
                <a:solidFill>
                  <a:srgbClr val="CF451F"/>
                </a:solidFill>
                <a:latin typeface="Tahoma"/>
                <a:cs typeface="Tahoma"/>
              </a:rPr>
              <a:t> </a:t>
            </a:r>
            <a:r>
              <a:rPr sz="2400" b="1" spc="-25" dirty="0">
                <a:solidFill>
                  <a:srgbClr val="CF451F"/>
                </a:solidFill>
                <a:latin typeface="Tahoma"/>
                <a:cs typeface="Tahoma"/>
              </a:rPr>
              <a:t>Medicine</a:t>
            </a:r>
            <a:r>
              <a:rPr sz="2400" b="1" spc="35" dirty="0">
                <a:solidFill>
                  <a:srgbClr val="CF451F"/>
                </a:solidFill>
                <a:latin typeface="Tahoma"/>
                <a:cs typeface="Tahoma"/>
              </a:rPr>
              <a:t> </a:t>
            </a:r>
            <a:r>
              <a:rPr sz="2400" b="1" spc="-15" dirty="0">
                <a:solidFill>
                  <a:srgbClr val="CF451F"/>
                </a:solidFill>
                <a:latin typeface="Tahoma"/>
                <a:cs typeface="Tahoma"/>
              </a:rPr>
              <a:t>maintains</a:t>
            </a:r>
            <a:r>
              <a:rPr sz="2400" b="1" spc="45" dirty="0">
                <a:solidFill>
                  <a:srgbClr val="CF451F"/>
                </a:solidFill>
                <a:latin typeface="Tahoma"/>
                <a:cs typeface="Tahoma"/>
              </a:rPr>
              <a:t> </a:t>
            </a:r>
            <a:r>
              <a:rPr sz="2400" b="1" spc="80" dirty="0">
                <a:solidFill>
                  <a:srgbClr val="CF451F"/>
                </a:solidFill>
                <a:latin typeface="Tahoma"/>
                <a:cs typeface="Tahoma"/>
              </a:rPr>
              <a:t>a</a:t>
            </a:r>
            <a:r>
              <a:rPr sz="2400" b="1" spc="15" dirty="0">
                <a:solidFill>
                  <a:srgbClr val="CF451F"/>
                </a:solidFill>
                <a:latin typeface="Tahoma"/>
                <a:cs typeface="Tahoma"/>
              </a:rPr>
              <a:t> </a:t>
            </a:r>
            <a:r>
              <a:rPr sz="2400" b="1" spc="-40" dirty="0">
                <a:solidFill>
                  <a:srgbClr val="CF451F"/>
                </a:solidFill>
                <a:latin typeface="Tahoma"/>
                <a:cs typeface="Tahoma"/>
              </a:rPr>
              <a:t>limited</a:t>
            </a:r>
            <a:r>
              <a:rPr sz="2400" b="1" spc="45" dirty="0">
                <a:solidFill>
                  <a:srgbClr val="CF451F"/>
                </a:solidFill>
                <a:latin typeface="Tahoma"/>
                <a:cs typeface="Tahoma"/>
              </a:rPr>
              <a:t> </a:t>
            </a:r>
            <a:r>
              <a:rPr sz="2400" b="1" spc="-20" dirty="0">
                <a:solidFill>
                  <a:srgbClr val="CF451F"/>
                </a:solidFill>
                <a:latin typeface="Tahoma"/>
                <a:cs typeface="Tahoma"/>
              </a:rPr>
              <a:t>number</a:t>
            </a:r>
            <a:r>
              <a:rPr sz="2400" b="1" spc="30" dirty="0">
                <a:solidFill>
                  <a:srgbClr val="CF451F"/>
                </a:solidFill>
                <a:latin typeface="Tahoma"/>
                <a:cs typeface="Tahoma"/>
              </a:rPr>
              <a:t> </a:t>
            </a:r>
            <a:r>
              <a:rPr sz="2400" b="1" spc="55" dirty="0">
                <a:solidFill>
                  <a:srgbClr val="CF451F"/>
                </a:solidFill>
                <a:latin typeface="Tahoma"/>
                <a:cs typeface="Tahoma"/>
              </a:rPr>
              <a:t>of</a:t>
            </a:r>
            <a:r>
              <a:rPr sz="2400" b="1" spc="25" dirty="0">
                <a:solidFill>
                  <a:srgbClr val="CF451F"/>
                </a:solidFill>
                <a:latin typeface="Tahoma"/>
                <a:cs typeface="Tahoma"/>
              </a:rPr>
              <a:t> </a:t>
            </a:r>
            <a:r>
              <a:rPr sz="2400" b="1" spc="30" dirty="0">
                <a:solidFill>
                  <a:srgbClr val="CF451F"/>
                </a:solidFill>
                <a:latin typeface="Tahoma"/>
                <a:cs typeface="Tahoma"/>
              </a:rPr>
              <a:t>affordable</a:t>
            </a:r>
            <a:r>
              <a:rPr sz="2400" b="1" spc="35" dirty="0">
                <a:solidFill>
                  <a:srgbClr val="CF451F"/>
                </a:solidFill>
                <a:latin typeface="Tahoma"/>
                <a:cs typeface="Tahoma"/>
              </a:rPr>
              <a:t> </a:t>
            </a:r>
            <a:r>
              <a:rPr sz="2400" b="1" spc="-45" dirty="0">
                <a:solidFill>
                  <a:srgbClr val="CF451F"/>
                </a:solidFill>
                <a:latin typeface="Tahoma"/>
                <a:cs typeface="Tahoma"/>
              </a:rPr>
              <a:t>housing </a:t>
            </a:r>
            <a:r>
              <a:rPr sz="2400" b="1" spc="-690" dirty="0">
                <a:solidFill>
                  <a:srgbClr val="CF451F"/>
                </a:solidFill>
                <a:latin typeface="Tahoma"/>
                <a:cs typeface="Tahoma"/>
              </a:rPr>
              <a:t> </a:t>
            </a:r>
            <a:r>
              <a:rPr sz="2400" b="1" spc="-35" dirty="0">
                <a:solidFill>
                  <a:srgbClr val="CF451F"/>
                </a:solidFill>
                <a:latin typeface="Tahoma"/>
                <a:cs typeface="Tahoma"/>
              </a:rPr>
              <a:t>units</a:t>
            </a:r>
            <a:r>
              <a:rPr sz="2400" b="1" spc="20" dirty="0">
                <a:solidFill>
                  <a:srgbClr val="CF451F"/>
                </a:solidFill>
                <a:latin typeface="Tahoma"/>
                <a:cs typeface="Tahoma"/>
              </a:rPr>
              <a:t> </a:t>
            </a:r>
            <a:r>
              <a:rPr sz="2400" b="1" spc="40" dirty="0">
                <a:solidFill>
                  <a:srgbClr val="CF451F"/>
                </a:solidFill>
                <a:latin typeface="Tahoma"/>
                <a:cs typeface="Tahoma"/>
              </a:rPr>
              <a:t>for</a:t>
            </a:r>
            <a:r>
              <a:rPr sz="2400" b="1" spc="20" dirty="0">
                <a:solidFill>
                  <a:srgbClr val="CF451F"/>
                </a:solidFill>
                <a:latin typeface="Tahoma"/>
                <a:cs typeface="Tahoma"/>
              </a:rPr>
              <a:t> </a:t>
            </a:r>
            <a:r>
              <a:rPr sz="2400" b="1" spc="30" dirty="0">
                <a:solidFill>
                  <a:srgbClr val="CF451F"/>
                </a:solidFill>
                <a:latin typeface="Tahoma"/>
                <a:cs typeface="Tahoma"/>
              </a:rPr>
              <a:t>postdoctoral</a:t>
            </a:r>
            <a:r>
              <a:rPr sz="2400" b="1" spc="50" dirty="0">
                <a:solidFill>
                  <a:srgbClr val="CF451F"/>
                </a:solidFill>
                <a:latin typeface="Tahoma"/>
                <a:cs typeface="Tahoma"/>
              </a:rPr>
              <a:t> </a:t>
            </a:r>
            <a:r>
              <a:rPr sz="2400" b="1" spc="25" dirty="0">
                <a:solidFill>
                  <a:srgbClr val="CF451F"/>
                </a:solidFill>
                <a:latin typeface="Tahoma"/>
                <a:cs typeface="Tahoma"/>
              </a:rPr>
              <a:t>scholars</a:t>
            </a:r>
            <a:endParaRPr sz="2400" dirty="0">
              <a:latin typeface="Tahoma"/>
              <a:cs typeface="Tahoma"/>
            </a:endParaRPr>
          </a:p>
          <a:p>
            <a:pPr marL="299085" indent="-287020">
              <a:lnSpc>
                <a:spcPct val="100000"/>
              </a:lnSpc>
              <a:spcBef>
                <a:spcPts val="2280"/>
              </a:spcBef>
              <a:buFont typeface="Arial"/>
              <a:buChar char="•"/>
              <a:tabLst>
                <a:tab pos="299085" algn="l"/>
                <a:tab pos="299720" algn="l"/>
              </a:tabLst>
            </a:pPr>
            <a:r>
              <a:rPr sz="1800" spc="-15" dirty="0">
                <a:latin typeface="Calibri"/>
                <a:cs typeface="Calibri"/>
              </a:rPr>
              <a:t>Postdoctoral</a:t>
            </a:r>
            <a:r>
              <a:rPr sz="1800" spc="5" dirty="0">
                <a:latin typeface="Calibri"/>
                <a:cs typeface="Calibri"/>
              </a:rPr>
              <a:t> </a:t>
            </a:r>
            <a:r>
              <a:rPr sz="1800" spc="-10" dirty="0">
                <a:latin typeface="Calibri"/>
                <a:cs typeface="Calibri"/>
              </a:rPr>
              <a:t>scholars</a:t>
            </a:r>
            <a:r>
              <a:rPr sz="1800" spc="15" dirty="0">
                <a:latin typeface="Calibri"/>
                <a:cs typeface="Calibri"/>
              </a:rPr>
              <a:t> </a:t>
            </a:r>
            <a:r>
              <a:rPr sz="1800" spc="-10" dirty="0">
                <a:latin typeface="Calibri"/>
                <a:cs typeface="Calibri"/>
              </a:rPr>
              <a:t>are</a:t>
            </a:r>
            <a:r>
              <a:rPr sz="1800" spc="15" dirty="0">
                <a:latin typeface="Calibri"/>
                <a:cs typeface="Calibri"/>
              </a:rPr>
              <a:t> </a:t>
            </a:r>
            <a:r>
              <a:rPr sz="1800" spc="-5" dirty="0">
                <a:latin typeface="Calibri"/>
                <a:cs typeface="Calibri"/>
              </a:rPr>
              <a:t>eligible</a:t>
            </a:r>
            <a:r>
              <a:rPr sz="1800" spc="15" dirty="0">
                <a:latin typeface="Calibri"/>
                <a:cs typeface="Calibri"/>
              </a:rPr>
              <a:t> </a:t>
            </a:r>
            <a:r>
              <a:rPr sz="1800" spc="-15" dirty="0">
                <a:latin typeface="Calibri"/>
                <a:cs typeface="Calibri"/>
              </a:rPr>
              <a:t>for</a:t>
            </a:r>
            <a:r>
              <a:rPr sz="1800" spc="10" dirty="0">
                <a:latin typeface="Calibri"/>
                <a:cs typeface="Calibri"/>
              </a:rPr>
              <a:t> </a:t>
            </a:r>
            <a:r>
              <a:rPr sz="1800" u="sng" dirty="0">
                <a:uFill>
                  <a:solidFill>
                    <a:srgbClr val="000000"/>
                  </a:solidFill>
                </a:uFill>
                <a:latin typeface="Calibri"/>
                <a:cs typeface="Calibri"/>
              </a:rPr>
              <a:t>5</a:t>
            </a:r>
            <a:r>
              <a:rPr sz="1800" dirty="0">
                <a:latin typeface="Calibri"/>
                <a:cs typeface="Calibri"/>
              </a:rPr>
              <a:t> </a:t>
            </a:r>
            <a:r>
              <a:rPr sz="1800" spc="-15" dirty="0">
                <a:latin typeface="Calibri"/>
                <a:cs typeface="Calibri"/>
              </a:rPr>
              <a:t>years</a:t>
            </a:r>
            <a:r>
              <a:rPr sz="1800" spc="5" dirty="0">
                <a:latin typeface="Calibri"/>
                <a:cs typeface="Calibri"/>
              </a:rPr>
              <a:t> </a:t>
            </a:r>
            <a:r>
              <a:rPr sz="1800" spc="-5" dirty="0">
                <a:latin typeface="Calibri"/>
                <a:cs typeface="Calibri"/>
              </a:rPr>
              <a:t>of</a:t>
            </a:r>
            <a:r>
              <a:rPr sz="1800" dirty="0">
                <a:latin typeface="Calibri"/>
                <a:cs typeface="Calibri"/>
              </a:rPr>
              <a:t> </a:t>
            </a:r>
            <a:r>
              <a:rPr sz="1800" spc="-5" dirty="0">
                <a:latin typeface="Calibri"/>
                <a:cs typeface="Calibri"/>
              </a:rPr>
              <a:t>occupancy</a:t>
            </a:r>
            <a:r>
              <a:rPr sz="1800" spc="40" dirty="0">
                <a:latin typeface="Calibri"/>
                <a:cs typeface="Calibri"/>
              </a:rPr>
              <a:t> </a:t>
            </a:r>
            <a:r>
              <a:rPr sz="1800" spc="-5" dirty="0">
                <a:latin typeface="Calibri"/>
                <a:cs typeface="Calibri"/>
              </a:rPr>
              <a:t>in</a:t>
            </a:r>
            <a:r>
              <a:rPr sz="1800" spc="10" dirty="0">
                <a:solidFill>
                  <a:srgbClr val="0562C1"/>
                </a:solidFill>
                <a:latin typeface="Calibri"/>
                <a:cs typeface="Calibri"/>
              </a:rPr>
              <a:t> </a:t>
            </a:r>
            <a:r>
              <a:rPr sz="1800" u="sng" spc="-20" dirty="0">
                <a:solidFill>
                  <a:srgbClr val="0562C1"/>
                </a:solidFill>
                <a:uFill>
                  <a:solidFill>
                    <a:srgbClr val="0562C1"/>
                  </a:solidFill>
                </a:uFill>
                <a:latin typeface="Calibri"/>
                <a:cs typeface="Calibri"/>
                <a:hlinkClick r:id="rId2"/>
              </a:rPr>
              <a:t>Weill</a:t>
            </a:r>
            <a:r>
              <a:rPr sz="1800" u="sng" spc="5" dirty="0">
                <a:solidFill>
                  <a:srgbClr val="0562C1"/>
                </a:solidFill>
                <a:uFill>
                  <a:solidFill>
                    <a:srgbClr val="0562C1"/>
                  </a:solidFill>
                </a:uFill>
                <a:latin typeface="Calibri"/>
                <a:cs typeface="Calibri"/>
                <a:hlinkClick r:id="rId2"/>
              </a:rPr>
              <a:t> </a:t>
            </a:r>
            <a:r>
              <a:rPr sz="1800" u="sng" spc="-5" dirty="0">
                <a:solidFill>
                  <a:srgbClr val="0562C1"/>
                </a:solidFill>
                <a:uFill>
                  <a:solidFill>
                    <a:srgbClr val="0562C1"/>
                  </a:solidFill>
                </a:uFill>
                <a:latin typeface="Calibri"/>
                <a:cs typeface="Calibri"/>
                <a:hlinkClick r:id="rId2"/>
              </a:rPr>
              <a:t>Cornell</a:t>
            </a:r>
            <a:r>
              <a:rPr sz="1800" u="sng" spc="20" dirty="0">
                <a:solidFill>
                  <a:srgbClr val="0562C1"/>
                </a:solidFill>
                <a:uFill>
                  <a:solidFill>
                    <a:srgbClr val="0562C1"/>
                  </a:solidFill>
                </a:uFill>
                <a:latin typeface="Calibri"/>
                <a:cs typeface="Calibri"/>
                <a:hlinkClick r:id="rId2"/>
              </a:rPr>
              <a:t> </a:t>
            </a:r>
            <a:r>
              <a:rPr sz="1800" u="sng" spc="-5" dirty="0">
                <a:solidFill>
                  <a:srgbClr val="0562C1"/>
                </a:solidFill>
                <a:uFill>
                  <a:solidFill>
                    <a:srgbClr val="0562C1"/>
                  </a:solidFill>
                </a:uFill>
                <a:latin typeface="Calibri"/>
                <a:cs typeface="Calibri"/>
                <a:hlinkClick r:id="rId2"/>
              </a:rPr>
              <a:t>Housing</a:t>
            </a:r>
            <a:endParaRPr sz="1800" dirty="0">
              <a:latin typeface="Calibri"/>
              <a:cs typeface="Calibri"/>
            </a:endParaRPr>
          </a:p>
          <a:p>
            <a:pPr>
              <a:lnSpc>
                <a:spcPct val="100000"/>
              </a:lnSpc>
              <a:spcBef>
                <a:spcPts val="20"/>
              </a:spcBef>
              <a:buFont typeface="Arial"/>
              <a:buChar char="•"/>
            </a:pPr>
            <a:endParaRPr sz="1750" dirty="0">
              <a:latin typeface="Calibri"/>
              <a:cs typeface="Calibri"/>
            </a:endParaRPr>
          </a:p>
          <a:p>
            <a:pPr marL="299085" indent="-287020">
              <a:lnSpc>
                <a:spcPct val="100000"/>
              </a:lnSpc>
              <a:buFont typeface="Arial"/>
              <a:buChar char="•"/>
              <a:tabLst>
                <a:tab pos="299085" algn="l"/>
                <a:tab pos="299720" algn="l"/>
              </a:tabLst>
            </a:pPr>
            <a:r>
              <a:rPr sz="1800" spc="-5" dirty="0">
                <a:latin typeface="Calibri"/>
                <a:cs typeface="Calibri"/>
              </a:rPr>
              <a:t>Please</a:t>
            </a:r>
            <a:r>
              <a:rPr sz="1800" spc="5" dirty="0">
                <a:latin typeface="Calibri"/>
                <a:cs typeface="Calibri"/>
              </a:rPr>
              <a:t> </a:t>
            </a:r>
            <a:r>
              <a:rPr sz="1800" spc="-10" dirty="0">
                <a:latin typeface="Calibri"/>
                <a:cs typeface="Calibri"/>
              </a:rPr>
              <a:t>read</a:t>
            </a:r>
            <a:r>
              <a:rPr sz="1800" spc="20" dirty="0">
                <a:latin typeface="Calibri"/>
                <a:cs typeface="Calibri"/>
              </a:rPr>
              <a:t> </a:t>
            </a:r>
            <a:r>
              <a:rPr sz="1800" spc="-5" dirty="0">
                <a:latin typeface="Calibri"/>
                <a:cs typeface="Calibri"/>
              </a:rPr>
              <a:t>the</a:t>
            </a:r>
            <a:r>
              <a:rPr sz="1800" spc="10" dirty="0">
                <a:latin typeface="Calibri"/>
                <a:cs typeface="Calibri"/>
              </a:rPr>
              <a:t> </a:t>
            </a:r>
            <a:r>
              <a:rPr sz="1800" spc="-15" dirty="0">
                <a:latin typeface="Calibri"/>
                <a:cs typeface="Calibri"/>
              </a:rPr>
              <a:t>Policy</a:t>
            </a:r>
            <a:r>
              <a:rPr sz="1800" spc="30" dirty="0">
                <a:latin typeface="Calibri"/>
                <a:cs typeface="Calibri"/>
              </a:rPr>
              <a:t> </a:t>
            </a:r>
            <a:r>
              <a:rPr sz="1800" spc="-5" dirty="0">
                <a:latin typeface="Calibri"/>
                <a:cs typeface="Calibri"/>
              </a:rPr>
              <a:t>on</a:t>
            </a:r>
            <a:r>
              <a:rPr sz="1800" spc="5" dirty="0">
                <a:solidFill>
                  <a:srgbClr val="0562C1"/>
                </a:solidFill>
                <a:latin typeface="Calibri"/>
                <a:cs typeface="Calibri"/>
              </a:rPr>
              <a:t> </a:t>
            </a:r>
            <a:r>
              <a:rPr sz="1800" u="sng" spc="-15" dirty="0">
                <a:solidFill>
                  <a:srgbClr val="0562C1"/>
                </a:solidFill>
                <a:uFill>
                  <a:solidFill>
                    <a:srgbClr val="0562C1"/>
                  </a:solidFill>
                </a:uFill>
                <a:latin typeface="Calibri"/>
                <a:cs typeface="Calibri"/>
                <a:hlinkClick r:id="rId3"/>
              </a:rPr>
              <a:t>Postdoctoral</a:t>
            </a:r>
            <a:r>
              <a:rPr sz="1800" u="sng" spc="25" dirty="0">
                <a:solidFill>
                  <a:srgbClr val="0562C1"/>
                </a:solidFill>
                <a:uFill>
                  <a:solidFill>
                    <a:srgbClr val="0562C1"/>
                  </a:solidFill>
                </a:uFill>
                <a:latin typeface="Calibri"/>
                <a:cs typeface="Calibri"/>
                <a:hlinkClick r:id="rId3"/>
              </a:rPr>
              <a:t> </a:t>
            </a:r>
            <a:r>
              <a:rPr sz="1800" u="sng" spc="-10" dirty="0">
                <a:solidFill>
                  <a:srgbClr val="0562C1"/>
                </a:solidFill>
                <a:uFill>
                  <a:solidFill>
                    <a:srgbClr val="0562C1"/>
                  </a:solidFill>
                </a:uFill>
                <a:latin typeface="Calibri"/>
                <a:cs typeface="Calibri"/>
                <a:hlinkClick r:id="rId3"/>
              </a:rPr>
              <a:t>Associate</a:t>
            </a:r>
            <a:r>
              <a:rPr sz="1800" u="sng" spc="-5" dirty="0">
                <a:solidFill>
                  <a:srgbClr val="0562C1"/>
                </a:solidFill>
                <a:uFill>
                  <a:solidFill>
                    <a:srgbClr val="0562C1"/>
                  </a:solidFill>
                </a:uFill>
                <a:latin typeface="Calibri"/>
                <a:cs typeface="Calibri"/>
                <a:hlinkClick r:id="rId3"/>
              </a:rPr>
              <a:t> Housing</a:t>
            </a:r>
            <a:r>
              <a:rPr sz="1800" u="sng" spc="30" dirty="0">
                <a:solidFill>
                  <a:srgbClr val="0562C1"/>
                </a:solidFill>
                <a:uFill>
                  <a:solidFill>
                    <a:srgbClr val="0562C1"/>
                  </a:solidFill>
                </a:uFill>
                <a:latin typeface="Calibri"/>
                <a:cs typeface="Calibri"/>
                <a:hlinkClick r:id="rId3"/>
              </a:rPr>
              <a:t> </a:t>
            </a:r>
            <a:r>
              <a:rPr sz="1800" dirty="0">
                <a:latin typeface="Calibri"/>
                <a:cs typeface="Calibri"/>
              </a:rPr>
              <a:t>and,</a:t>
            </a:r>
            <a:r>
              <a:rPr sz="1800" spc="10" dirty="0">
                <a:latin typeface="Calibri"/>
                <a:cs typeface="Calibri"/>
              </a:rPr>
              <a:t> </a:t>
            </a:r>
            <a:r>
              <a:rPr sz="1800" spc="-5" dirty="0">
                <a:latin typeface="Calibri"/>
                <a:cs typeface="Calibri"/>
              </a:rPr>
              <a:t>if</a:t>
            </a:r>
            <a:r>
              <a:rPr sz="1800" spc="5" dirty="0">
                <a:latin typeface="Calibri"/>
                <a:cs typeface="Calibri"/>
              </a:rPr>
              <a:t> </a:t>
            </a:r>
            <a:r>
              <a:rPr sz="1800" spc="-5" dirty="0">
                <a:latin typeface="Calibri"/>
                <a:cs typeface="Calibri"/>
              </a:rPr>
              <a:t>applicable,</a:t>
            </a:r>
            <a:r>
              <a:rPr sz="1800" spc="35" dirty="0">
                <a:latin typeface="Calibri"/>
                <a:cs typeface="Calibri"/>
              </a:rPr>
              <a:t> </a:t>
            </a:r>
            <a:r>
              <a:rPr sz="1800" spc="-5" dirty="0">
                <a:latin typeface="Calibri"/>
                <a:cs typeface="Calibri"/>
              </a:rPr>
              <a:t>the</a:t>
            </a:r>
            <a:r>
              <a:rPr sz="1800" spc="10" dirty="0">
                <a:latin typeface="Calibri"/>
                <a:cs typeface="Calibri"/>
              </a:rPr>
              <a:t> </a:t>
            </a:r>
            <a:r>
              <a:rPr sz="1800" spc="-15" dirty="0">
                <a:latin typeface="Calibri"/>
                <a:cs typeface="Calibri"/>
              </a:rPr>
              <a:t>Policy</a:t>
            </a:r>
            <a:r>
              <a:rPr sz="1800" spc="30" dirty="0">
                <a:latin typeface="Calibri"/>
                <a:cs typeface="Calibri"/>
              </a:rPr>
              <a:t> </a:t>
            </a:r>
            <a:r>
              <a:rPr sz="1800" spc="-5" dirty="0">
                <a:latin typeface="Calibri"/>
                <a:cs typeface="Calibri"/>
              </a:rPr>
              <a:t>on</a:t>
            </a:r>
            <a:r>
              <a:rPr sz="1800" spc="15" dirty="0">
                <a:solidFill>
                  <a:srgbClr val="0562C1"/>
                </a:solidFill>
                <a:latin typeface="Calibri"/>
                <a:cs typeface="Calibri"/>
              </a:rPr>
              <a:t> </a:t>
            </a:r>
            <a:r>
              <a:rPr sz="1800" u="sng" spc="-15" dirty="0">
                <a:solidFill>
                  <a:srgbClr val="0562C1"/>
                </a:solidFill>
                <a:uFill>
                  <a:solidFill>
                    <a:srgbClr val="0562C1"/>
                  </a:solidFill>
                </a:uFill>
                <a:latin typeface="Calibri"/>
                <a:cs typeface="Calibri"/>
                <a:hlinkClick r:id="rId4"/>
              </a:rPr>
              <a:t>Family</a:t>
            </a:r>
            <a:r>
              <a:rPr sz="1800" u="sng" spc="5" dirty="0">
                <a:solidFill>
                  <a:srgbClr val="0562C1"/>
                </a:solidFill>
                <a:uFill>
                  <a:solidFill>
                    <a:srgbClr val="0562C1"/>
                  </a:solidFill>
                </a:uFill>
                <a:latin typeface="Calibri"/>
                <a:cs typeface="Calibri"/>
                <a:hlinkClick r:id="rId4"/>
              </a:rPr>
              <a:t> </a:t>
            </a:r>
            <a:r>
              <a:rPr sz="1800" u="sng" spc="-5" dirty="0">
                <a:solidFill>
                  <a:srgbClr val="0562C1"/>
                </a:solidFill>
                <a:uFill>
                  <a:solidFill>
                    <a:srgbClr val="0562C1"/>
                  </a:solidFill>
                </a:uFill>
                <a:latin typeface="Calibri"/>
                <a:cs typeface="Calibri"/>
                <a:hlinkClick r:id="rId4"/>
              </a:rPr>
              <a:t>Housing</a:t>
            </a:r>
            <a:endParaRPr sz="1800" dirty="0">
              <a:latin typeface="Calibri"/>
              <a:cs typeface="Calibri"/>
            </a:endParaRPr>
          </a:p>
          <a:p>
            <a:pPr>
              <a:lnSpc>
                <a:spcPct val="100000"/>
              </a:lnSpc>
              <a:spcBef>
                <a:spcPts val="25"/>
              </a:spcBef>
              <a:buFont typeface="Arial"/>
              <a:buChar char="•"/>
            </a:pPr>
            <a:endParaRPr sz="1750" dirty="0">
              <a:latin typeface="Calibri"/>
              <a:cs typeface="Calibri"/>
            </a:endParaRPr>
          </a:p>
          <a:p>
            <a:pPr marL="299085" indent="-287020">
              <a:lnSpc>
                <a:spcPct val="100000"/>
              </a:lnSpc>
              <a:buFont typeface="Arial"/>
              <a:buChar char="•"/>
              <a:tabLst>
                <a:tab pos="299085" algn="l"/>
                <a:tab pos="299720" algn="l"/>
              </a:tabLst>
            </a:pPr>
            <a:r>
              <a:rPr sz="1800" spc="-20" dirty="0">
                <a:latin typeface="Calibri"/>
                <a:cs typeface="Calibri"/>
              </a:rPr>
              <a:t>Weill</a:t>
            </a:r>
            <a:r>
              <a:rPr sz="1800" spc="10" dirty="0">
                <a:latin typeface="Calibri"/>
                <a:cs typeface="Calibri"/>
              </a:rPr>
              <a:t> </a:t>
            </a:r>
            <a:r>
              <a:rPr sz="1800" spc="-5" dirty="0">
                <a:latin typeface="Calibri"/>
                <a:cs typeface="Calibri"/>
              </a:rPr>
              <a:t>Cornell</a:t>
            </a:r>
            <a:r>
              <a:rPr sz="1800" spc="25" dirty="0">
                <a:latin typeface="Calibri"/>
                <a:cs typeface="Calibri"/>
              </a:rPr>
              <a:t> </a:t>
            </a:r>
            <a:r>
              <a:rPr sz="1800" spc="-5" dirty="0">
                <a:latin typeface="Calibri"/>
                <a:cs typeface="Calibri"/>
              </a:rPr>
              <a:t>housing</a:t>
            </a:r>
            <a:r>
              <a:rPr sz="1800" spc="25" dirty="0">
                <a:latin typeface="Calibri"/>
                <a:cs typeface="Calibri"/>
              </a:rPr>
              <a:t> </a:t>
            </a:r>
            <a:r>
              <a:rPr sz="1800" spc="-5" dirty="0">
                <a:latin typeface="Calibri"/>
                <a:cs typeface="Calibri"/>
              </a:rPr>
              <a:t>units</a:t>
            </a:r>
            <a:r>
              <a:rPr sz="1800" spc="10" dirty="0">
                <a:latin typeface="Calibri"/>
                <a:cs typeface="Calibri"/>
              </a:rPr>
              <a:t> </a:t>
            </a:r>
            <a:r>
              <a:rPr sz="1800" spc="-10" dirty="0">
                <a:latin typeface="Calibri"/>
                <a:cs typeface="Calibri"/>
              </a:rPr>
              <a:t>consist</a:t>
            </a:r>
            <a:r>
              <a:rPr sz="1800" dirty="0">
                <a:latin typeface="Calibri"/>
                <a:cs typeface="Calibri"/>
              </a:rPr>
              <a:t> </a:t>
            </a:r>
            <a:r>
              <a:rPr sz="1800" spc="-5" dirty="0">
                <a:latin typeface="Calibri"/>
                <a:cs typeface="Calibri"/>
              </a:rPr>
              <a:t>of</a:t>
            </a:r>
            <a:r>
              <a:rPr sz="1800" spc="25" dirty="0">
                <a:latin typeface="Calibri"/>
                <a:cs typeface="Calibri"/>
              </a:rPr>
              <a:t> </a:t>
            </a:r>
            <a:r>
              <a:rPr sz="1800" spc="-10" dirty="0">
                <a:latin typeface="Calibri"/>
                <a:cs typeface="Calibri"/>
              </a:rPr>
              <a:t>studio,</a:t>
            </a:r>
            <a:r>
              <a:rPr sz="1800" spc="25" dirty="0">
                <a:latin typeface="Calibri"/>
                <a:cs typeface="Calibri"/>
              </a:rPr>
              <a:t> </a:t>
            </a:r>
            <a:r>
              <a:rPr sz="1800" spc="-5" dirty="0">
                <a:latin typeface="Calibri"/>
                <a:cs typeface="Calibri"/>
              </a:rPr>
              <a:t>one-bedroom,</a:t>
            </a:r>
            <a:r>
              <a:rPr sz="1800" spc="15" dirty="0">
                <a:latin typeface="Calibri"/>
                <a:cs typeface="Calibri"/>
              </a:rPr>
              <a:t> </a:t>
            </a:r>
            <a:r>
              <a:rPr sz="1800" dirty="0">
                <a:latin typeface="Calibri"/>
                <a:cs typeface="Calibri"/>
              </a:rPr>
              <a:t>and</a:t>
            </a:r>
            <a:r>
              <a:rPr sz="1800" spc="5" dirty="0">
                <a:latin typeface="Calibri"/>
                <a:cs typeface="Calibri"/>
              </a:rPr>
              <a:t> </a:t>
            </a:r>
            <a:r>
              <a:rPr sz="1800" spc="-10" dirty="0">
                <a:latin typeface="Calibri"/>
                <a:cs typeface="Calibri"/>
              </a:rPr>
              <a:t>two-bedroom</a:t>
            </a:r>
            <a:r>
              <a:rPr sz="1800" spc="15" dirty="0">
                <a:latin typeface="Calibri"/>
                <a:cs typeface="Calibri"/>
              </a:rPr>
              <a:t> </a:t>
            </a:r>
            <a:r>
              <a:rPr sz="1800" spc="-5" dirty="0">
                <a:latin typeface="Calibri"/>
                <a:cs typeface="Calibri"/>
              </a:rPr>
              <a:t>apartments</a:t>
            </a:r>
            <a:endParaRPr sz="1800" dirty="0">
              <a:latin typeface="Calibri"/>
              <a:cs typeface="Calibri"/>
            </a:endParaRPr>
          </a:p>
          <a:p>
            <a:pPr>
              <a:lnSpc>
                <a:spcPct val="100000"/>
              </a:lnSpc>
              <a:spcBef>
                <a:spcPts val="25"/>
              </a:spcBef>
              <a:buFont typeface="Arial"/>
              <a:buChar char="•"/>
            </a:pPr>
            <a:endParaRPr sz="1750" dirty="0">
              <a:latin typeface="Calibri"/>
              <a:cs typeface="Calibri"/>
            </a:endParaRPr>
          </a:p>
          <a:p>
            <a:pPr marL="299085" indent="-287020">
              <a:lnSpc>
                <a:spcPct val="100000"/>
              </a:lnSpc>
              <a:buClr>
                <a:srgbClr val="000000"/>
              </a:buClr>
              <a:buFont typeface="Arial"/>
              <a:buChar char="•"/>
              <a:tabLst>
                <a:tab pos="298450" algn="l"/>
                <a:tab pos="299720" algn="l"/>
              </a:tabLst>
            </a:pPr>
            <a:r>
              <a:rPr sz="1800" u="sng" spc="-5" dirty="0">
                <a:solidFill>
                  <a:srgbClr val="0562C1"/>
                </a:solidFill>
                <a:uFill>
                  <a:solidFill>
                    <a:srgbClr val="0562C1"/>
                  </a:solidFill>
                </a:uFill>
                <a:latin typeface="Calibri"/>
                <a:cs typeface="Calibri"/>
                <a:hlinkClick r:id="rId5"/>
              </a:rPr>
              <a:t>Housing</a:t>
            </a:r>
            <a:r>
              <a:rPr sz="1800" spc="15" dirty="0">
                <a:solidFill>
                  <a:srgbClr val="0562C1"/>
                </a:solidFill>
                <a:latin typeface="Calibri"/>
                <a:cs typeface="Calibri"/>
                <a:hlinkClick r:id="rId5"/>
              </a:rPr>
              <a:t> </a:t>
            </a:r>
            <a:r>
              <a:rPr sz="1800" spc="-5" dirty="0">
                <a:latin typeface="Calibri"/>
                <a:cs typeface="Calibri"/>
              </a:rPr>
              <a:t>is</a:t>
            </a:r>
            <a:r>
              <a:rPr sz="1800" spc="-10" dirty="0">
                <a:latin typeface="Calibri"/>
                <a:cs typeface="Calibri"/>
              </a:rPr>
              <a:t> available</a:t>
            </a:r>
            <a:r>
              <a:rPr sz="1800" spc="-5" dirty="0">
                <a:latin typeface="Calibri"/>
                <a:cs typeface="Calibri"/>
              </a:rPr>
              <a:t> in</a:t>
            </a:r>
            <a:r>
              <a:rPr sz="1800" spc="-10" dirty="0">
                <a:latin typeface="Calibri"/>
                <a:cs typeface="Calibri"/>
              </a:rPr>
              <a:t> </a:t>
            </a:r>
            <a:r>
              <a:rPr lang="en-US" spc="-10" dirty="0">
                <a:latin typeface="Calibri"/>
                <a:cs typeface="Calibri"/>
              </a:rPr>
              <a:t>2</a:t>
            </a:r>
            <a:r>
              <a:rPr sz="1800" spc="-5" dirty="0">
                <a:latin typeface="Calibri"/>
                <a:cs typeface="Calibri"/>
              </a:rPr>
              <a:t> </a:t>
            </a:r>
            <a:r>
              <a:rPr sz="1800" spc="-10" dirty="0">
                <a:latin typeface="Calibri"/>
                <a:cs typeface="Calibri"/>
              </a:rPr>
              <a:t>buildings: Riverwalk</a:t>
            </a:r>
            <a:r>
              <a:rPr lang="en-US" sz="1800" spc="-10" dirty="0">
                <a:latin typeface="Calibri"/>
                <a:cs typeface="Calibri"/>
              </a:rPr>
              <a:t> &amp;</a:t>
            </a:r>
            <a:r>
              <a:rPr sz="1800" spc="160" dirty="0">
                <a:latin typeface="Calibri"/>
                <a:cs typeface="Calibri"/>
              </a:rPr>
              <a:t> </a:t>
            </a:r>
            <a:r>
              <a:rPr sz="1800" spc="-10" dirty="0" err="1">
                <a:latin typeface="Calibri"/>
                <a:cs typeface="Calibri"/>
              </a:rPr>
              <a:t>Southtown</a:t>
            </a:r>
            <a:endParaRPr sz="1800" dirty="0">
              <a:latin typeface="Calibri"/>
              <a:cs typeface="Calibri"/>
            </a:endParaRPr>
          </a:p>
          <a:p>
            <a:pPr>
              <a:lnSpc>
                <a:spcPct val="100000"/>
              </a:lnSpc>
              <a:spcBef>
                <a:spcPts val="25"/>
              </a:spcBef>
              <a:buFont typeface="Arial"/>
              <a:buChar char="•"/>
            </a:pPr>
            <a:endParaRPr sz="1750" dirty="0">
              <a:latin typeface="Calibri"/>
              <a:cs typeface="Calibri"/>
            </a:endParaRPr>
          </a:p>
          <a:p>
            <a:pPr marL="299085" indent="-287020">
              <a:lnSpc>
                <a:spcPct val="100000"/>
              </a:lnSpc>
              <a:buFont typeface="Arial"/>
              <a:buChar char="•"/>
              <a:tabLst>
                <a:tab pos="299085" algn="l"/>
                <a:tab pos="299720" algn="l"/>
              </a:tabLst>
            </a:pPr>
            <a:r>
              <a:rPr sz="1800" spc="-5" dirty="0">
                <a:latin typeface="Calibri"/>
                <a:cs typeface="Calibri"/>
              </a:rPr>
              <a:t>Apartments in</a:t>
            </a:r>
            <a:r>
              <a:rPr sz="1800" spc="15" dirty="0">
                <a:latin typeface="Calibri"/>
                <a:cs typeface="Calibri"/>
              </a:rPr>
              <a:t> </a:t>
            </a:r>
            <a:r>
              <a:rPr sz="1800" spc="-10" dirty="0">
                <a:latin typeface="Calibri"/>
                <a:cs typeface="Calibri"/>
              </a:rPr>
              <a:t>Riverwalk</a:t>
            </a:r>
            <a:r>
              <a:rPr sz="1800" spc="15" dirty="0">
                <a:latin typeface="Calibri"/>
                <a:cs typeface="Calibri"/>
              </a:rPr>
              <a:t> </a:t>
            </a:r>
            <a:r>
              <a:rPr sz="1800" dirty="0">
                <a:latin typeface="Calibri"/>
                <a:cs typeface="Calibri"/>
              </a:rPr>
              <a:t>&amp; </a:t>
            </a:r>
            <a:r>
              <a:rPr sz="1800" spc="-10" dirty="0">
                <a:latin typeface="Calibri"/>
                <a:cs typeface="Calibri"/>
              </a:rPr>
              <a:t>Southtown</a:t>
            </a:r>
            <a:r>
              <a:rPr sz="1800" spc="20" dirty="0">
                <a:latin typeface="Calibri"/>
                <a:cs typeface="Calibri"/>
              </a:rPr>
              <a:t> </a:t>
            </a:r>
            <a:r>
              <a:rPr sz="1800" spc="-10" dirty="0">
                <a:latin typeface="Calibri"/>
                <a:cs typeface="Calibri"/>
              </a:rPr>
              <a:t>are</a:t>
            </a:r>
            <a:r>
              <a:rPr sz="1800" spc="10" dirty="0">
                <a:latin typeface="Calibri"/>
                <a:cs typeface="Calibri"/>
              </a:rPr>
              <a:t> </a:t>
            </a:r>
            <a:r>
              <a:rPr sz="1800" spc="-5" dirty="0">
                <a:latin typeface="Calibri"/>
                <a:cs typeface="Calibri"/>
              </a:rPr>
              <a:t>unfurnished.</a:t>
            </a:r>
            <a:r>
              <a:rPr sz="1800" spc="20" dirty="0">
                <a:latin typeface="Calibri"/>
                <a:cs typeface="Calibri"/>
              </a:rPr>
              <a:t> </a:t>
            </a:r>
            <a:r>
              <a:rPr sz="1800" spc="-15" dirty="0">
                <a:latin typeface="Calibri"/>
                <a:cs typeface="Calibri"/>
              </a:rPr>
              <a:t>Rent</a:t>
            </a:r>
            <a:r>
              <a:rPr sz="1800" spc="15" dirty="0">
                <a:latin typeface="Calibri"/>
                <a:cs typeface="Calibri"/>
              </a:rPr>
              <a:t> </a:t>
            </a:r>
            <a:r>
              <a:rPr sz="1800" spc="-10" dirty="0">
                <a:latin typeface="Calibri"/>
                <a:cs typeface="Calibri"/>
              </a:rPr>
              <a:t>ranges</a:t>
            </a:r>
            <a:r>
              <a:rPr sz="1800" spc="-5" dirty="0">
                <a:latin typeface="Calibri"/>
                <a:cs typeface="Calibri"/>
              </a:rPr>
              <a:t> </a:t>
            </a:r>
            <a:r>
              <a:rPr sz="1800" spc="-10" dirty="0">
                <a:latin typeface="Calibri"/>
                <a:cs typeface="Calibri"/>
              </a:rPr>
              <a:t>from</a:t>
            </a:r>
            <a:r>
              <a:rPr sz="1800" spc="5" dirty="0">
                <a:latin typeface="Calibri"/>
                <a:cs typeface="Calibri"/>
              </a:rPr>
              <a:t> </a:t>
            </a:r>
            <a:r>
              <a:rPr sz="1800" spc="-5" dirty="0">
                <a:latin typeface="Calibri"/>
                <a:cs typeface="Calibri"/>
              </a:rPr>
              <a:t>~$1</a:t>
            </a:r>
            <a:r>
              <a:rPr lang="en-US" sz="1800" spc="-5" dirty="0">
                <a:latin typeface="Calibri"/>
                <a:cs typeface="Calibri"/>
              </a:rPr>
              <a:t>7</a:t>
            </a:r>
            <a:r>
              <a:rPr sz="1800" spc="-5" dirty="0">
                <a:latin typeface="Calibri"/>
                <a:cs typeface="Calibri"/>
              </a:rPr>
              <a:t>00</a:t>
            </a:r>
            <a:r>
              <a:rPr sz="1800" spc="5" dirty="0">
                <a:latin typeface="Calibri"/>
                <a:cs typeface="Calibri"/>
              </a:rPr>
              <a:t> </a:t>
            </a:r>
            <a:r>
              <a:rPr sz="1800" dirty="0">
                <a:latin typeface="Calibri"/>
                <a:cs typeface="Calibri"/>
              </a:rPr>
              <a:t>-</a:t>
            </a:r>
            <a:r>
              <a:rPr sz="1800" spc="15" dirty="0">
                <a:latin typeface="Calibri"/>
                <a:cs typeface="Calibri"/>
              </a:rPr>
              <a:t> </a:t>
            </a:r>
            <a:r>
              <a:rPr sz="1800" spc="-5" dirty="0">
                <a:latin typeface="Calibri"/>
                <a:cs typeface="Calibri"/>
              </a:rPr>
              <a:t>$2</a:t>
            </a:r>
            <a:r>
              <a:rPr lang="en-US" sz="1800" spc="-5" dirty="0">
                <a:latin typeface="Calibri"/>
                <a:cs typeface="Calibri"/>
              </a:rPr>
              <a:t>1</a:t>
            </a:r>
            <a:r>
              <a:rPr sz="1800" spc="-5" dirty="0">
                <a:latin typeface="Calibri"/>
                <a:cs typeface="Calibri"/>
              </a:rPr>
              <a:t>00/month</a:t>
            </a:r>
            <a:r>
              <a:rPr sz="1800" spc="5" dirty="0">
                <a:latin typeface="Calibri"/>
                <a:cs typeface="Calibri"/>
              </a:rPr>
              <a:t> </a:t>
            </a:r>
            <a:r>
              <a:rPr sz="1800" spc="-15" dirty="0">
                <a:latin typeface="Calibri"/>
                <a:cs typeface="Calibri"/>
              </a:rPr>
              <a:t>for</a:t>
            </a:r>
            <a:r>
              <a:rPr sz="1800" spc="15" dirty="0">
                <a:latin typeface="Calibri"/>
                <a:cs typeface="Calibri"/>
              </a:rPr>
              <a:t> </a:t>
            </a:r>
            <a:r>
              <a:rPr sz="1800" dirty="0">
                <a:latin typeface="Calibri"/>
                <a:cs typeface="Calibri"/>
              </a:rPr>
              <a:t>a</a:t>
            </a:r>
            <a:r>
              <a:rPr sz="1800" spc="5" dirty="0">
                <a:latin typeface="Calibri"/>
                <a:cs typeface="Calibri"/>
              </a:rPr>
              <a:t> </a:t>
            </a:r>
            <a:r>
              <a:rPr sz="1800" spc="-5" dirty="0">
                <a:latin typeface="Calibri"/>
                <a:cs typeface="Calibri"/>
              </a:rPr>
              <a:t>studio</a:t>
            </a:r>
            <a:r>
              <a:rPr sz="1800" spc="15" dirty="0">
                <a:latin typeface="Calibri"/>
                <a:cs typeface="Calibri"/>
              </a:rPr>
              <a:t> </a:t>
            </a:r>
            <a:r>
              <a:rPr sz="1800" spc="-5" dirty="0">
                <a:latin typeface="Calibri"/>
                <a:cs typeface="Calibri"/>
              </a:rPr>
              <a:t>apartment</a:t>
            </a:r>
            <a:endParaRPr sz="1800" dirty="0">
              <a:latin typeface="Calibri"/>
              <a:cs typeface="Calibri"/>
            </a:endParaRPr>
          </a:p>
          <a:p>
            <a:pPr>
              <a:lnSpc>
                <a:spcPct val="100000"/>
              </a:lnSpc>
              <a:spcBef>
                <a:spcPts val="25"/>
              </a:spcBef>
            </a:pPr>
            <a:endParaRPr sz="1750" dirty="0">
              <a:latin typeface="Calibri"/>
              <a:cs typeface="Calibri"/>
            </a:endParaRPr>
          </a:p>
          <a:p>
            <a:pPr marL="299085" marR="5080" indent="-287020">
              <a:lnSpc>
                <a:spcPct val="100000"/>
              </a:lnSpc>
              <a:buFont typeface="Arial"/>
              <a:buChar char="•"/>
              <a:tabLst>
                <a:tab pos="299085" algn="l"/>
                <a:tab pos="299720" algn="l"/>
              </a:tabLst>
            </a:pPr>
            <a:r>
              <a:rPr sz="1800" spc="-15" dirty="0">
                <a:latin typeface="Calibri"/>
                <a:cs typeface="Calibri"/>
              </a:rPr>
              <a:t>Family</a:t>
            </a:r>
            <a:r>
              <a:rPr sz="1800" spc="5" dirty="0">
                <a:latin typeface="Calibri"/>
                <a:cs typeface="Calibri"/>
              </a:rPr>
              <a:t> </a:t>
            </a:r>
            <a:r>
              <a:rPr sz="1800" spc="-10" dirty="0">
                <a:latin typeface="Calibri"/>
                <a:cs typeface="Calibri"/>
              </a:rPr>
              <a:t>members</a:t>
            </a:r>
            <a:r>
              <a:rPr sz="1800" spc="15" dirty="0">
                <a:latin typeface="Calibri"/>
                <a:cs typeface="Calibri"/>
              </a:rPr>
              <a:t> </a:t>
            </a:r>
            <a:r>
              <a:rPr sz="1800" spc="-5" dirty="0">
                <a:latin typeface="Calibri"/>
                <a:cs typeface="Calibri"/>
              </a:rPr>
              <a:t>who</a:t>
            </a:r>
            <a:r>
              <a:rPr sz="1800" spc="15" dirty="0">
                <a:latin typeface="Calibri"/>
                <a:cs typeface="Calibri"/>
              </a:rPr>
              <a:t> </a:t>
            </a:r>
            <a:r>
              <a:rPr sz="1800" spc="-10" dirty="0">
                <a:latin typeface="Calibri"/>
                <a:cs typeface="Calibri"/>
              </a:rPr>
              <a:t>are</a:t>
            </a:r>
            <a:r>
              <a:rPr sz="1800" spc="25" dirty="0">
                <a:latin typeface="Calibri"/>
                <a:cs typeface="Calibri"/>
              </a:rPr>
              <a:t> </a:t>
            </a:r>
            <a:r>
              <a:rPr sz="1800" spc="-5" dirty="0">
                <a:latin typeface="Calibri"/>
                <a:cs typeface="Calibri"/>
              </a:rPr>
              <a:t>eligible</a:t>
            </a:r>
            <a:r>
              <a:rPr sz="1800" spc="20" dirty="0">
                <a:latin typeface="Calibri"/>
                <a:cs typeface="Calibri"/>
              </a:rPr>
              <a:t> </a:t>
            </a:r>
            <a:r>
              <a:rPr sz="1800" spc="-10" dirty="0">
                <a:latin typeface="Calibri"/>
                <a:cs typeface="Calibri"/>
              </a:rPr>
              <a:t>to</a:t>
            </a:r>
            <a:r>
              <a:rPr sz="1800" spc="20" dirty="0">
                <a:latin typeface="Calibri"/>
                <a:cs typeface="Calibri"/>
              </a:rPr>
              <a:t> </a:t>
            </a:r>
            <a:r>
              <a:rPr sz="1800" spc="-10" dirty="0">
                <a:latin typeface="Calibri"/>
                <a:cs typeface="Calibri"/>
              </a:rPr>
              <a:t>reside</a:t>
            </a:r>
            <a:r>
              <a:rPr sz="1800" spc="15" dirty="0">
                <a:latin typeface="Calibri"/>
                <a:cs typeface="Calibri"/>
              </a:rPr>
              <a:t> </a:t>
            </a:r>
            <a:r>
              <a:rPr sz="1800" spc="-5" dirty="0">
                <a:latin typeface="Calibri"/>
                <a:cs typeface="Calibri"/>
              </a:rPr>
              <a:t>with</a:t>
            </a:r>
            <a:r>
              <a:rPr sz="1800" spc="20" dirty="0">
                <a:latin typeface="Calibri"/>
                <a:cs typeface="Calibri"/>
              </a:rPr>
              <a:t> </a:t>
            </a:r>
            <a:r>
              <a:rPr sz="1800" spc="-10" dirty="0">
                <a:latin typeface="Calibri"/>
                <a:cs typeface="Calibri"/>
              </a:rPr>
              <a:t>you</a:t>
            </a:r>
            <a:r>
              <a:rPr sz="1800" spc="25" dirty="0">
                <a:latin typeface="Calibri"/>
                <a:cs typeface="Calibri"/>
              </a:rPr>
              <a:t> </a:t>
            </a:r>
            <a:r>
              <a:rPr sz="1800" spc="-5" dirty="0">
                <a:latin typeface="Calibri"/>
                <a:cs typeface="Calibri"/>
              </a:rPr>
              <a:t>in</a:t>
            </a:r>
            <a:r>
              <a:rPr sz="1800" spc="20" dirty="0">
                <a:latin typeface="Calibri"/>
                <a:cs typeface="Calibri"/>
              </a:rPr>
              <a:t> </a:t>
            </a:r>
            <a:r>
              <a:rPr sz="1800" spc="-20" dirty="0">
                <a:latin typeface="Calibri"/>
                <a:cs typeface="Calibri"/>
              </a:rPr>
              <a:t>Weill</a:t>
            </a:r>
            <a:r>
              <a:rPr sz="1800" spc="15" dirty="0">
                <a:latin typeface="Calibri"/>
                <a:cs typeface="Calibri"/>
              </a:rPr>
              <a:t> </a:t>
            </a:r>
            <a:r>
              <a:rPr sz="1800" spc="-5" dirty="0">
                <a:latin typeface="Calibri"/>
                <a:cs typeface="Calibri"/>
              </a:rPr>
              <a:t>Cornell</a:t>
            </a:r>
            <a:r>
              <a:rPr sz="1800" spc="25" dirty="0">
                <a:latin typeface="Calibri"/>
                <a:cs typeface="Calibri"/>
              </a:rPr>
              <a:t> </a:t>
            </a:r>
            <a:r>
              <a:rPr sz="1800" spc="-5" dirty="0">
                <a:latin typeface="Calibri"/>
                <a:cs typeface="Calibri"/>
              </a:rPr>
              <a:t>housing</a:t>
            </a:r>
            <a:r>
              <a:rPr sz="1800" spc="10" dirty="0">
                <a:latin typeface="Calibri"/>
                <a:cs typeface="Calibri"/>
              </a:rPr>
              <a:t> </a:t>
            </a:r>
            <a:r>
              <a:rPr sz="1800" spc="-5" dirty="0">
                <a:latin typeface="Calibri"/>
                <a:cs typeface="Calibri"/>
              </a:rPr>
              <a:t>include</a:t>
            </a:r>
            <a:r>
              <a:rPr sz="1800" spc="50" dirty="0">
                <a:latin typeface="Calibri"/>
                <a:cs typeface="Calibri"/>
              </a:rPr>
              <a:t> </a:t>
            </a:r>
            <a:r>
              <a:rPr sz="1800" spc="-10" dirty="0">
                <a:latin typeface="Calibri"/>
                <a:cs typeface="Calibri"/>
              </a:rPr>
              <a:t>your</a:t>
            </a:r>
            <a:r>
              <a:rPr sz="1800" dirty="0">
                <a:latin typeface="Calibri"/>
                <a:cs typeface="Calibri"/>
              </a:rPr>
              <a:t> </a:t>
            </a:r>
            <a:r>
              <a:rPr sz="1800" spc="-5" dirty="0">
                <a:latin typeface="Calibri"/>
                <a:cs typeface="Calibri"/>
              </a:rPr>
              <a:t>spouse</a:t>
            </a:r>
            <a:r>
              <a:rPr sz="1800" spc="15" dirty="0">
                <a:latin typeface="Calibri"/>
                <a:cs typeface="Calibri"/>
              </a:rPr>
              <a:t> </a:t>
            </a:r>
            <a:r>
              <a:rPr sz="1800" spc="-5" dirty="0">
                <a:latin typeface="Calibri"/>
                <a:cs typeface="Calibri"/>
              </a:rPr>
              <a:t>or</a:t>
            </a:r>
            <a:r>
              <a:rPr sz="1800" dirty="0">
                <a:latin typeface="Calibri"/>
                <a:cs typeface="Calibri"/>
              </a:rPr>
              <a:t> </a:t>
            </a:r>
            <a:r>
              <a:rPr sz="1800" spc="-5" dirty="0">
                <a:latin typeface="Calibri"/>
                <a:cs typeface="Calibri"/>
              </a:rPr>
              <a:t>domestic</a:t>
            </a:r>
            <a:r>
              <a:rPr sz="1800" spc="25" dirty="0">
                <a:latin typeface="Calibri"/>
                <a:cs typeface="Calibri"/>
              </a:rPr>
              <a:t> </a:t>
            </a:r>
            <a:r>
              <a:rPr sz="1800" spc="-5" dirty="0">
                <a:latin typeface="Calibri"/>
                <a:cs typeface="Calibri"/>
              </a:rPr>
              <a:t>partner</a:t>
            </a:r>
            <a:r>
              <a:rPr sz="1800" spc="5" dirty="0">
                <a:latin typeface="Calibri"/>
                <a:cs typeface="Calibri"/>
              </a:rPr>
              <a:t> </a:t>
            </a:r>
            <a:r>
              <a:rPr sz="1800" dirty="0">
                <a:latin typeface="Calibri"/>
                <a:cs typeface="Calibri"/>
              </a:rPr>
              <a:t>and </a:t>
            </a:r>
            <a:r>
              <a:rPr sz="1800" spc="-395" dirty="0">
                <a:latin typeface="Calibri"/>
                <a:cs typeface="Calibri"/>
              </a:rPr>
              <a:t> </a:t>
            </a:r>
            <a:r>
              <a:rPr sz="1800" spc="-10" dirty="0">
                <a:latin typeface="Calibri"/>
                <a:cs typeface="Calibri"/>
              </a:rPr>
              <a:t>child(ren)</a:t>
            </a:r>
            <a:endParaRPr sz="1800" dirty="0">
              <a:latin typeface="Calibri"/>
              <a:cs typeface="Calibri"/>
            </a:endParaRPr>
          </a:p>
          <a:p>
            <a:pPr>
              <a:lnSpc>
                <a:spcPct val="100000"/>
              </a:lnSpc>
              <a:spcBef>
                <a:spcPts val="25"/>
              </a:spcBef>
              <a:buFont typeface="Arial"/>
              <a:buChar char="•"/>
            </a:pPr>
            <a:endParaRPr sz="1750" dirty="0">
              <a:latin typeface="Calibri"/>
              <a:cs typeface="Calibri"/>
            </a:endParaRPr>
          </a:p>
          <a:p>
            <a:pPr marL="299085" indent="-287020">
              <a:lnSpc>
                <a:spcPct val="100000"/>
              </a:lnSpc>
              <a:buFont typeface="Arial"/>
              <a:buChar char="•"/>
              <a:tabLst>
                <a:tab pos="299085" algn="l"/>
                <a:tab pos="299720" algn="l"/>
              </a:tabLst>
            </a:pPr>
            <a:r>
              <a:rPr sz="1800" spc="-10" dirty="0">
                <a:latin typeface="Calibri"/>
                <a:cs typeface="Calibri"/>
              </a:rPr>
              <a:t>Visitors</a:t>
            </a:r>
            <a:r>
              <a:rPr sz="1800" spc="5" dirty="0">
                <a:latin typeface="Calibri"/>
                <a:cs typeface="Calibri"/>
              </a:rPr>
              <a:t> </a:t>
            </a:r>
            <a:r>
              <a:rPr sz="1800" spc="-15" dirty="0">
                <a:latin typeface="Calibri"/>
                <a:cs typeface="Calibri"/>
              </a:rPr>
              <a:t>may</a:t>
            </a:r>
            <a:r>
              <a:rPr sz="1800" spc="5" dirty="0">
                <a:latin typeface="Calibri"/>
                <a:cs typeface="Calibri"/>
              </a:rPr>
              <a:t> </a:t>
            </a:r>
            <a:r>
              <a:rPr sz="1800" spc="-25" dirty="0">
                <a:latin typeface="Calibri"/>
                <a:cs typeface="Calibri"/>
              </a:rPr>
              <a:t>stay</a:t>
            </a:r>
            <a:r>
              <a:rPr sz="1800" spc="5" dirty="0">
                <a:latin typeface="Calibri"/>
                <a:cs typeface="Calibri"/>
              </a:rPr>
              <a:t> </a:t>
            </a:r>
            <a:r>
              <a:rPr sz="1800" spc="-5" dirty="0">
                <a:latin typeface="Calibri"/>
                <a:cs typeface="Calibri"/>
              </a:rPr>
              <a:t>with</a:t>
            </a:r>
            <a:r>
              <a:rPr sz="1800" spc="25" dirty="0">
                <a:latin typeface="Calibri"/>
                <a:cs typeface="Calibri"/>
              </a:rPr>
              <a:t> </a:t>
            </a:r>
            <a:r>
              <a:rPr sz="1800" spc="-10" dirty="0">
                <a:latin typeface="Calibri"/>
                <a:cs typeface="Calibri"/>
              </a:rPr>
              <a:t>you</a:t>
            </a:r>
            <a:r>
              <a:rPr sz="1800" spc="5" dirty="0">
                <a:latin typeface="Calibri"/>
                <a:cs typeface="Calibri"/>
              </a:rPr>
              <a:t> </a:t>
            </a:r>
            <a:r>
              <a:rPr sz="1800" spc="-15" dirty="0">
                <a:latin typeface="Calibri"/>
                <a:cs typeface="Calibri"/>
              </a:rPr>
              <a:t>for</a:t>
            </a:r>
            <a:r>
              <a:rPr sz="1800" spc="10" dirty="0">
                <a:latin typeface="Calibri"/>
                <a:cs typeface="Calibri"/>
              </a:rPr>
              <a:t> </a:t>
            </a:r>
            <a:r>
              <a:rPr sz="1800" dirty="0">
                <a:latin typeface="Calibri"/>
                <a:cs typeface="Calibri"/>
              </a:rPr>
              <a:t>a </a:t>
            </a:r>
            <a:r>
              <a:rPr sz="1800" u="sng" spc="-10" dirty="0">
                <a:uFill>
                  <a:solidFill>
                    <a:srgbClr val="000000"/>
                  </a:solidFill>
                </a:uFill>
                <a:latin typeface="Calibri"/>
                <a:cs typeface="Calibri"/>
              </a:rPr>
              <a:t>limited</a:t>
            </a:r>
            <a:r>
              <a:rPr sz="1800" spc="25" dirty="0">
                <a:latin typeface="Calibri"/>
                <a:cs typeface="Calibri"/>
              </a:rPr>
              <a:t> </a:t>
            </a:r>
            <a:r>
              <a:rPr sz="1800" spc="-5" dirty="0">
                <a:latin typeface="Calibri"/>
                <a:cs typeface="Calibri"/>
              </a:rPr>
              <a:t>period</a:t>
            </a:r>
            <a:r>
              <a:rPr sz="1800" spc="20" dirty="0">
                <a:latin typeface="Calibri"/>
                <a:cs typeface="Calibri"/>
              </a:rPr>
              <a:t> </a:t>
            </a:r>
            <a:r>
              <a:rPr sz="1800" spc="-5" dirty="0">
                <a:latin typeface="Calibri"/>
                <a:cs typeface="Calibri"/>
              </a:rPr>
              <a:t>of</a:t>
            </a:r>
            <a:r>
              <a:rPr sz="1800" dirty="0">
                <a:latin typeface="Calibri"/>
                <a:cs typeface="Calibri"/>
              </a:rPr>
              <a:t> </a:t>
            </a:r>
            <a:r>
              <a:rPr sz="1800" spc="-10" dirty="0">
                <a:latin typeface="Calibri"/>
                <a:cs typeface="Calibri"/>
              </a:rPr>
              <a:t>time—refer</a:t>
            </a:r>
            <a:r>
              <a:rPr sz="1800" dirty="0">
                <a:latin typeface="Calibri"/>
                <a:cs typeface="Calibri"/>
              </a:rPr>
              <a:t> </a:t>
            </a:r>
            <a:r>
              <a:rPr sz="1800" spc="-10" dirty="0">
                <a:latin typeface="Calibri"/>
                <a:cs typeface="Calibri"/>
              </a:rPr>
              <a:t>to</a:t>
            </a:r>
            <a:r>
              <a:rPr sz="1800" spc="5" dirty="0">
                <a:latin typeface="Calibri"/>
                <a:cs typeface="Calibri"/>
              </a:rPr>
              <a:t> </a:t>
            </a:r>
            <a:r>
              <a:rPr sz="1800" spc="-5" dirty="0">
                <a:latin typeface="Calibri"/>
                <a:cs typeface="Calibri"/>
              </a:rPr>
              <a:t>the</a:t>
            </a:r>
            <a:r>
              <a:rPr sz="1800" spc="10" dirty="0">
                <a:solidFill>
                  <a:srgbClr val="0562C1"/>
                </a:solidFill>
                <a:latin typeface="Calibri"/>
                <a:cs typeface="Calibri"/>
              </a:rPr>
              <a:t> </a:t>
            </a:r>
            <a:r>
              <a:rPr sz="1800" u="sng" spc="-5" dirty="0">
                <a:solidFill>
                  <a:srgbClr val="0562C1"/>
                </a:solidFill>
                <a:uFill>
                  <a:solidFill>
                    <a:srgbClr val="0562C1"/>
                  </a:solidFill>
                </a:uFill>
                <a:latin typeface="Calibri"/>
                <a:cs typeface="Calibri"/>
                <a:hlinkClick r:id="rId6"/>
              </a:rPr>
              <a:t>Housing</a:t>
            </a:r>
            <a:r>
              <a:rPr sz="1800" u="sng" spc="20" dirty="0">
                <a:solidFill>
                  <a:srgbClr val="0562C1"/>
                </a:solidFill>
                <a:uFill>
                  <a:solidFill>
                    <a:srgbClr val="0562C1"/>
                  </a:solidFill>
                </a:uFill>
                <a:latin typeface="Calibri"/>
                <a:cs typeface="Calibri"/>
                <a:hlinkClick r:id="rId6"/>
              </a:rPr>
              <a:t> </a:t>
            </a:r>
            <a:r>
              <a:rPr sz="1800" u="sng" spc="-35" dirty="0">
                <a:solidFill>
                  <a:srgbClr val="0562C1"/>
                </a:solidFill>
                <a:uFill>
                  <a:solidFill>
                    <a:srgbClr val="0562C1"/>
                  </a:solidFill>
                </a:uFill>
                <a:latin typeface="Calibri"/>
                <a:cs typeface="Calibri"/>
                <a:hlinkClick r:id="rId6"/>
              </a:rPr>
              <a:t>Terms</a:t>
            </a:r>
            <a:r>
              <a:rPr sz="1800" u="sng" spc="-5" dirty="0">
                <a:solidFill>
                  <a:srgbClr val="0562C1"/>
                </a:solidFill>
                <a:uFill>
                  <a:solidFill>
                    <a:srgbClr val="0562C1"/>
                  </a:solidFill>
                </a:uFill>
                <a:latin typeface="Calibri"/>
                <a:cs typeface="Calibri"/>
                <a:hlinkClick r:id="rId6"/>
              </a:rPr>
              <a:t> </a:t>
            </a:r>
            <a:r>
              <a:rPr sz="1800" u="sng" dirty="0">
                <a:solidFill>
                  <a:srgbClr val="0562C1"/>
                </a:solidFill>
                <a:uFill>
                  <a:solidFill>
                    <a:srgbClr val="0562C1"/>
                  </a:solidFill>
                </a:uFill>
                <a:latin typeface="Calibri"/>
                <a:cs typeface="Calibri"/>
                <a:hlinkClick r:id="rId6"/>
              </a:rPr>
              <a:t>and</a:t>
            </a:r>
            <a:r>
              <a:rPr sz="1800" u="sng" spc="10" dirty="0">
                <a:solidFill>
                  <a:srgbClr val="0562C1"/>
                </a:solidFill>
                <a:uFill>
                  <a:solidFill>
                    <a:srgbClr val="0562C1"/>
                  </a:solidFill>
                </a:uFill>
                <a:latin typeface="Calibri"/>
                <a:cs typeface="Calibri"/>
                <a:hlinkClick r:id="rId6"/>
              </a:rPr>
              <a:t> </a:t>
            </a:r>
            <a:r>
              <a:rPr sz="1800" u="sng" spc="-5" dirty="0">
                <a:solidFill>
                  <a:srgbClr val="0562C1"/>
                </a:solidFill>
                <a:uFill>
                  <a:solidFill>
                    <a:srgbClr val="0562C1"/>
                  </a:solidFill>
                </a:uFill>
                <a:latin typeface="Calibri"/>
                <a:cs typeface="Calibri"/>
                <a:hlinkClick r:id="rId6"/>
              </a:rPr>
              <a:t>Conditions</a:t>
            </a:r>
            <a:r>
              <a:rPr sz="1800" u="sng" spc="20" dirty="0">
                <a:solidFill>
                  <a:srgbClr val="0562C1"/>
                </a:solidFill>
                <a:uFill>
                  <a:solidFill>
                    <a:srgbClr val="0562C1"/>
                  </a:solidFill>
                </a:uFill>
                <a:latin typeface="Calibri"/>
                <a:cs typeface="Calibri"/>
                <a:hlinkClick r:id="rId6"/>
              </a:rPr>
              <a:t> </a:t>
            </a:r>
            <a:r>
              <a:rPr sz="1800" spc="-15" dirty="0">
                <a:latin typeface="Calibri"/>
                <a:cs typeface="Calibri"/>
              </a:rPr>
              <a:t>for</a:t>
            </a:r>
            <a:r>
              <a:rPr sz="1800" spc="10" dirty="0">
                <a:latin typeface="Calibri"/>
                <a:cs typeface="Calibri"/>
              </a:rPr>
              <a:t> </a:t>
            </a:r>
            <a:r>
              <a:rPr sz="1800" spc="-10" dirty="0">
                <a:latin typeface="Calibri"/>
                <a:cs typeface="Calibri"/>
              </a:rPr>
              <a:t>more</a:t>
            </a:r>
            <a:r>
              <a:rPr sz="1800" spc="10" dirty="0">
                <a:latin typeface="Calibri"/>
                <a:cs typeface="Calibri"/>
              </a:rPr>
              <a:t> </a:t>
            </a:r>
            <a:r>
              <a:rPr sz="1800" spc="-10" dirty="0">
                <a:latin typeface="Calibri"/>
                <a:cs typeface="Calibri"/>
              </a:rPr>
              <a:t>information</a:t>
            </a:r>
            <a:endParaRPr sz="1800" dirty="0">
              <a:latin typeface="Calibri"/>
              <a:cs typeface="Calibri"/>
            </a:endParaRPr>
          </a:p>
        </p:txBody>
      </p:sp>
      <p:sp>
        <p:nvSpPr>
          <p:cNvPr id="3" name="object 3"/>
          <p:cNvSpPr txBox="1">
            <a:spLocks noGrp="1"/>
          </p:cNvSpPr>
          <p:nvPr>
            <p:ph type="title"/>
          </p:nvPr>
        </p:nvSpPr>
        <p:spPr>
          <a:xfrm>
            <a:off x="5376830" y="271532"/>
            <a:ext cx="1436370" cy="452120"/>
          </a:xfrm>
          <a:prstGeom prst="rect">
            <a:avLst/>
          </a:prstGeom>
        </p:spPr>
        <p:txBody>
          <a:bodyPr vert="horz" wrap="square" lIns="0" tIns="12065" rIns="0" bIns="0" rtlCol="0">
            <a:spAutoFit/>
          </a:bodyPr>
          <a:lstStyle/>
          <a:p>
            <a:pPr marL="12700">
              <a:lnSpc>
                <a:spcPct val="100000"/>
              </a:lnSpc>
              <a:spcBef>
                <a:spcPts val="95"/>
              </a:spcBef>
            </a:pPr>
            <a:r>
              <a:rPr spc="-160" dirty="0"/>
              <a:t>H</a:t>
            </a:r>
            <a:r>
              <a:rPr spc="20" dirty="0"/>
              <a:t>o</a:t>
            </a:r>
            <a:r>
              <a:rPr dirty="0"/>
              <a:t>u</a:t>
            </a:r>
            <a:r>
              <a:rPr spc="10" dirty="0"/>
              <a:t>s</a:t>
            </a:r>
            <a:r>
              <a:rPr spc="-95" dirty="0"/>
              <a:t>ing</a:t>
            </a:r>
          </a:p>
        </p:txBody>
      </p:sp>
      <p:pic>
        <p:nvPicPr>
          <p:cNvPr id="4" name="object 4"/>
          <p:cNvPicPr/>
          <p:nvPr/>
        </p:nvPicPr>
        <p:blipFill>
          <a:blip r:embed="rId7" cstate="print"/>
          <a:stretch>
            <a:fillRect/>
          </a:stretch>
        </p:blipFill>
        <p:spPr>
          <a:xfrm>
            <a:off x="9982200" y="6269735"/>
            <a:ext cx="2066543" cy="423671"/>
          </a:xfrm>
          <a:prstGeom prst="rect">
            <a:avLst/>
          </a:prstGeom>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40" dirty="0"/>
              <a:t>Working</a:t>
            </a:r>
            <a:r>
              <a:rPr spc="40" dirty="0"/>
              <a:t> </a:t>
            </a:r>
            <a:r>
              <a:rPr spc="-65" dirty="0"/>
              <a:t>Well</a:t>
            </a:r>
            <a:r>
              <a:rPr spc="45" dirty="0"/>
              <a:t> </a:t>
            </a:r>
            <a:r>
              <a:rPr spc="65" dirty="0"/>
              <a:t>at</a:t>
            </a:r>
            <a:r>
              <a:rPr spc="35" dirty="0"/>
              <a:t> </a:t>
            </a:r>
            <a:r>
              <a:rPr spc="-85" dirty="0"/>
              <a:t>Weill</a:t>
            </a:r>
            <a:r>
              <a:rPr spc="55" dirty="0"/>
              <a:t> </a:t>
            </a:r>
            <a:r>
              <a:rPr spc="-25" dirty="0"/>
              <a:t>Cornell</a:t>
            </a:r>
            <a:r>
              <a:rPr spc="50" dirty="0"/>
              <a:t> </a:t>
            </a:r>
            <a:r>
              <a:rPr spc="-30" dirty="0"/>
              <a:t>Medicine</a:t>
            </a:r>
          </a:p>
        </p:txBody>
      </p:sp>
      <p:sp>
        <p:nvSpPr>
          <p:cNvPr id="3" name="object 3"/>
          <p:cNvSpPr txBox="1"/>
          <p:nvPr/>
        </p:nvSpPr>
        <p:spPr>
          <a:xfrm>
            <a:off x="705393" y="1198530"/>
            <a:ext cx="9483090" cy="4246245"/>
          </a:xfrm>
          <a:prstGeom prst="rect">
            <a:avLst/>
          </a:prstGeom>
        </p:spPr>
        <p:txBody>
          <a:bodyPr vert="horz" wrap="square" lIns="0" tIns="12700" rIns="0" bIns="0" rtlCol="0">
            <a:spAutoFit/>
          </a:bodyPr>
          <a:lstStyle/>
          <a:p>
            <a:pPr marL="1708785">
              <a:lnSpc>
                <a:spcPct val="100000"/>
              </a:lnSpc>
              <a:spcBef>
                <a:spcPts val="100"/>
              </a:spcBef>
            </a:pPr>
            <a:r>
              <a:rPr sz="2400" b="1" spc="25" dirty="0">
                <a:solidFill>
                  <a:srgbClr val="CF451F"/>
                </a:solidFill>
                <a:latin typeface="Tahoma"/>
                <a:cs typeface="Tahoma"/>
              </a:rPr>
              <a:t>Tips</a:t>
            </a:r>
            <a:r>
              <a:rPr sz="2400" b="1" spc="20" dirty="0">
                <a:solidFill>
                  <a:srgbClr val="CF451F"/>
                </a:solidFill>
                <a:latin typeface="Tahoma"/>
                <a:cs typeface="Tahoma"/>
              </a:rPr>
              <a:t> </a:t>
            </a:r>
            <a:r>
              <a:rPr sz="2400" b="1" spc="40" dirty="0">
                <a:solidFill>
                  <a:srgbClr val="CF451F"/>
                </a:solidFill>
                <a:latin typeface="Tahoma"/>
                <a:cs typeface="Tahoma"/>
              </a:rPr>
              <a:t>for</a:t>
            </a:r>
            <a:r>
              <a:rPr sz="2400" b="1" spc="30" dirty="0">
                <a:solidFill>
                  <a:srgbClr val="CF451F"/>
                </a:solidFill>
                <a:latin typeface="Tahoma"/>
                <a:cs typeface="Tahoma"/>
              </a:rPr>
              <a:t> </a:t>
            </a:r>
            <a:r>
              <a:rPr sz="2400" b="1" spc="-45" dirty="0">
                <a:solidFill>
                  <a:srgbClr val="CF451F"/>
                </a:solidFill>
                <a:latin typeface="Tahoma"/>
                <a:cs typeface="Tahoma"/>
              </a:rPr>
              <a:t>Maintaining</a:t>
            </a:r>
            <a:r>
              <a:rPr sz="2400" b="1" spc="5" dirty="0">
                <a:solidFill>
                  <a:srgbClr val="CF451F"/>
                </a:solidFill>
                <a:latin typeface="Tahoma"/>
                <a:cs typeface="Tahoma"/>
              </a:rPr>
              <a:t> </a:t>
            </a:r>
            <a:r>
              <a:rPr sz="2400" b="1" spc="-10" dirty="0">
                <a:solidFill>
                  <a:srgbClr val="CF451F"/>
                </a:solidFill>
                <a:latin typeface="Tahoma"/>
                <a:cs typeface="Tahoma"/>
              </a:rPr>
              <a:t>Positive</a:t>
            </a:r>
            <a:r>
              <a:rPr sz="2400" b="1" spc="30" dirty="0">
                <a:solidFill>
                  <a:srgbClr val="CF451F"/>
                </a:solidFill>
                <a:latin typeface="Tahoma"/>
                <a:cs typeface="Tahoma"/>
              </a:rPr>
              <a:t> </a:t>
            </a:r>
            <a:r>
              <a:rPr sz="2400" b="1" spc="5" dirty="0">
                <a:solidFill>
                  <a:srgbClr val="CF451F"/>
                </a:solidFill>
                <a:latin typeface="Tahoma"/>
                <a:cs typeface="Tahoma"/>
              </a:rPr>
              <a:t>Work</a:t>
            </a:r>
            <a:r>
              <a:rPr sz="2400" b="1" spc="20" dirty="0">
                <a:solidFill>
                  <a:srgbClr val="CF451F"/>
                </a:solidFill>
                <a:latin typeface="Tahoma"/>
                <a:cs typeface="Tahoma"/>
              </a:rPr>
              <a:t> </a:t>
            </a:r>
            <a:r>
              <a:rPr sz="2400" b="1" spc="-25" dirty="0">
                <a:solidFill>
                  <a:srgbClr val="CF451F"/>
                </a:solidFill>
                <a:latin typeface="Tahoma"/>
                <a:cs typeface="Tahoma"/>
              </a:rPr>
              <a:t>Relationships</a:t>
            </a:r>
            <a:endParaRPr sz="2400">
              <a:latin typeface="Tahoma"/>
              <a:cs typeface="Tahoma"/>
            </a:endParaRPr>
          </a:p>
          <a:p>
            <a:pPr>
              <a:lnSpc>
                <a:spcPct val="100000"/>
              </a:lnSpc>
            </a:pPr>
            <a:endParaRPr sz="4100">
              <a:latin typeface="Tahoma"/>
              <a:cs typeface="Tahoma"/>
            </a:endParaRPr>
          </a:p>
          <a:p>
            <a:pPr marL="241300" indent="-228600">
              <a:lnSpc>
                <a:spcPct val="100000"/>
              </a:lnSpc>
              <a:buChar char="•"/>
              <a:tabLst>
                <a:tab pos="240665" algn="l"/>
                <a:tab pos="241300" algn="l"/>
              </a:tabLst>
            </a:pPr>
            <a:r>
              <a:rPr sz="2000" spc="105" dirty="0">
                <a:latin typeface="Arial"/>
                <a:cs typeface="Arial"/>
              </a:rPr>
              <a:t>Understand</a:t>
            </a:r>
            <a:r>
              <a:rPr sz="2000" spc="-40" dirty="0">
                <a:latin typeface="Arial"/>
                <a:cs typeface="Arial"/>
              </a:rPr>
              <a:t> </a:t>
            </a:r>
            <a:r>
              <a:rPr sz="2000" spc="114" dirty="0">
                <a:latin typeface="Arial"/>
                <a:cs typeface="Arial"/>
              </a:rPr>
              <a:t>how</a:t>
            </a:r>
            <a:r>
              <a:rPr sz="2000" spc="-15" dirty="0">
                <a:latin typeface="Arial"/>
                <a:cs typeface="Arial"/>
              </a:rPr>
              <a:t> </a:t>
            </a:r>
            <a:r>
              <a:rPr sz="2000" spc="105" dirty="0">
                <a:latin typeface="Arial"/>
                <a:cs typeface="Arial"/>
              </a:rPr>
              <a:t>you’re</a:t>
            </a:r>
            <a:r>
              <a:rPr sz="2000" spc="-15" dirty="0">
                <a:latin typeface="Arial"/>
                <a:cs typeface="Arial"/>
              </a:rPr>
              <a:t> </a:t>
            </a:r>
            <a:r>
              <a:rPr sz="2000" spc="75" dirty="0">
                <a:latin typeface="Arial"/>
                <a:cs typeface="Arial"/>
              </a:rPr>
              <a:t>feeling</a:t>
            </a:r>
            <a:r>
              <a:rPr sz="2000" spc="-5" dirty="0">
                <a:latin typeface="Arial"/>
                <a:cs typeface="Arial"/>
              </a:rPr>
              <a:t> </a:t>
            </a:r>
            <a:r>
              <a:rPr sz="2000" spc="110" dirty="0">
                <a:latin typeface="Arial"/>
                <a:cs typeface="Arial"/>
              </a:rPr>
              <a:t>and</a:t>
            </a:r>
            <a:r>
              <a:rPr sz="2000" spc="-15" dirty="0">
                <a:latin typeface="Arial"/>
                <a:cs typeface="Arial"/>
              </a:rPr>
              <a:t> </a:t>
            </a:r>
            <a:r>
              <a:rPr sz="2000" spc="125" dirty="0">
                <a:latin typeface="Arial"/>
                <a:cs typeface="Arial"/>
              </a:rPr>
              <a:t>why</a:t>
            </a:r>
            <a:endParaRPr sz="2000">
              <a:latin typeface="Arial"/>
              <a:cs typeface="Arial"/>
            </a:endParaRPr>
          </a:p>
          <a:p>
            <a:pPr marL="241300" indent="-228600">
              <a:lnSpc>
                <a:spcPct val="100000"/>
              </a:lnSpc>
              <a:spcBef>
                <a:spcPts val="2195"/>
              </a:spcBef>
              <a:buChar char="•"/>
              <a:tabLst>
                <a:tab pos="240665" algn="l"/>
                <a:tab pos="241300" algn="l"/>
              </a:tabLst>
            </a:pPr>
            <a:r>
              <a:rPr sz="2000" spc="85" dirty="0">
                <a:latin typeface="Arial"/>
                <a:cs typeface="Arial"/>
              </a:rPr>
              <a:t>Encourage</a:t>
            </a:r>
            <a:r>
              <a:rPr sz="2000" spc="-35" dirty="0">
                <a:latin typeface="Arial"/>
                <a:cs typeface="Arial"/>
              </a:rPr>
              <a:t> </a:t>
            </a:r>
            <a:r>
              <a:rPr sz="2000" spc="75" dirty="0">
                <a:latin typeface="Arial"/>
                <a:cs typeface="Arial"/>
              </a:rPr>
              <a:t>colleagues</a:t>
            </a:r>
            <a:r>
              <a:rPr sz="2000" spc="-10" dirty="0">
                <a:latin typeface="Arial"/>
                <a:cs typeface="Arial"/>
              </a:rPr>
              <a:t> </a:t>
            </a:r>
            <a:r>
              <a:rPr sz="2000" spc="180" dirty="0">
                <a:latin typeface="Arial"/>
                <a:cs typeface="Arial"/>
              </a:rPr>
              <a:t>to</a:t>
            </a:r>
            <a:r>
              <a:rPr sz="2000" spc="5" dirty="0">
                <a:latin typeface="Arial"/>
                <a:cs typeface="Arial"/>
              </a:rPr>
              <a:t> </a:t>
            </a:r>
            <a:r>
              <a:rPr sz="2000" spc="105" dirty="0">
                <a:latin typeface="Arial"/>
                <a:cs typeface="Arial"/>
              </a:rPr>
              <a:t>express</a:t>
            </a:r>
            <a:r>
              <a:rPr sz="2000" spc="-30" dirty="0">
                <a:latin typeface="Arial"/>
                <a:cs typeface="Arial"/>
              </a:rPr>
              <a:t> </a:t>
            </a:r>
            <a:r>
              <a:rPr sz="2000" spc="75" dirty="0">
                <a:latin typeface="Arial"/>
                <a:cs typeface="Arial"/>
              </a:rPr>
              <a:t>opinions</a:t>
            </a:r>
            <a:r>
              <a:rPr sz="2000" spc="-10" dirty="0">
                <a:latin typeface="Arial"/>
                <a:cs typeface="Arial"/>
              </a:rPr>
              <a:t> </a:t>
            </a:r>
            <a:r>
              <a:rPr sz="2000" spc="114" dirty="0">
                <a:latin typeface="Arial"/>
                <a:cs typeface="Arial"/>
              </a:rPr>
              <a:t>and</a:t>
            </a:r>
            <a:r>
              <a:rPr sz="2000" dirty="0">
                <a:latin typeface="Arial"/>
                <a:cs typeface="Arial"/>
              </a:rPr>
              <a:t> </a:t>
            </a:r>
            <a:r>
              <a:rPr sz="2000" spc="75" dirty="0">
                <a:latin typeface="Arial"/>
                <a:cs typeface="Arial"/>
              </a:rPr>
              <a:t>ideas</a:t>
            </a:r>
            <a:endParaRPr sz="2000">
              <a:latin typeface="Arial"/>
              <a:cs typeface="Arial"/>
            </a:endParaRPr>
          </a:p>
          <a:p>
            <a:pPr marL="241300" indent="-228600">
              <a:lnSpc>
                <a:spcPct val="100000"/>
              </a:lnSpc>
              <a:spcBef>
                <a:spcPts val="2210"/>
              </a:spcBef>
              <a:buChar char="•"/>
              <a:tabLst>
                <a:tab pos="240665" algn="l"/>
                <a:tab pos="241300" algn="l"/>
              </a:tabLst>
            </a:pPr>
            <a:r>
              <a:rPr sz="2000" spc="85" dirty="0">
                <a:latin typeface="Arial"/>
                <a:cs typeface="Arial"/>
              </a:rPr>
              <a:t>Listen</a:t>
            </a:r>
            <a:r>
              <a:rPr sz="2000" spc="-10" dirty="0">
                <a:latin typeface="Arial"/>
                <a:cs typeface="Arial"/>
              </a:rPr>
              <a:t> </a:t>
            </a:r>
            <a:r>
              <a:rPr sz="2000" spc="90" dirty="0">
                <a:latin typeface="Arial"/>
                <a:cs typeface="Arial"/>
              </a:rPr>
              <a:t>openly</a:t>
            </a:r>
            <a:r>
              <a:rPr sz="2000" dirty="0">
                <a:latin typeface="Arial"/>
                <a:cs typeface="Arial"/>
              </a:rPr>
              <a:t> </a:t>
            </a:r>
            <a:r>
              <a:rPr sz="2000" spc="180" dirty="0">
                <a:latin typeface="Arial"/>
                <a:cs typeface="Arial"/>
              </a:rPr>
              <a:t>to</a:t>
            </a:r>
            <a:r>
              <a:rPr sz="2000" spc="-10" dirty="0">
                <a:latin typeface="Arial"/>
                <a:cs typeface="Arial"/>
              </a:rPr>
              <a:t> </a:t>
            </a:r>
            <a:r>
              <a:rPr sz="2000" spc="145" dirty="0">
                <a:latin typeface="Arial"/>
                <a:cs typeface="Arial"/>
              </a:rPr>
              <a:t>what</a:t>
            </a:r>
            <a:r>
              <a:rPr sz="2000" spc="-10" dirty="0">
                <a:latin typeface="Arial"/>
                <a:cs typeface="Arial"/>
              </a:rPr>
              <a:t> </a:t>
            </a:r>
            <a:r>
              <a:rPr sz="2000" spc="125" dirty="0">
                <a:latin typeface="Arial"/>
                <a:cs typeface="Arial"/>
              </a:rPr>
              <a:t>others</a:t>
            </a:r>
            <a:r>
              <a:rPr sz="2000" spc="-10" dirty="0">
                <a:latin typeface="Arial"/>
                <a:cs typeface="Arial"/>
              </a:rPr>
              <a:t> </a:t>
            </a:r>
            <a:r>
              <a:rPr sz="2000" spc="105" dirty="0">
                <a:latin typeface="Arial"/>
                <a:cs typeface="Arial"/>
              </a:rPr>
              <a:t>have</a:t>
            </a:r>
            <a:r>
              <a:rPr sz="2000" dirty="0">
                <a:latin typeface="Arial"/>
                <a:cs typeface="Arial"/>
              </a:rPr>
              <a:t> </a:t>
            </a:r>
            <a:r>
              <a:rPr sz="2000" spc="180" dirty="0">
                <a:latin typeface="Arial"/>
                <a:cs typeface="Arial"/>
              </a:rPr>
              <a:t>to</a:t>
            </a:r>
            <a:r>
              <a:rPr sz="2000" spc="5" dirty="0">
                <a:latin typeface="Arial"/>
                <a:cs typeface="Arial"/>
              </a:rPr>
              <a:t> </a:t>
            </a:r>
            <a:r>
              <a:rPr sz="2000" spc="110" dirty="0">
                <a:latin typeface="Arial"/>
                <a:cs typeface="Arial"/>
              </a:rPr>
              <a:t>say</a:t>
            </a:r>
            <a:r>
              <a:rPr sz="2000" spc="-10" dirty="0">
                <a:latin typeface="Arial"/>
                <a:cs typeface="Arial"/>
              </a:rPr>
              <a:t> </a:t>
            </a:r>
            <a:r>
              <a:rPr sz="2000" spc="125" dirty="0">
                <a:latin typeface="Arial"/>
                <a:cs typeface="Arial"/>
              </a:rPr>
              <a:t>before</a:t>
            </a:r>
            <a:r>
              <a:rPr sz="2000" spc="-5" dirty="0">
                <a:latin typeface="Arial"/>
                <a:cs typeface="Arial"/>
              </a:rPr>
              <a:t> </a:t>
            </a:r>
            <a:r>
              <a:rPr sz="2000" spc="95" dirty="0">
                <a:latin typeface="Arial"/>
                <a:cs typeface="Arial"/>
              </a:rPr>
              <a:t>expressing</a:t>
            </a:r>
            <a:r>
              <a:rPr sz="2000" spc="-15" dirty="0">
                <a:latin typeface="Arial"/>
                <a:cs typeface="Arial"/>
              </a:rPr>
              <a:t> </a:t>
            </a:r>
            <a:r>
              <a:rPr sz="2000" spc="130" dirty="0">
                <a:latin typeface="Arial"/>
                <a:cs typeface="Arial"/>
              </a:rPr>
              <a:t>your</a:t>
            </a:r>
            <a:r>
              <a:rPr sz="2000" spc="-20" dirty="0">
                <a:latin typeface="Arial"/>
                <a:cs typeface="Arial"/>
              </a:rPr>
              <a:t> </a:t>
            </a:r>
            <a:r>
              <a:rPr sz="2000" spc="105" dirty="0">
                <a:latin typeface="Arial"/>
                <a:cs typeface="Arial"/>
              </a:rPr>
              <a:t>viewpoint</a:t>
            </a:r>
            <a:endParaRPr sz="2000">
              <a:latin typeface="Arial"/>
              <a:cs typeface="Arial"/>
            </a:endParaRPr>
          </a:p>
          <a:p>
            <a:pPr marL="241300" indent="-228600">
              <a:lnSpc>
                <a:spcPct val="100000"/>
              </a:lnSpc>
              <a:spcBef>
                <a:spcPts val="2195"/>
              </a:spcBef>
              <a:buChar char="•"/>
              <a:tabLst>
                <a:tab pos="240665" algn="l"/>
                <a:tab pos="241300" algn="l"/>
              </a:tabLst>
            </a:pPr>
            <a:r>
              <a:rPr sz="2000" spc="105" dirty="0">
                <a:latin typeface="Arial"/>
                <a:cs typeface="Arial"/>
              </a:rPr>
              <a:t>Avoid</a:t>
            </a:r>
            <a:r>
              <a:rPr sz="2000" spc="15" dirty="0">
                <a:latin typeface="Arial"/>
                <a:cs typeface="Arial"/>
              </a:rPr>
              <a:t> </a:t>
            </a:r>
            <a:r>
              <a:rPr sz="2000" spc="85" dirty="0">
                <a:latin typeface="Arial"/>
                <a:cs typeface="Arial"/>
              </a:rPr>
              <a:t>gossip</a:t>
            </a:r>
            <a:r>
              <a:rPr sz="2000" spc="20" dirty="0">
                <a:latin typeface="Arial"/>
                <a:cs typeface="Arial"/>
              </a:rPr>
              <a:t> </a:t>
            </a:r>
            <a:r>
              <a:rPr sz="2000" spc="90" dirty="0">
                <a:latin typeface="Arial"/>
                <a:cs typeface="Arial"/>
              </a:rPr>
              <a:t>(breeds</a:t>
            </a:r>
            <a:r>
              <a:rPr sz="2000" spc="15" dirty="0">
                <a:latin typeface="Arial"/>
                <a:cs typeface="Arial"/>
              </a:rPr>
              <a:t> </a:t>
            </a:r>
            <a:r>
              <a:rPr sz="2000" spc="114" dirty="0">
                <a:latin typeface="Arial"/>
                <a:cs typeface="Arial"/>
              </a:rPr>
              <a:t>resentment,</a:t>
            </a:r>
            <a:r>
              <a:rPr sz="2000" spc="-20" dirty="0">
                <a:latin typeface="Arial"/>
                <a:cs typeface="Arial"/>
              </a:rPr>
              <a:t> </a:t>
            </a:r>
            <a:r>
              <a:rPr sz="2000" spc="110" dirty="0">
                <a:latin typeface="Arial"/>
                <a:cs typeface="Arial"/>
              </a:rPr>
              <a:t>barrier</a:t>
            </a:r>
            <a:r>
              <a:rPr sz="2000" spc="10" dirty="0">
                <a:latin typeface="Arial"/>
                <a:cs typeface="Arial"/>
              </a:rPr>
              <a:t> </a:t>
            </a:r>
            <a:r>
              <a:rPr sz="2000" spc="180" dirty="0">
                <a:latin typeface="Arial"/>
                <a:cs typeface="Arial"/>
              </a:rPr>
              <a:t>to</a:t>
            </a:r>
            <a:r>
              <a:rPr sz="2000" spc="20" dirty="0">
                <a:latin typeface="Arial"/>
                <a:cs typeface="Arial"/>
              </a:rPr>
              <a:t> </a:t>
            </a:r>
            <a:r>
              <a:rPr sz="2000" spc="125" dirty="0">
                <a:latin typeface="Arial"/>
                <a:cs typeface="Arial"/>
              </a:rPr>
              <a:t>effective</a:t>
            </a:r>
            <a:r>
              <a:rPr sz="2000" spc="-10" dirty="0">
                <a:latin typeface="Arial"/>
                <a:cs typeface="Arial"/>
              </a:rPr>
              <a:t> </a:t>
            </a:r>
            <a:r>
              <a:rPr sz="2000" spc="110" dirty="0">
                <a:latin typeface="Arial"/>
                <a:cs typeface="Arial"/>
              </a:rPr>
              <a:t>communication)</a:t>
            </a:r>
            <a:endParaRPr sz="2000">
              <a:latin typeface="Arial"/>
              <a:cs typeface="Arial"/>
            </a:endParaRPr>
          </a:p>
          <a:p>
            <a:pPr marL="241300" indent="-228600">
              <a:lnSpc>
                <a:spcPct val="100000"/>
              </a:lnSpc>
              <a:spcBef>
                <a:spcPts val="2195"/>
              </a:spcBef>
              <a:buChar char="•"/>
              <a:tabLst>
                <a:tab pos="240665" algn="l"/>
                <a:tab pos="241300" algn="l"/>
              </a:tabLst>
            </a:pPr>
            <a:r>
              <a:rPr sz="2000" spc="80" dirty="0">
                <a:latin typeface="Arial"/>
                <a:cs typeface="Arial"/>
              </a:rPr>
              <a:t>Never</a:t>
            </a:r>
            <a:r>
              <a:rPr sz="2000" spc="-10" dirty="0">
                <a:latin typeface="Arial"/>
                <a:cs typeface="Arial"/>
              </a:rPr>
              <a:t> </a:t>
            </a:r>
            <a:r>
              <a:rPr sz="2000" spc="55" dirty="0">
                <a:latin typeface="Arial"/>
                <a:cs typeface="Arial"/>
              </a:rPr>
              <a:t>insult,</a:t>
            </a:r>
            <a:r>
              <a:rPr sz="2000" spc="-5" dirty="0">
                <a:latin typeface="Arial"/>
                <a:cs typeface="Arial"/>
              </a:rPr>
              <a:t> </a:t>
            </a:r>
            <a:r>
              <a:rPr sz="2000" spc="125" dirty="0">
                <a:latin typeface="Arial"/>
                <a:cs typeface="Arial"/>
              </a:rPr>
              <a:t>name</a:t>
            </a:r>
            <a:r>
              <a:rPr sz="2000" spc="-10" dirty="0">
                <a:latin typeface="Arial"/>
                <a:cs typeface="Arial"/>
              </a:rPr>
              <a:t> </a:t>
            </a:r>
            <a:r>
              <a:rPr sz="2000" spc="30" dirty="0">
                <a:latin typeface="Arial"/>
                <a:cs typeface="Arial"/>
              </a:rPr>
              <a:t>call,</a:t>
            </a:r>
            <a:r>
              <a:rPr sz="2000" spc="20" dirty="0">
                <a:latin typeface="Arial"/>
                <a:cs typeface="Arial"/>
              </a:rPr>
              <a:t> </a:t>
            </a:r>
            <a:r>
              <a:rPr sz="2000" spc="100" dirty="0">
                <a:latin typeface="Arial"/>
                <a:cs typeface="Arial"/>
              </a:rPr>
              <a:t>disparage</a:t>
            </a:r>
            <a:r>
              <a:rPr sz="2000" spc="15" dirty="0">
                <a:latin typeface="Arial"/>
                <a:cs typeface="Arial"/>
              </a:rPr>
              <a:t> </a:t>
            </a:r>
            <a:r>
              <a:rPr sz="2000" spc="140" dirty="0">
                <a:latin typeface="Arial"/>
                <a:cs typeface="Arial"/>
              </a:rPr>
              <a:t>or</a:t>
            </a:r>
            <a:r>
              <a:rPr sz="2000" spc="-5" dirty="0">
                <a:latin typeface="Arial"/>
                <a:cs typeface="Arial"/>
              </a:rPr>
              <a:t> </a:t>
            </a:r>
            <a:r>
              <a:rPr sz="2000" spc="160" dirty="0">
                <a:latin typeface="Arial"/>
                <a:cs typeface="Arial"/>
              </a:rPr>
              <a:t>put</a:t>
            </a:r>
            <a:r>
              <a:rPr sz="2000" spc="-10" dirty="0">
                <a:latin typeface="Arial"/>
                <a:cs typeface="Arial"/>
              </a:rPr>
              <a:t> </a:t>
            </a:r>
            <a:r>
              <a:rPr sz="2000" spc="120" dirty="0">
                <a:latin typeface="Arial"/>
                <a:cs typeface="Arial"/>
              </a:rPr>
              <a:t>down</a:t>
            </a:r>
            <a:r>
              <a:rPr sz="2000" spc="-5" dirty="0">
                <a:latin typeface="Arial"/>
                <a:cs typeface="Arial"/>
              </a:rPr>
              <a:t> </a:t>
            </a:r>
            <a:r>
              <a:rPr sz="2000" spc="125" dirty="0">
                <a:latin typeface="Arial"/>
                <a:cs typeface="Arial"/>
              </a:rPr>
              <a:t>others</a:t>
            </a:r>
            <a:r>
              <a:rPr sz="2000" spc="-10" dirty="0">
                <a:latin typeface="Arial"/>
                <a:cs typeface="Arial"/>
              </a:rPr>
              <a:t> </a:t>
            </a:r>
            <a:r>
              <a:rPr sz="2000" spc="140" dirty="0">
                <a:latin typeface="Arial"/>
                <a:cs typeface="Arial"/>
              </a:rPr>
              <a:t>or</a:t>
            </a:r>
            <a:r>
              <a:rPr sz="2000" spc="5" dirty="0">
                <a:latin typeface="Arial"/>
                <a:cs typeface="Arial"/>
              </a:rPr>
              <a:t> </a:t>
            </a:r>
            <a:r>
              <a:rPr sz="2000" spc="105" dirty="0">
                <a:latin typeface="Arial"/>
                <a:cs typeface="Arial"/>
              </a:rPr>
              <a:t>their</a:t>
            </a:r>
            <a:r>
              <a:rPr sz="2000" dirty="0">
                <a:latin typeface="Arial"/>
                <a:cs typeface="Arial"/>
              </a:rPr>
              <a:t> </a:t>
            </a:r>
            <a:r>
              <a:rPr sz="2000" spc="75" dirty="0">
                <a:latin typeface="Arial"/>
                <a:cs typeface="Arial"/>
              </a:rPr>
              <a:t>ideas</a:t>
            </a:r>
            <a:endParaRPr sz="2000">
              <a:latin typeface="Arial"/>
              <a:cs typeface="Arial"/>
            </a:endParaRPr>
          </a:p>
          <a:p>
            <a:pPr marL="241300" indent="-228600">
              <a:lnSpc>
                <a:spcPct val="100000"/>
              </a:lnSpc>
              <a:spcBef>
                <a:spcPts val="2210"/>
              </a:spcBef>
              <a:buChar char="•"/>
              <a:tabLst>
                <a:tab pos="240665" algn="l"/>
                <a:tab pos="241300" algn="l"/>
              </a:tabLst>
            </a:pPr>
            <a:r>
              <a:rPr sz="2000" spc="50" dirty="0">
                <a:latin typeface="Arial"/>
                <a:cs typeface="Arial"/>
              </a:rPr>
              <a:t>Do</a:t>
            </a:r>
            <a:r>
              <a:rPr sz="2000" spc="5" dirty="0">
                <a:latin typeface="Arial"/>
                <a:cs typeface="Arial"/>
              </a:rPr>
              <a:t> </a:t>
            </a:r>
            <a:r>
              <a:rPr sz="2000" spc="150" dirty="0">
                <a:latin typeface="Arial"/>
                <a:cs typeface="Arial"/>
              </a:rPr>
              <a:t>not</a:t>
            </a:r>
            <a:r>
              <a:rPr sz="2000" spc="-15" dirty="0">
                <a:latin typeface="Arial"/>
                <a:cs typeface="Arial"/>
              </a:rPr>
              <a:t> </a:t>
            </a:r>
            <a:r>
              <a:rPr sz="2000" spc="95" dirty="0">
                <a:latin typeface="Arial"/>
                <a:cs typeface="Arial"/>
              </a:rPr>
              <a:t>nit-pick,</a:t>
            </a:r>
            <a:r>
              <a:rPr sz="2000" spc="5" dirty="0">
                <a:latin typeface="Arial"/>
                <a:cs typeface="Arial"/>
              </a:rPr>
              <a:t> </a:t>
            </a:r>
            <a:r>
              <a:rPr sz="2000" spc="90" dirty="0">
                <a:latin typeface="Arial"/>
                <a:cs typeface="Arial"/>
              </a:rPr>
              <a:t>demean,</a:t>
            </a:r>
            <a:r>
              <a:rPr sz="2000" dirty="0">
                <a:latin typeface="Arial"/>
                <a:cs typeface="Arial"/>
              </a:rPr>
              <a:t> </a:t>
            </a:r>
            <a:r>
              <a:rPr sz="2000" spc="90" dirty="0">
                <a:latin typeface="Arial"/>
                <a:cs typeface="Arial"/>
              </a:rPr>
              <a:t>patronize,</a:t>
            </a:r>
            <a:r>
              <a:rPr sz="2000" spc="-5" dirty="0">
                <a:latin typeface="Arial"/>
                <a:cs typeface="Arial"/>
              </a:rPr>
              <a:t> </a:t>
            </a:r>
            <a:r>
              <a:rPr sz="2000" spc="140" dirty="0">
                <a:latin typeface="Arial"/>
                <a:cs typeface="Arial"/>
              </a:rPr>
              <a:t>or</a:t>
            </a:r>
            <a:r>
              <a:rPr sz="2000" spc="5" dirty="0">
                <a:latin typeface="Arial"/>
                <a:cs typeface="Arial"/>
              </a:rPr>
              <a:t> </a:t>
            </a:r>
            <a:r>
              <a:rPr sz="2000" spc="105" dirty="0">
                <a:latin typeface="Arial"/>
                <a:cs typeface="Arial"/>
              </a:rPr>
              <a:t>be</a:t>
            </a:r>
            <a:r>
              <a:rPr sz="2000" dirty="0">
                <a:latin typeface="Arial"/>
                <a:cs typeface="Arial"/>
              </a:rPr>
              <a:t> </a:t>
            </a:r>
            <a:r>
              <a:rPr sz="2000" spc="105" dirty="0">
                <a:latin typeface="Arial"/>
                <a:cs typeface="Arial"/>
              </a:rPr>
              <a:t>overly</a:t>
            </a:r>
            <a:r>
              <a:rPr sz="2000" spc="5" dirty="0">
                <a:latin typeface="Arial"/>
                <a:cs typeface="Arial"/>
              </a:rPr>
              <a:t> </a:t>
            </a:r>
            <a:r>
              <a:rPr sz="2000" spc="90" dirty="0">
                <a:latin typeface="Arial"/>
                <a:cs typeface="Arial"/>
              </a:rPr>
              <a:t>critical</a:t>
            </a:r>
            <a:r>
              <a:rPr sz="2000" spc="10" dirty="0">
                <a:latin typeface="Arial"/>
                <a:cs typeface="Arial"/>
              </a:rPr>
              <a:t> </a:t>
            </a:r>
            <a:r>
              <a:rPr sz="2000" spc="165" dirty="0">
                <a:latin typeface="Arial"/>
                <a:cs typeface="Arial"/>
              </a:rPr>
              <a:t>of</a:t>
            </a:r>
            <a:r>
              <a:rPr sz="2000" spc="15" dirty="0">
                <a:latin typeface="Arial"/>
                <a:cs typeface="Arial"/>
              </a:rPr>
              <a:t> </a:t>
            </a:r>
            <a:r>
              <a:rPr sz="2000" spc="85" dirty="0">
                <a:latin typeface="Arial"/>
                <a:cs typeface="Arial"/>
              </a:rPr>
              <a:t>little</a:t>
            </a:r>
            <a:r>
              <a:rPr sz="2000" dirty="0">
                <a:latin typeface="Arial"/>
                <a:cs typeface="Arial"/>
              </a:rPr>
              <a:t> </a:t>
            </a:r>
            <a:r>
              <a:rPr sz="2000" spc="65" dirty="0">
                <a:latin typeface="Arial"/>
                <a:cs typeface="Arial"/>
              </a:rPr>
              <a:t>things.</a:t>
            </a:r>
            <a:endParaRPr sz="2000">
              <a:latin typeface="Arial"/>
              <a:cs typeface="Arial"/>
            </a:endParaRPr>
          </a:p>
        </p:txBody>
      </p:sp>
      <p:pic>
        <p:nvPicPr>
          <p:cNvPr id="4" name="object 4"/>
          <p:cNvPicPr/>
          <p:nvPr/>
        </p:nvPicPr>
        <p:blipFill>
          <a:blip r:embed="rId2" cstate="print"/>
          <a:stretch>
            <a:fillRect/>
          </a:stretch>
        </p:blipFill>
        <p:spPr>
          <a:xfrm>
            <a:off x="9674352" y="1840992"/>
            <a:ext cx="1714499" cy="1280159"/>
          </a:xfrm>
          <a:prstGeom prst="rect">
            <a:avLst/>
          </a:prstGeom>
        </p:spPr>
      </p:pic>
      <p:pic>
        <p:nvPicPr>
          <p:cNvPr id="5" name="object 5"/>
          <p:cNvPicPr/>
          <p:nvPr/>
        </p:nvPicPr>
        <p:blipFill>
          <a:blip r:embed="rId3" cstate="print"/>
          <a:stretch>
            <a:fillRect/>
          </a:stretch>
        </p:blipFill>
        <p:spPr>
          <a:xfrm>
            <a:off x="9982200" y="6269735"/>
            <a:ext cx="2066543" cy="423671"/>
          </a:xfrm>
          <a:prstGeom prst="rect">
            <a:avLst/>
          </a:prstGeom>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40" dirty="0"/>
              <a:t>Working</a:t>
            </a:r>
            <a:r>
              <a:rPr spc="40" dirty="0"/>
              <a:t> </a:t>
            </a:r>
            <a:r>
              <a:rPr spc="-65" dirty="0"/>
              <a:t>Well</a:t>
            </a:r>
            <a:r>
              <a:rPr spc="45" dirty="0"/>
              <a:t> </a:t>
            </a:r>
            <a:r>
              <a:rPr spc="65" dirty="0"/>
              <a:t>at</a:t>
            </a:r>
            <a:r>
              <a:rPr spc="35" dirty="0"/>
              <a:t> </a:t>
            </a:r>
            <a:r>
              <a:rPr spc="-85" dirty="0"/>
              <a:t>Weill</a:t>
            </a:r>
            <a:r>
              <a:rPr spc="55" dirty="0"/>
              <a:t> </a:t>
            </a:r>
            <a:r>
              <a:rPr spc="-25" dirty="0"/>
              <a:t>Cornell</a:t>
            </a:r>
            <a:r>
              <a:rPr spc="50" dirty="0"/>
              <a:t> </a:t>
            </a:r>
            <a:r>
              <a:rPr spc="-30" dirty="0"/>
              <a:t>Medicine</a:t>
            </a:r>
          </a:p>
        </p:txBody>
      </p:sp>
      <p:sp>
        <p:nvSpPr>
          <p:cNvPr id="3" name="object 3"/>
          <p:cNvSpPr txBox="1"/>
          <p:nvPr/>
        </p:nvSpPr>
        <p:spPr>
          <a:xfrm>
            <a:off x="585955" y="1018147"/>
            <a:ext cx="10908665" cy="3126740"/>
          </a:xfrm>
          <a:prstGeom prst="rect">
            <a:avLst/>
          </a:prstGeom>
        </p:spPr>
        <p:txBody>
          <a:bodyPr vert="horz" wrap="square" lIns="0" tIns="12700" rIns="0" bIns="0" rtlCol="0">
            <a:spAutoFit/>
          </a:bodyPr>
          <a:lstStyle/>
          <a:p>
            <a:pPr marL="99695" algn="ctr">
              <a:lnSpc>
                <a:spcPct val="100000"/>
              </a:lnSpc>
              <a:spcBef>
                <a:spcPts val="100"/>
              </a:spcBef>
            </a:pPr>
            <a:r>
              <a:rPr sz="2400" b="1" spc="-25" dirty="0">
                <a:solidFill>
                  <a:srgbClr val="CF451F"/>
                </a:solidFill>
                <a:latin typeface="Tahoma"/>
                <a:cs typeface="Tahoma"/>
              </a:rPr>
              <a:t>Title</a:t>
            </a:r>
            <a:r>
              <a:rPr sz="2400" b="1" spc="-15" dirty="0">
                <a:solidFill>
                  <a:srgbClr val="CF451F"/>
                </a:solidFill>
                <a:latin typeface="Tahoma"/>
                <a:cs typeface="Tahoma"/>
              </a:rPr>
              <a:t> </a:t>
            </a:r>
            <a:r>
              <a:rPr sz="2400" b="1" spc="-229" dirty="0">
                <a:solidFill>
                  <a:srgbClr val="CF451F"/>
                </a:solidFill>
                <a:latin typeface="Tahoma"/>
                <a:cs typeface="Tahoma"/>
              </a:rPr>
              <a:t>IX</a:t>
            </a:r>
            <a:endParaRPr sz="2400">
              <a:latin typeface="Tahoma"/>
              <a:cs typeface="Tahoma"/>
            </a:endParaRPr>
          </a:p>
          <a:p>
            <a:pPr marL="12700" marR="317500">
              <a:lnSpc>
                <a:spcPct val="100000"/>
              </a:lnSpc>
              <a:spcBef>
                <a:spcPts val="2645"/>
              </a:spcBef>
            </a:pPr>
            <a:r>
              <a:rPr sz="1800" spc="25" dirty="0">
                <a:latin typeface="Arial"/>
                <a:cs typeface="Arial"/>
              </a:rPr>
              <a:t>Weill</a:t>
            </a:r>
            <a:r>
              <a:rPr sz="1800" spc="5" dirty="0">
                <a:latin typeface="Arial"/>
                <a:cs typeface="Arial"/>
              </a:rPr>
              <a:t> </a:t>
            </a:r>
            <a:r>
              <a:rPr sz="1800" spc="50" dirty="0">
                <a:latin typeface="Arial"/>
                <a:cs typeface="Arial"/>
              </a:rPr>
              <a:t>Cornell</a:t>
            </a:r>
            <a:r>
              <a:rPr sz="1800" spc="30" dirty="0">
                <a:latin typeface="Arial"/>
                <a:cs typeface="Arial"/>
              </a:rPr>
              <a:t> </a:t>
            </a:r>
            <a:r>
              <a:rPr sz="1800" spc="45" dirty="0">
                <a:latin typeface="Arial"/>
                <a:cs typeface="Arial"/>
              </a:rPr>
              <a:t>Medicine</a:t>
            </a:r>
            <a:r>
              <a:rPr sz="1800" spc="50" dirty="0">
                <a:latin typeface="Arial"/>
                <a:cs typeface="Arial"/>
              </a:rPr>
              <a:t> </a:t>
            </a:r>
            <a:r>
              <a:rPr sz="1800" spc="55" dirty="0">
                <a:latin typeface="Arial"/>
                <a:cs typeface="Arial"/>
              </a:rPr>
              <a:t>policies</a:t>
            </a:r>
            <a:r>
              <a:rPr sz="1800" spc="25" dirty="0">
                <a:latin typeface="Arial"/>
                <a:cs typeface="Arial"/>
              </a:rPr>
              <a:t> </a:t>
            </a:r>
            <a:r>
              <a:rPr sz="1800" spc="100" dirty="0">
                <a:latin typeface="Arial"/>
                <a:cs typeface="Arial"/>
              </a:rPr>
              <a:t>prohibit</a:t>
            </a:r>
            <a:r>
              <a:rPr sz="1800" spc="25" dirty="0">
                <a:latin typeface="Arial"/>
                <a:cs typeface="Arial"/>
              </a:rPr>
              <a:t> </a:t>
            </a:r>
            <a:r>
              <a:rPr sz="1800" spc="75" dirty="0">
                <a:latin typeface="Arial"/>
                <a:cs typeface="Arial"/>
              </a:rPr>
              <a:t>discrimination,</a:t>
            </a:r>
            <a:r>
              <a:rPr sz="1800" spc="20" dirty="0">
                <a:latin typeface="Arial"/>
                <a:cs typeface="Arial"/>
              </a:rPr>
              <a:t> </a:t>
            </a:r>
            <a:r>
              <a:rPr sz="1800" spc="95" dirty="0">
                <a:latin typeface="Arial"/>
                <a:cs typeface="Arial"/>
              </a:rPr>
              <a:t>harassment,</a:t>
            </a:r>
            <a:r>
              <a:rPr sz="1800" spc="40" dirty="0">
                <a:latin typeface="Arial"/>
                <a:cs typeface="Arial"/>
              </a:rPr>
              <a:t> </a:t>
            </a:r>
            <a:r>
              <a:rPr sz="1800" spc="130" dirty="0">
                <a:latin typeface="Arial"/>
                <a:cs typeface="Arial"/>
              </a:rPr>
              <a:t>or</a:t>
            </a:r>
            <a:r>
              <a:rPr sz="1800" spc="20" dirty="0">
                <a:latin typeface="Arial"/>
                <a:cs typeface="Arial"/>
              </a:rPr>
              <a:t> </a:t>
            </a:r>
            <a:r>
              <a:rPr sz="1800" spc="70" dirty="0">
                <a:latin typeface="Arial"/>
                <a:cs typeface="Arial"/>
              </a:rPr>
              <a:t>sexual</a:t>
            </a:r>
            <a:r>
              <a:rPr sz="1800" spc="35" dirty="0">
                <a:latin typeface="Arial"/>
                <a:cs typeface="Arial"/>
              </a:rPr>
              <a:t> </a:t>
            </a:r>
            <a:r>
              <a:rPr sz="1800" spc="90" dirty="0">
                <a:latin typeface="Arial"/>
                <a:cs typeface="Arial"/>
              </a:rPr>
              <a:t>misconduct.</a:t>
            </a:r>
            <a:r>
              <a:rPr sz="1800" spc="40" dirty="0">
                <a:latin typeface="Arial"/>
                <a:cs typeface="Arial"/>
              </a:rPr>
              <a:t> </a:t>
            </a:r>
            <a:r>
              <a:rPr sz="1800" spc="55" dirty="0">
                <a:latin typeface="Arial"/>
                <a:cs typeface="Arial"/>
              </a:rPr>
              <a:t>These </a:t>
            </a:r>
            <a:r>
              <a:rPr sz="1800" spc="-484" dirty="0">
                <a:latin typeface="Arial"/>
                <a:cs typeface="Arial"/>
              </a:rPr>
              <a:t> </a:t>
            </a:r>
            <a:r>
              <a:rPr sz="1800" spc="55" dirty="0">
                <a:latin typeface="Arial"/>
                <a:cs typeface="Arial"/>
              </a:rPr>
              <a:t>policies </a:t>
            </a:r>
            <a:r>
              <a:rPr sz="1800" spc="114" dirty="0">
                <a:latin typeface="Arial"/>
                <a:cs typeface="Arial"/>
              </a:rPr>
              <a:t>work </a:t>
            </a:r>
            <a:r>
              <a:rPr sz="1800" spc="30" dirty="0">
                <a:latin typeface="Arial"/>
                <a:cs typeface="Arial"/>
              </a:rPr>
              <a:t>in </a:t>
            </a:r>
            <a:r>
              <a:rPr sz="1800" spc="114" dirty="0">
                <a:latin typeface="Arial"/>
                <a:cs typeface="Arial"/>
              </a:rPr>
              <a:t>concert </a:t>
            </a:r>
            <a:r>
              <a:rPr sz="1800" spc="100" dirty="0">
                <a:latin typeface="Arial"/>
                <a:cs typeface="Arial"/>
              </a:rPr>
              <a:t>with </a:t>
            </a:r>
            <a:r>
              <a:rPr sz="1800" spc="55" dirty="0">
                <a:latin typeface="Arial"/>
                <a:cs typeface="Arial"/>
              </a:rPr>
              <a:t>Title </a:t>
            </a:r>
            <a:r>
              <a:rPr sz="1800" spc="-35" dirty="0">
                <a:latin typeface="Arial"/>
                <a:cs typeface="Arial"/>
              </a:rPr>
              <a:t>IX, </a:t>
            </a:r>
            <a:r>
              <a:rPr sz="1800" spc="75" dirty="0">
                <a:latin typeface="Arial"/>
                <a:cs typeface="Arial"/>
              </a:rPr>
              <a:t>which </a:t>
            </a:r>
            <a:r>
              <a:rPr sz="1800" spc="30" dirty="0">
                <a:latin typeface="Arial"/>
                <a:cs typeface="Arial"/>
              </a:rPr>
              <a:t>is </a:t>
            </a:r>
            <a:r>
              <a:rPr sz="1800" spc="95" dirty="0">
                <a:latin typeface="Arial"/>
                <a:cs typeface="Arial"/>
              </a:rPr>
              <a:t>a </a:t>
            </a:r>
            <a:r>
              <a:rPr sz="1800" spc="90" dirty="0">
                <a:latin typeface="Arial"/>
                <a:cs typeface="Arial"/>
              </a:rPr>
              <a:t>federal </a:t>
            </a:r>
            <a:r>
              <a:rPr sz="1800" spc="75" dirty="0">
                <a:latin typeface="Arial"/>
                <a:cs typeface="Arial"/>
              </a:rPr>
              <a:t>law </a:t>
            </a:r>
            <a:r>
              <a:rPr sz="1800" spc="150" dirty="0">
                <a:latin typeface="Arial"/>
                <a:cs typeface="Arial"/>
              </a:rPr>
              <a:t>that </a:t>
            </a:r>
            <a:r>
              <a:rPr sz="1800" spc="80" dirty="0">
                <a:latin typeface="Arial"/>
                <a:cs typeface="Arial"/>
              </a:rPr>
              <a:t>requires </a:t>
            </a:r>
            <a:r>
              <a:rPr sz="1800" spc="90" dirty="0">
                <a:latin typeface="Arial"/>
                <a:cs typeface="Arial"/>
              </a:rPr>
              <a:t>gender </a:t>
            </a:r>
            <a:r>
              <a:rPr sz="1800" spc="100" dirty="0">
                <a:latin typeface="Arial"/>
                <a:cs typeface="Arial"/>
              </a:rPr>
              <a:t>equity </a:t>
            </a:r>
            <a:r>
              <a:rPr sz="1800" spc="30" dirty="0">
                <a:latin typeface="Arial"/>
                <a:cs typeface="Arial"/>
              </a:rPr>
              <a:t>in </a:t>
            </a:r>
            <a:r>
              <a:rPr sz="1800" spc="35" dirty="0">
                <a:latin typeface="Arial"/>
                <a:cs typeface="Arial"/>
              </a:rPr>
              <a:t> </a:t>
            </a:r>
            <a:r>
              <a:rPr sz="1800" spc="85" dirty="0">
                <a:latin typeface="Arial"/>
                <a:cs typeface="Arial"/>
              </a:rPr>
              <a:t>educational</a:t>
            </a:r>
            <a:r>
              <a:rPr sz="1800" spc="30" dirty="0">
                <a:latin typeface="Arial"/>
                <a:cs typeface="Arial"/>
              </a:rPr>
              <a:t> </a:t>
            </a:r>
            <a:r>
              <a:rPr sz="1800" spc="125" dirty="0">
                <a:latin typeface="Arial"/>
                <a:cs typeface="Arial"/>
              </a:rPr>
              <a:t>programs</a:t>
            </a:r>
            <a:r>
              <a:rPr sz="1800" spc="25" dirty="0">
                <a:latin typeface="Arial"/>
                <a:cs typeface="Arial"/>
              </a:rPr>
              <a:t> </a:t>
            </a:r>
            <a:r>
              <a:rPr sz="1800" spc="150" dirty="0">
                <a:latin typeface="Arial"/>
                <a:cs typeface="Arial"/>
              </a:rPr>
              <a:t>that</a:t>
            </a:r>
            <a:r>
              <a:rPr sz="1800" spc="10" dirty="0">
                <a:latin typeface="Arial"/>
                <a:cs typeface="Arial"/>
              </a:rPr>
              <a:t> </a:t>
            </a:r>
            <a:r>
              <a:rPr sz="1800" spc="80" dirty="0">
                <a:latin typeface="Arial"/>
                <a:cs typeface="Arial"/>
              </a:rPr>
              <a:t>receive</a:t>
            </a:r>
            <a:r>
              <a:rPr sz="1800" spc="35" dirty="0">
                <a:latin typeface="Arial"/>
                <a:cs typeface="Arial"/>
              </a:rPr>
              <a:t> </a:t>
            </a:r>
            <a:r>
              <a:rPr sz="1800" spc="90" dirty="0">
                <a:latin typeface="Arial"/>
                <a:cs typeface="Arial"/>
              </a:rPr>
              <a:t>federal</a:t>
            </a:r>
            <a:r>
              <a:rPr sz="1800" spc="30" dirty="0">
                <a:latin typeface="Arial"/>
                <a:cs typeface="Arial"/>
              </a:rPr>
              <a:t> </a:t>
            </a:r>
            <a:r>
              <a:rPr sz="1800" spc="60" dirty="0">
                <a:latin typeface="Arial"/>
                <a:cs typeface="Arial"/>
              </a:rPr>
              <a:t>funding.</a:t>
            </a:r>
            <a:endParaRPr sz="1800">
              <a:latin typeface="Arial"/>
              <a:cs typeface="Arial"/>
            </a:endParaRPr>
          </a:p>
          <a:p>
            <a:pPr>
              <a:lnSpc>
                <a:spcPct val="100000"/>
              </a:lnSpc>
              <a:spcBef>
                <a:spcPts val="50"/>
              </a:spcBef>
            </a:pPr>
            <a:endParaRPr sz="1900">
              <a:latin typeface="Arial"/>
              <a:cs typeface="Arial"/>
            </a:endParaRPr>
          </a:p>
          <a:p>
            <a:pPr marL="12700" marR="5080">
              <a:lnSpc>
                <a:spcPts val="2160"/>
              </a:lnSpc>
            </a:pPr>
            <a:r>
              <a:rPr sz="1800" spc="55" dirty="0">
                <a:latin typeface="Arial"/>
                <a:cs typeface="Arial"/>
              </a:rPr>
              <a:t>Title </a:t>
            </a:r>
            <a:r>
              <a:rPr sz="1800" spc="-25" dirty="0">
                <a:latin typeface="Arial"/>
                <a:cs typeface="Arial"/>
              </a:rPr>
              <a:t>IX </a:t>
            </a:r>
            <a:r>
              <a:rPr sz="1800" spc="120" dirty="0">
                <a:latin typeface="Arial"/>
                <a:cs typeface="Arial"/>
              </a:rPr>
              <a:t>states </a:t>
            </a:r>
            <a:r>
              <a:rPr sz="1800" spc="95" dirty="0">
                <a:latin typeface="Arial"/>
                <a:cs typeface="Arial"/>
              </a:rPr>
              <a:t>that: </a:t>
            </a:r>
            <a:r>
              <a:rPr sz="1900" i="1" spc="80" dirty="0">
                <a:latin typeface="Trebuchet MS"/>
                <a:cs typeface="Trebuchet MS"/>
              </a:rPr>
              <a:t>"No </a:t>
            </a:r>
            <a:r>
              <a:rPr sz="1900" i="1" spc="60" dirty="0">
                <a:latin typeface="Trebuchet MS"/>
                <a:cs typeface="Trebuchet MS"/>
              </a:rPr>
              <a:t>person </a:t>
            </a:r>
            <a:r>
              <a:rPr sz="1900" i="1" spc="-80" dirty="0">
                <a:latin typeface="Trebuchet MS"/>
                <a:cs typeface="Trebuchet MS"/>
              </a:rPr>
              <a:t>in </a:t>
            </a:r>
            <a:r>
              <a:rPr sz="1900" i="1" spc="-10" dirty="0">
                <a:latin typeface="Trebuchet MS"/>
                <a:cs typeface="Trebuchet MS"/>
              </a:rPr>
              <a:t>the </a:t>
            </a:r>
            <a:r>
              <a:rPr sz="1900" i="1" spc="-20" dirty="0">
                <a:latin typeface="Trebuchet MS"/>
                <a:cs typeface="Trebuchet MS"/>
              </a:rPr>
              <a:t>United </a:t>
            </a:r>
            <a:r>
              <a:rPr sz="1900" i="1" spc="65" dirty="0">
                <a:latin typeface="Trebuchet MS"/>
                <a:cs typeface="Trebuchet MS"/>
              </a:rPr>
              <a:t>States </a:t>
            </a:r>
            <a:r>
              <a:rPr sz="1900" i="1" spc="-60" dirty="0">
                <a:latin typeface="Trebuchet MS"/>
                <a:cs typeface="Trebuchet MS"/>
              </a:rPr>
              <a:t>shall, </a:t>
            </a:r>
            <a:r>
              <a:rPr sz="1900" i="1" spc="65" dirty="0">
                <a:latin typeface="Trebuchet MS"/>
                <a:cs typeface="Trebuchet MS"/>
              </a:rPr>
              <a:t>on </a:t>
            </a:r>
            <a:r>
              <a:rPr sz="1900" i="1" spc="-10" dirty="0">
                <a:latin typeface="Trebuchet MS"/>
                <a:cs typeface="Trebuchet MS"/>
              </a:rPr>
              <a:t>the </a:t>
            </a:r>
            <a:r>
              <a:rPr sz="1900" i="1" spc="75" dirty="0">
                <a:latin typeface="Trebuchet MS"/>
                <a:cs typeface="Trebuchet MS"/>
              </a:rPr>
              <a:t>basis </a:t>
            </a:r>
            <a:r>
              <a:rPr sz="1900" i="1" spc="15" dirty="0">
                <a:latin typeface="Trebuchet MS"/>
                <a:cs typeface="Trebuchet MS"/>
              </a:rPr>
              <a:t>of </a:t>
            </a:r>
            <a:r>
              <a:rPr sz="1900" i="1" spc="20" dirty="0">
                <a:latin typeface="Trebuchet MS"/>
                <a:cs typeface="Trebuchet MS"/>
              </a:rPr>
              <a:t>sex, </a:t>
            </a:r>
            <a:r>
              <a:rPr sz="1900" i="1" spc="50" dirty="0">
                <a:latin typeface="Trebuchet MS"/>
                <a:cs typeface="Trebuchet MS"/>
              </a:rPr>
              <a:t>be </a:t>
            </a:r>
            <a:r>
              <a:rPr sz="1900" i="1" spc="30" dirty="0">
                <a:latin typeface="Trebuchet MS"/>
                <a:cs typeface="Trebuchet MS"/>
              </a:rPr>
              <a:t>excluded from </a:t>
            </a:r>
            <a:r>
              <a:rPr sz="1900" i="1" spc="35" dirty="0">
                <a:latin typeface="Trebuchet MS"/>
                <a:cs typeface="Trebuchet MS"/>
              </a:rPr>
              <a:t> </a:t>
            </a:r>
            <a:r>
              <a:rPr sz="1900" i="1" spc="-15" dirty="0">
                <a:latin typeface="Trebuchet MS"/>
                <a:cs typeface="Trebuchet MS"/>
              </a:rPr>
              <a:t>participation</a:t>
            </a:r>
            <a:r>
              <a:rPr sz="1900" i="1" spc="-40" dirty="0">
                <a:latin typeface="Trebuchet MS"/>
                <a:cs typeface="Trebuchet MS"/>
              </a:rPr>
              <a:t> </a:t>
            </a:r>
            <a:r>
              <a:rPr sz="1900" i="1" spc="-140" dirty="0">
                <a:latin typeface="Trebuchet MS"/>
                <a:cs typeface="Trebuchet MS"/>
              </a:rPr>
              <a:t>in,</a:t>
            </a:r>
            <a:r>
              <a:rPr sz="1900" i="1" spc="-50" dirty="0">
                <a:latin typeface="Trebuchet MS"/>
                <a:cs typeface="Trebuchet MS"/>
              </a:rPr>
              <a:t> </a:t>
            </a:r>
            <a:r>
              <a:rPr sz="1900" i="1" spc="50" dirty="0">
                <a:latin typeface="Trebuchet MS"/>
                <a:cs typeface="Trebuchet MS"/>
              </a:rPr>
              <a:t>be</a:t>
            </a:r>
            <a:r>
              <a:rPr sz="1900" i="1" spc="-40" dirty="0">
                <a:latin typeface="Trebuchet MS"/>
                <a:cs typeface="Trebuchet MS"/>
              </a:rPr>
              <a:t> </a:t>
            </a:r>
            <a:r>
              <a:rPr sz="1900" i="1" spc="5" dirty="0">
                <a:latin typeface="Trebuchet MS"/>
                <a:cs typeface="Trebuchet MS"/>
              </a:rPr>
              <a:t>denied</a:t>
            </a:r>
            <a:r>
              <a:rPr sz="1900" i="1" spc="-30" dirty="0">
                <a:latin typeface="Trebuchet MS"/>
                <a:cs typeface="Trebuchet MS"/>
              </a:rPr>
              <a:t> </a:t>
            </a:r>
            <a:r>
              <a:rPr sz="1900" i="1" spc="-10" dirty="0">
                <a:latin typeface="Trebuchet MS"/>
                <a:cs typeface="Trebuchet MS"/>
              </a:rPr>
              <a:t>the</a:t>
            </a:r>
            <a:r>
              <a:rPr sz="1900" i="1" spc="-50" dirty="0">
                <a:latin typeface="Trebuchet MS"/>
                <a:cs typeface="Trebuchet MS"/>
              </a:rPr>
              <a:t> </a:t>
            </a:r>
            <a:r>
              <a:rPr sz="1900" i="1" dirty="0">
                <a:latin typeface="Trebuchet MS"/>
                <a:cs typeface="Trebuchet MS"/>
              </a:rPr>
              <a:t>benefits</a:t>
            </a:r>
            <a:r>
              <a:rPr sz="1900" i="1" spc="-15" dirty="0">
                <a:latin typeface="Trebuchet MS"/>
                <a:cs typeface="Trebuchet MS"/>
              </a:rPr>
              <a:t> </a:t>
            </a:r>
            <a:r>
              <a:rPr sz="1900" i="1" spc="-80" dirty="0">
                <a:latin typeface="Trebuchet MS"/>
                <a:cs typeface="Trebuchet MS"/>
              </a:rPr>
              <a:t>of,</a:t>
            </a:r>
            <a:r>
              <a:rPr sz="1900" i="1" spc="-45" dirty="0">
                <a:latin typeface="Trebuchet MS"/>
                <a:cs typeface="Trebuchet MS"/>
              </a:rPr>
              <a:t> </a:t>
            </a:r>
            <a:r>
              <a:rPr sz="1900" i="1" spc="25" dirty="0">
                <a:latin typeface="Trebuchet MS"/>
                <a:cs typeface="Trebuchet MS"/>
              </a:rPr>
              <a:t>or</a:t>
            </a:r>
            <a:r>
              <a:rPr sz="1900" i="1" spc="-50" dirty="0">
                <a:latin typeface="Trebuchet MS"/>
                <a:cs typeface="Trebuchet MS"/>
              </a:rPr>
              <a:t> </a:t>
            </a:r>
            <a:r>
              <a:rPr sz="1900" i="1" spc="50" dirty="0">
                <a:latin typeface="Trebuchet MS"/>
                <a:cs typeface="Trebuchet MS"/>
              </a:rPr>
              <a:t>be</a:t>
            </a:r>
            <a:r>
              <a:rPr sz="1900" i="1" spc="-40" dirty="0">
                <a:latin typeface="Trebuchet MS"/>
                <a:cs typeface="Trebuchet MS"/>
              </a:rPr>
              <a:t> </a:t>
            </a:r>
            <a:r>
              <a:rPr sz="1900" i="1" spc="20" dirty="0">
                <a:latin typeface="Trebuchet MS"/>
                <a:cs typeface="Trebuchet MS"/>
              </a:rPr>
              <a:t>subjected</a:t>
            </a:r>
            <a:r>
              <a:rPr sz="1900" i="1" spc="-15" dirty="0">
                <a:latin typeface="Trebuchet MS"/>
                <a:cs typeface="Trebuchet MS"/>
              </a:rPr>
              <a:t> </a:t>
            </a:r>
            <a:r>
              <a:rPr sz="1900" i="1" spc="5" dirty="0">
                <a:latin typeface="Trebuchet MS"/>
                <a:cs typeface="Trebuchet MS"/>
              </a:rPr>
              <a:t>to</a:t>
            </a:r>
            <a:r>
              <a:rPr sz="1900" i="1" spc="-45" dirty="0">
                <a:latin typeface="Trebuchet MS"/>
                <a:cs typeface="Trebuchet MS"/>
              </a:rPr>
              <a:t> </a:t>
            </a:r>
            <a:r>
              <a:rPr sz="1900" i="1" spc="-5" dirty="0">
                <a:latin typeface="Trebuchet MS"/>
                <a:cs typeface="Trebuchet MS"/>
              </a:rPr>
              <a:t>discrimination</a:t>
            </a:r>
            <a:r>
              <a:rPr sz="1900" i="1" spc="-55" dirty="0">
                <a:latin typeface="Trebuchet MS"/>
                <a:cs typeface="Trebuchet MS"/>
              </a:rPr>
              <a:t> </a:t>
            </a:r>
            <a:r>
              <a:rPr sz="1900" i="1" spc="15" dirty="0">
                <a:latin typeface="Trebuchet MS"/>
                <a:cs typeface="Trebuchet MS"/>
              </a:rPr>
              <a:t>under</a:t>
            </a:r>
            <a:r>
              <a:rPr sz="1900" i="1" spc="-30" dirty="0">
                <a:latin typeface="Trebuchet MS"/>
                <a:cs typeface="Trebuchet MS"/>
              </a:rPr>
              <a:t> </a:t>
            </a:r>
            <a:r>
              <a:rPr sz="1900" i="1" spc="75" dirty="0">
                <a:latin typeface="Trebuchet MS"/>
                <a:cs typeface="Trebuchet MS"/>
              </a:rPr>
              <a:t>any</a:t>
            </a:r>
            <a:r>
              <a:rPr sz="1900" i="1" spc="-40" dirty="0">
                <a:latin typeface="Trebuchet MS"/>
                <a:cs typeface="Trebuchet MS"/>
              </a:rPr>
              <a:t> </a:t>
            </a:r>
            <a:r>
              <a:rPr sz="1900" i="1" spc="5" dirty="0">
                <a:latin typeface="Trebuchet MS"/>
                <a:cs typeface="Trebuchet MS"/>
              </a:rPr>
              <a:t>educational </a:t>
            </a:r>
            <a:r>
              <a:rPr sz="1900" i="1" spc="-560" dirty="0">
                <a:latin typeface="Trebuchet MS"/>
                <a:cs typeface="Trebuchet MS"/>
              </a:rPr>
              <a:t> </a:t>
            </a:r>
            <a:r>
              <a:rPr sz="1900" i="1" spc="65" dirty="0">
                <a:latin typeface="Trebuchet MS"/>
                <a:cs typeface="Trebuchet MS"/>
              </a:rPr>
              <a:t>program</a:t>
            </a:r>
            <a:r>
              <a:rPr sz="1900" i="1" spc="-50" dirty="0">
                <a:latin typeface="Trebuchet MS"/>
                <a:cs typeface="Trebuchet MS"/>
              </a:rPr>
              <a:t> </a:t>
            </a:r>
            <a:r>
              <a:rPr sz="1900" i="1" spc="25" dirty="0">
                <a:latin typeface="Trebuchet MS"/>
                <a:cs typeface="Trebuchet MS"/>
              </a:rPr>
              <a:t>or</a:t>
            </a:r>
            <a:r>
              <a:rPr sz="1900" i="1" spc="-65" dirty="0">
                <a:latin typeface="Trebuchet MS"/>
                <a:cs typeface="Trebuchet MS"/>
              </a:rPr>
              <a:t> </a:t>
            </a:r>
            <a:r>
              <a:rPr sz="1900" i="1" spc="-10" dirty="0">
                <a:latin typeface="Trebuchet MS"/>
                <a:cs typeface="Trebuchet MS"/>
              </a:rPr>
              <a:t>activity</a:t>
            </a:r>
            <a:r>
              <a:rPr sz="1900" i="1" spc="-65" dirty="0">
                <a:latin typeface="Trebuchet MS"/>
                <a:cs typeface="Trebuchet MS"/>
              </a:rPr>
              <a:t> </a:t>
            </a:r>
            <a:r>
              <a:rPr sz="1900" i="1" spc="5" dirty="0">
                <a:latin typeface="Trebuchet MS"/>
                <a:cs typeface="Trebuchet MS"/>
              </a:rPr>
              <a:t>receiving</a:t>
            </a:r>
            <a:r>
              <a:rPr sz="1900" i="1" spc="-30" dirty="0">
                <a:latin typeface="Trebuchet MS"/>
                <a:cs typeface="Trebuchet MS"/>
              </a:rPr>
              <a:t> </a:t>
            </a:r>
            <a:r>
              <a:rPr sz="1900" i="1" dirty="0">
                <a:latin typeface="Trebuchet MS"/>
                <a:cs typeface="Trebuchet MS"/>
              </a:rPr>
              <a:t>Federal</a:t>
            </a:r>
            <a:r>
              <a:rPr sz="1900" i="1" spc="-40" dirty="0">
                <a:latin typeface="Trebuchet MS"/>
                <a:cs typeface="Trebuchet MS"/>
              </a:rPr>
              <a:t> </a:t>
            </a:r>
            <a:r>
              <a:rPr sz="1900" i="1" spc="-30" dirty="0">
                <a:latin typeface="Trebuchet MS"/>
                <a:cs typeface="Trebuchet MS"/>
              </a:rPr>
              <a:t>financial</a:t>
            </a:r>
            <a:r>
              <a:rPr sz="1900" i="1" spc="-65" dirty="0">
                <a:latin typeface="Trebuchet MS"/>
                <a:cs typeface="Trebuchet MS"/>
              </a:rPr>
              <a:t> </a:t>
            </a:r>
            <a:r>
              <a:rPr sz="1900" i="1" spc="45" dirty="0">
                <a:latin typeface="Trebuchet MS"/>
                <a:cs typeface="Trebuchet MS"/>
              </a:rPr>
              <a:t>assistance”</a:t>
            </a:r>
            <a:endParaRPr sz="1900">
              <a:latin typeface="Trebuchet MS"/>
              <a:cs typeface="Trebuchet MS"/>
            </a:endParaRPr>
          </a:p>
          <a:p>
            <a:pPr marL="532765">
              <a:lnSpc>
                <a:spcPct val="100000"/>
              </a:lnSpc>
              <a:spcBef>
                <a:spcPts val="1535"/>
              </a:spcBef>
            </a:pPr>
            <a:r>
              <a:rPr sz="1800" spc="85" dirty="0">
                <a:latin typeface="Arial"/>
                <a:cs typeface="Arial"/>
              </a:rPr>
              <a:t>Some</a:t>
            </a:r>
            <a:r>
              <a:rPr sz="1800" spc="5" dirty="0">
                <a:latin typeface="Arial"/>
                <a:cs typeface="Arial"/>
              </a:rPr>
              <a:t> </a:t>
            </a:r>
            <a:r>
              <a:rPr sz="1800" spc="90" dirty="0">
                <a:latin typeface="Arial"/>
                <a:cs typeface="Arial"/>
              </a:rPr>
              <a:t>areas</a:t>
            </a:r>
            <a:r>
              <a:rPr sz="1800" spc="10" dirty="0">
                <a:latin typeface="Arial"/>
                <a:cs typeface="Arial"/>
              </a:rPr>
              <a:t> </a:t>
            </a:r>
            <a:r>
              <a:rPr sz="1800" spc="150" dirty="0">
                <a:latin typeface="Arial"/>
                <a:cs typeface="Arial"/>
              </a:rPr>
              <a:t>that</a:t>
            </a:r>
            <a:r>
              <a:rPr sz="1800" spc="10" dirty="0">
                <a:latin typeface="Arial"/>
                <a:cs typeface="Arial"/>
              </a:rPr>
              <a:t> </a:t>
            </a:r>
            <a:r>
              <a:rPr sz="1800" spc="55" dirty="0">
                <a:latin typeface="Arial"/>
                <a:cs typeface="Arial"/>
              </a:rPr>
              <a:t>Title</a:t>
            </a:r>
            <a:r>
              <a:rPr sz="1800" spc="-5" dirty="0">
                <a:latin typeface="Arial"/>
                <a:cs typeface="Arial"/>
              </a:rPr>
              <a:t> </a:t>
            </a:r>
            <a:r>
              <a:rPr sz="1800" spc="-25" dirty="0">
                <a:latin typeface="Arial"/>
                <a:cs typeface="Arial"/>
              </a:rPr>
              <a:t>IX</a:t>
            </a:r>
            <a:r>
              <a:rPr sz="1800" spc="15" dirty="0">
                <a:latin typeface="Arial"/>
                <a:cs typeface="Arial"/>
              </a:rPr>
              <a:t> </a:t>
            </a:r>
            <a:r>
              <a:rPr sz="1800" spc="90" dirty="0">
                <a:latin typeface="Arial"/>
                <a:cs typeface="Arial"/>
              </a:rPr>
              <a:t>addresses</a:t>
            </a:r>
            <a:r>
              <a:rPr sz="1800" spc="45" dirty="0">
                <a:latin typeface="Arial"/>
                <a:cs typeface="Arial"/>
              </a:rPr>
              <a:t> </a:t>
            </a:r>
            <a:r>
              <a:rPr sz="1800" spc="40" dirty="0">
                <a:latin typeface="Arial"/>
                <a:cs typeface="Arial"/>
              </a:rPr>
              <a:t>are:</a:t>
            </a:r>
            <a:endParaRPr sz="1800">
              <a:latin typeface="Arial"/>
              <a:cs typeface="Arial"/>
            </a:endParaRPr>
          </a:p>
        </p:txBody>
      </p:sp>
      <p:sp>
        <p:nvSpPr>
          <p:cNvPr id="4" name="object 4"/>
          <p:cNvSpPr txBox="1"/>
          <p:nvPr/>
        </p:nvSpPr>
        <p:spPr>
          <a:xfrm>
            <a:off x="1106364" y="4393417"/>
            <a:ext cx="4375785" cy="1671320"/>
          </a:xfrm>
          <a:prstGeom prst="rect">
            <a:avLst/>
          </a:prstGeom>
        </p:spPr>
        <p:txBody>
          <a:bodyPr vert="horz" wrap="square" lIns="0" tIns="12700" rIns="0" bIns="0" rtlCol="0">
            <a:spAutoFit/>
          </a:bodyPr>
          <a:lstStyle/>
          <a:p>
            <a:pPr marL="299085" indent="-287020">
              <a:lnSpc>
                <a:spcPct val="100000"/>
              </a:lnSpc>
              <a:spcBef>
                <a:spcPts val="100"/>
              </a:spcBef>
              <a:buChar char="•"/>
              <a:tabLst>
                <a:tab pos="299085" algn="l"/>
                <a:tab pos="299720" algn="l"/>
              </a:tabLst>
            </a:pPr>
            <a:r>
              <a:rPr sz="1800" spc="50" dirty="0">
                <a:latin typeface="Arial"/>
                <a:cs typeface="Arial"/>
              </a:rPr>
              <a:t>Sexual</a:t>
            </a:r>
            <a:r>
              <a:rPr sz="1800" spc="-25" dirty="0">
                <a:latin typeface="Arial"/>
                <a:cs typeface="Arial"/>
              </a:rPr>
              <a:t> </a:t>
            </a:r>
            <a:r>
              <a:rPr sz="1800" spc="85" dirty="0">
                <a:latin typeface="Arial"/>
                <a:cs typeface="Arial"/>
              </a:rPr>
              <a:t>assault</a:t>
            </a:r>
            <a:endParaRPr sz="1800">
              <a:latin typeface="Arial"/>
              <a:cs typeface="Arial"/>
            </a:endParaRPr>
          </a:p>
          <a:p>
            <a:pPr marL="299085" indent="-287020">
              <a:lnSpc>
                <a:spcPct val="100000"/>
              </a:lnSpc>
              <a:buChar char="•"/>
              <a:tabLst>
                <a:tab pos="299085" algn="l"/>
                <a:tab pos="299720" algn="l"/>
              </a:tabLst>
            </a:pPr>
            <a:r>
              <a:rPr sz="1800" spc="50" dirty="0">
                <a:latin typeface="Arial"/>
                <a:cs typeface="Arial"/>
              </a:rPr>
              <a:t>Sexual</a:t>
            </a:r>
            <a:r>
              <a:rPr sz="1800" spc="-25" dirty="0">
                <a:latin typeface="Arial"/>
                <a:cs typeface="Arial"/>
              </a:rPr>
              <a:t> </a:t>
            </a:r>
            <a:r>
              <a:rPr sz="1800" spc="95" dirty="0">
                <a:latin typeface="Arial"/>
                <a:cs typeface="Arial"/>
              </a:rPr>
              <a:t>exploitation</a:t>
            </a:r>
            <a:endParaRPr sz="1800">
              <a:latin typeface="Arial"/>
              <a:cs typeface="Arial"/>
            </a:endParaRPr>
          </a:p>
          <a:p>
            <a:pPr marL="299085" indent="-287020">
              <a:lnSpc>
                <a:spcPct val="100000"/>
              </a:lnSpc>
              <a:buChar char="•"/>
              <a:tabLst>
                <a:tab pos="299085" algn="l"/>
                <a:tab pos="299720" algn="l"/>
              </a:tabLst>
            </a:pPr>
            <a:r>
              <a:rPr sz="1800" spc="65" dirty="0">
                <a:latin typeface="Arial"/>
                <a:cs typeface="Arial"/>
              </a:rPr>
              <a:t>Stalking</a:t>
            </a:r>
            <a:endParaRPr sz="1800">
              <a:latin typeface="Arial"/>
              <a:cs typeface="Arial"/>
            </a:endParaRPr>
          </a:p>
          <a:p>
            <a:pPr marL="299085" indent="-287020">
              <a:lnSpc>
                <a:spcPct val="100000"/>
              </a:lnSpc>
              <a:buChar char="•"/>
              <a:tabLst>
                <a:tab pos="299085" algn="l"/>
                <a:tab pos="299720" algn="l"/>
              </a:tabLst>
            </a:pPr>
            <a:r>
              <a:rPr sz="1800" spc="95" dirty="0">
                <a:latin typeface="Arial"/>
                <a:cs typeface="Arial"/>
              </a:rPr>
              <a:t>Domestic</a:t>
            </a:r>
            <a:r>
              <a:rPr sz="1800" spc="-15" dirty="0">
                <a:latin typeface="Arial"/>
                <a:cs typeface="Arial"/>
              </a:rPr>
              <a:t> </a:t>
            </a:r>
            <a:r>
              <a:rPr sz="1800" spc="65" dirty="0">
                <a:latin typeface="Arial"/>
                <a:cs typeface="Arial"/>
              </a:rPr>
              <a:t>violence</a:t>
            </a:r>
            <a:endParaRPr sz="1800">
              <a:latin typeface="Arial"/>
              <a:cs typeface="Arial"/>
            </a:endParaRPr>
          </a:p>
          <a:p>
            <a:pPr marL="299085" indent="-287020">
              <a:lnSpc>
                <a:spcPct val="100000"/>
              </a:lnSpc>
              <a:buChar char="•"/>
              <a:tabLst>
                <a:tab pos="299085" algn="l"/>
                <a:tab pos="299720" algn="l"/>
              </a:tabLst>
            </a:pPr>
            <a:r>
              <a:rPr sz="1800" spc="75" dirty="0">
                <a:latin typeface="Arial"/>
                <a:cs typeface="Arial"/>
              </a:rPr>
              <a:t>Dating</a:t>
            </a:r>
            <a:r>
              <a:rPr sz="1800" spc="20" dirty="0">
                <a:latin typeface="Arial"/>
                <a:cs typeface="Arial"/>
              </a:rPr>
              <a:t> </a:t>
            </a:r>
            <a:r>
              <a:rPr sz="1800" spc="95" dirty="0">
                <a:latin typeface="Arial"/>
                <a:cs typeface="Arial"/>
              </a:rPr>
              <a:t>and</a:t>
            </a:r>
            <a:r>
              <a:rPr sz="1800" spc="10" dirty="0">
                <a:latin typeface="Arial"/>
                <a:cs typeface="Arial"/>
              </a:rPr>
              <a:t> </a:t>
            </a:r>
            <a:r>
              <a:rPr sz="1800" spc="105" dirty="0">
                <a:latin typeface="Arial"/>
                <a:cs typeface="Arial"/>
              </a:rPr>
              <a:t>intimate</a:t>
            </a:r>
            <a:r>
              <a:rPr sz="1800" spc="15" dirty="0">
                <a:latin typeface="Arial"/>
                <a:cs typeface="Arial"/>
              </a:rPr>
              <a:t> </a:t>
            </a:r>
            <a:r>
              <a:rPr sz="1800" spc="120" dirty="0">
                <a:latin typeface="Arial"/>
                <a:cs typeface="Arial"/>
              </a:rPr>
              <a:t>partner</a:t>
            </a:r>
            <a:r>
              <a:rPr sz="1800" spc="45" dirty="0">
                <a:latin typeface="Arial"/>
                <a:cs typeface="Arial"/>
              </a:rPr>
              <a:t> </a:t>
            </a:r>
            <a:r>
              <a:rPr sz="1800" spc="65" dirty="0">
                <a:latin typeface="Arial"/>
                <a:cs typeface="Arial"/>
              </a:rPr>
              <a:t>violence</a:t>
            </a:r>
            <a:endParaRPr sz="1800">
              <a:latin typeface="Arial"/>
              <a:cs typeface="Arial"/>
            </a:endParaRPr>
          </a:p>
          <a:p>
            <a:pPr marL="299085" indent="-287020">
              <a:lnSpc>
                <a:spcPct val="100000"/>
              </a:lnSpc>
              <a:buChar char="•"/>
              <a:tabLst>
                <a:tab pos="299085" algn="l"/>
                <a:tab pos="299720" algn="l"/>
              </a:tabLst>
            </a:pPr>
            <a:r>
              <a:rPr sz="1800" spc="70" dirty="0">
                <a:latin typeface="Arial"/>
                <a:cs typeface="Arial"/>
              </a:rPr>
              <a:t>Retaliation</a:t>
            </a:r>
            <a:endParaRPr sz="1800">
              <a:latin typeface="Arial"/>
              <a:cs typeface="Arial"/>
            </a:endParaRPr>
          </a:p>
        </p:txBody>
      </p:sp>
      <p:sp>
        <p:nvSpPr>
          <p:cNvPr id="5" name="object 5"/>
          <p:cNvSpPr txBox="1"/>
          <p:nvPr/>
        </p:nvSpPr>
        <p:spPr>
          <a:xfrm>
            <a:off x="6754385" y="4460331"/>
            <a:ext cx="4027170" cy="1671320"/>
          </a:xfrm>
          <a:prstGeom prst="rect">
            <a:avLst/>
          </a:prstGeom>
        </p:spPr>
        <p:txBody>
          <a:bodyPr vert="horz" wrap="square" lIns="0" tIns="12700" rIns="0" bIns="0" rtlCol="0">
            <a:spAutoFit/>
          </a:bodyPr>
          <a:lstStyle/>
          <a:p>
            <a:pPr marL="299085" indent="-287020">
              <a:lnSpc>
                <a:spcPct val="100000"/>
              </a:lnSpc>
              <a:spcBef>
                <a:spcPts val="100"/>
              </a:spcBef>
              <a:buChar char="•"/>
              <a:tabLst>
                <a:tab pos="299085" algn="l"/>
                <a:tab pos="299720" algn="l"/>
              </a:tabLst>
            </a:pPr>
            <a:r>
              <a:rPr sz="1800" spc="50" dirty="0">
                <a:latin typeface="Arial"/>
                <a:cs typeface="Arial"/>
              </a:rPr>
              <a:t>Sex</a:t>
            </a:r>
            <a:r>
              <a:rPr sz="1800" spc="-5" dirty="0">
                <a:latin typeface="Arial"/>
                <a:cs typeface="Arial"/>
              </a:rPr>
              <a:t> </a:t>
            </a:r>
            <a:r>
              <a:rPr sz="1800" spc="85" dirty="0">
                <a:latin typeface="Arial"/>
                <a:cs typeface="Arial"/>
              </a:rPr>
              <a:t>discrimination</a:t>
            </a:r>
            <a:endParaRPr sz="1800">
              <a:latin typeface="Arial"/>
              <a:cs typeface="Arial"/>
            </a:endParaRPr>
          </a:p>
          <a:p>
            <a:pPr marL="299085" indent="-287020">
              <a:lnSpc>
                <a:spcPct val="100000"/>
              </a:lnSpc>
              <a:buChar char="•"/>
              <a:tabLst>
                <a:tab pos="299085" algn="l"/>
                <a:tab pos="299720" algn="l"/>
              </a:tabLst>
            </a:pPr>
            <a:r>
              <a:rPr sz="1800" spc="50" dirty="0">
                <a:latin typeface="Arial"/>
                <a:cs typeface="Arial"/>
              </a:rPr>
              <a:t>Sexual</a:t>
            </a:r>
            <a:r>
              <a:rPr sz="1800" spc="-25" dirty="0">
                <a:latin typeface="Arial"/>
                <a:cs typeface="Arial"/>
              </a:rPr>
              <a:t> </a:t>
            </a:r>
            <a:r>
              <a:rPr sz="1800" spc="110" dirty="0">
                <a:latin typeface="Arial"/>
                <a:cs typeface="Arial"/>
              </a:rPr>
              <a:t>harassment</a:t>
            </a:r>
            <a:endParaRPr sz="1800">
              <a:latin typeface="Arial"/>
              <a:cs typeface="Arial"/>
            </a:endParaRPr>
          </a:p>
          <a:p>
            <a:pPr marL="299085" indent="-287020">
              <a:lnSpc>
                <a:spcPct val="100000"/>
              </a:lnSpc>
              <a:buChar char="•"/>
              <a:tabLst>
                <a:tab pos="299085" algn="l"/>
                <a:tab pos="299720" algn="l"/>
              </a:tabLst>
            </a:pPr>
            <a:r>
              <a:rPr sz="1800" spc="65" dirty="0">
                <a:latin typeface="Arial"/>
                <a:cs typeface="Arial"/>
              </a:rPr>
              <a:t>Gender</a:t>
            </a:r>
            <a:r>
              <a:rPr sz="1800" spc="30" dirty="0">
                <a:latin typeface="Arial"/>
                <a:cs typeface="Arial"/>
              </a:rPr>
              <a:t> </a:t>
            </a:r>
            <a:r>
              <a:rPr sz="1800" spc="100" dirty="0">
                <a:latin typeface="Arial"/>
                <a:cs typeface="Arial"/>
              </a:rPr>
              <a:t>identity</a:t>
            </a:r>
            <a:r>
              <a:rPr sz="1800" spc="15" dirty="0">
                <a:latin typeface="Arial"/>
                <a:cs typeface="Arial"/>
              </a:rPr>
              <a:t> </a:t>
            </a:r>
            <a:r>
              <a:rPr sz="1800" spc="95" dirty="0">
                <a:latin typeface="Arial"/>
                <a:cs typeface="Arial"/>
              </a:rPr>
              <a:t>and</a:t>
            </a:r>
            <a:r>
              <a:rPr sz="1800" spc="-5" dirty="0">
                <a:latin typeface="Arial"/>
                <a:cs typeface="Arial"/>
              </a:rPr>
              <a:t> </a:t>
            </a:r>
            <a:r>
              <a:rPr sz="1800" spc="85" dirty="0">
                <a:latin typeface="Arial"/>
                <a:cs typeface="Arial"/>
              </a:rPr>
              <a:t>expression</a:t>
            </a:r>
            <a:endParaRPr sz="1800">
              <a:latin typeface="Arial"/>
              <a:cs typeface="Arial"/>
            </a:endParaRPr>
          </a:p>
          <a:p>
            <a:pPr marL="299085" indent="-287020">
              <a:lnSpc>
                <a:spcPct val="100000"/>
              </a:lnSpc>
              <a:buChar char="•"/>
              <a:tabLst>
                <a:tab pos="299085" algn="l"/>
                <a:tab pos="299720" algn="l"/>
              </a:tabLst>
            </a:pPr>
            <a:r>
              <a:rPr sz="1800" spc="50" dirty="0">
                <a:latin typeface="Arial"/>
                <a:cs typeface="Arial"/>
              </a:rPr>
              <a:t>Sexual</a:t>
            </a:r>
            <a:r>
              <a:rPr sz="1800" spc="-25" dirty="0">
                <a:latin typeface="Arial"/>
                <a:cs typeface="Arial"/>
              </a:rPr>
              <a:t> </a:t>
            </a:r>
            <a:r>
              <a:rPr sz="1800" spc="85" dirty="0">
                <a:latin typeface="Arial"/>
                <a:cs typeface="Arial"/>
              </a:rPr>
              <a:t>Orientation</a:t>
            </a:r>
            <a:endParaRPr sz="1800">
              <a:latin typeface="Arial"/>
              <a:cs typeface="Arial"/>
            </a:endParaRPr>
          </a:p>
          <a:p>
            <a:pPr marL="299085" indent="-287020">
              <a:lnSpc>
                <a:spcPct val="100000"/>
              </a:lnSpc>
              <a:buChar char="•"/>
              <a:tabLst>
                <a:tab pos="299085" algn="l"/>
                <a:tab pos="299720" algn="l"/>
              </a:tabLst>
            </a:pPr>
            <a:r>
              <a:rPr sz="1800" spc="85" dirty="0">
                <a:latin typeface="Arial"/>
                <a:cs typeface="Arial"/>
              </a:rPr>
              <a:t>Pregnancy</a:t>
            </a:r>
            <a:endParaRPr sz="1800">
              <a:latin typeface="Arial"/>
              <a:cs typeface="Arial"/>
            </a:endParaRPr>
          </a:p>
          <a:p>
            <a:pPr marL="299085" indent="-287020">
              <a:lnSpc>
                <a:spcPct val="100000"/>
              </a:lnSpc>
              <a:buChar char="•"/>
              <a:tabLst>
                <a:tab pos="299085" algn="l"/>
                <a:tab pos="299720" algn="l"/>
              </a:tabLst>
            </a:pPr>
            <a:r>
              <a:rPr sz="1800" spc="100" dirty="0">
                <a:latin typeface="Arial"/>
                <a:cs typeface="Arial"/>
              </a:rPr>
              <a:t>Any</a:t>
            </a:r>
            <a:r>
              <a:rPr sz="1800" spc="10" dirty="0">
                <a:latin typeface="Arial"/>
                <a:cs typeface="Arial"/>
              </a:rPr>
              <a:t> </a:t>
            </a:r>
            <a:r>
              <a:rPr sz="1800" spc="135" dirty="0">
                <a:latin typeface="Arial"/>
                <a:cs typeface="Arial"/>
              </a:rPr>
              <a:t>type</a:t>
            </a:r>
            <a:r>
              <a:rPr sz="1800" spc="10" dirty="0">
                <a:latin typeface="Arial"/>
                <a:cs typeface="Arial"/>
              </a:rPr>
              <a:t> </a:t>
            </a:r>
            <a:r>
              <a:rPr sz="1800" spc="155" dirty="0">
                <a:latin typeface="Arial"/>
                <a:cs typeface="Arial"/>
              </a:rPr>
              <a:t>of</a:t>
            </a:r>
            <a:r>
              <a:rPr sz="1800" spc="5" dirty="0">
                <a:latin typeface="Arial"/>
                <a:cs typeface="Arial"/>
              </a:rPr>
              <a:t> </a:t>
            </a:r>
            <a:r>
              <a:rPr sz="1800" spc="105" dirty="0">
                <a:latin typeface="Arial"/>
                <a:cs typeface="Arial"/>
              </a:rPr>
              <a:t>sex-based</a:t>
            </a:r>
            <a:r>
              <a:rPr sz="1800" spc="25" dirty="0">
                <a:latin typeface="Arial"/>
                <a:cs typeface="Arial"/>
              </a:rPr>
              <a:t> </a:t>
            </a:r>
            <a:r>
              <a:rPr sz="1800" spc="105" dirty="0">
                <a:latin typeface="Arial"/>
                <a:cs typeface="Arial"/>
              </a:rPr>
              <a:t>complaint</a:t>
            </a:r>
            <a:endParaRPr sz="1800">
              <a:latin typeface="Arial"/>
              <a:cs typeface="Arial"/>
            </a:endParaRPr>
          </a:p>
        </p:txBody>
      </p:sp>
      <p:pic>
        <p:nvPicPr>
          <p:cNvPr id="6" name="object 6"/>
          <p:cNvPicPr/>
          <p:nvPr/>
        </p:nvPicPr>
        <p:blipFill>
          <a:blip r:embed="rId2" cstate="print"/>
          <a:stretch>
            <a:fillRect/>
          </a:stretch>
        </p:blipFill>
        <p:spPr>
          <a:xfrm>
            <a:off x="9982200" y="6269735"/>
            <a:ext cx="2066543" cy="423671"/>
          </a:xfrm>
          <a:prstGeom prst="rect">
            <a:avLst/>
          </a:prstGeom>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40" dirty="0"/>
              <a:t>Working</a:t>
            </a:r>
            <a:r>
              <a:rPr spc="40" dirty="0"/>
              <a:t> </a:t>
            </a:r>
            <a:r>
              <a:rPr spc="-65" dirty="0"/>
              <a:t>Well</a:t>
            </a:r>
            <a:r>
              <a:rPr spc="45" dirty="0"/>
              <a:t> </a:t>
            </a:r>
            <a:r>
              <a:rPr spc="65" dirty="0"/>
              <a:t>at</a:t>
            </a:r>
            <a:r>
              <a:rPr spc="35" dirty="0"/>
              <a:t> </a:t>
            </a:r>
            <a:r>
              <a:rPr spc="-85" dirty="0"/>
              <a:t>Weill</a:t>
            </a:r>
            <a:r>
              <a:rPr spc="55" dirty="0"/>
              <a:t> </a:t>
            </a:r>
            <a:r>
              <a:rPr spc="-25" dirty="0"/>
              <a:t>Cornell</a:t>
            </a:r>
            <a:r>
              <a:rPr spc="50" dirty="0"/>
              <a:t> </a:t>
            </a:r>
            <a:r>
              <a:rPr spc="-30" dirty="0"/>
              <a:t>Medicine</a:t>
            </a:r>
          </a:p>
        </p:txBody>
      </p:sp>
      <p:pic>
        <p:nvPicPr>
          <p:cNvPr id="3" name="object 3"/>
          <p:cNvPicPr/>
          <p:nvPr/>
        </p:nvPicPr>
        <p:blipFill>
          <a:blip r:embed="rId2" cstate="print"/>
          <a:stretch>
            <a:fillRect/>
          </a:stretch>
        </p:blipFill>
        <p:spPr>
          <a:xfrm>
            <a:off x="9982200" y="6269735"/>
            <a:ext cx="2066543" cy="423671"/>
          </a:xfrm>
          <a:prstGeom prst="rect">
            <a:avLst/>
          </a:prstGeom>
        </p:spPr>
      </p:pic>
      <p:sp>
        <p:nvSpPr>
          <p:cNvPr id="4" name="object 4"/>
          <p:cNvSpPr txBox="1"/>
          <p:nvPr/>
        </p:nvSpPr>
        <p:spPr>
          <a:xfrm>
            <a:off x="605486" y="1018147"/>
            <a:ext cx="10161905" cy="4064635"/>
          </a:xfrm>
          <a:prstGeom prst="rect">
            <a:avLst/>
          </a:prstGeom>
        </p:spPr>
        <p:txBody>
          <a:bodyPr vert="horz" wrap="square" lIns="0" tIns="12700" rIns="0" bIns="0" rtlCol="0">
            <a:spAutoFit/>
          </a:bodyPr>
          <a:lstStyle/>
          <a:p>
            <a:pPr marL="807085" algn="ctr">
              <a:lnSpc>
                <a:spcPct val="100000"/>
              </a:lnSpc>
              <a:spcBef>
                <a:spcPts val="100"/>
              </a:spcBef>
            </a:pPr>
            <a:r>
              <a:rPr sz="2400" b="1" spc="-25" dirty="0">
                <a:solidFill>
                  <a:srgbClr val="CF451F"/>
                </a:solidFill>
                <a:latin typeface="Tahoma"/>
                <a:cs typeface="Tahoma"/>
              </a:rPr>
              <a:t>Title</a:t>
            </a:r>
            <a:r>
              <a:rPr sz="2400" b="1" spc="-15" dirty="0">
                <a:solidFill>
                  <a:srgbClr val="CF451F"/>
                </a:solidFill>
                <a:latin typeface="Tahoma"/>
                <a:cs typeface="Tahoma"/>
              </a:rPr>
              <a:t> </a:t>
            </a:r>
            <a:r>
              <a:rPr sz="2400" b="1" spc="-229" dirty="0">
                <a:solidFill>
                  <a:srgbClr val="CF451F"/>
                </a:solidFill>
                <a:latin typeface="Tahoma"/>
                <a:cs typeface="Tahoma"/>
              </a:rPr>
              <a:t>IX</a:t>
            </a:r>
            <a:endParaRPr sz="2400">
              <a:latin typeface="Tahoma"/>
              <a:cs typeface="Tahoma"/>
            </a:endParaRPr>
          </a:p>
          <a:p>
            <a:pPr>
              <a:lnSpc>
                <a:spcPct val="100000"/>
              </a:lnSpc>
              <a:spcBef>
                <a:spcPts val="30"/>
              </a:spcBef>
            </a:pPr>
            <a:endParaRPr sz="4050">
              <a:latin typeface="Tahoma"/>
              <a:cs typeface="Tahoma"/>
            </a:endParaRPr>
          </a:p>
          <a:p>
            <a:pPr marL="12700">
              <a:lnSpc>
                <a:spcPct val="100000"/>
              </a:lnSpc>
            </a:pPr>
            <a:r>
              <a:rPr sz="2000" spc="55" dirty="0">
                <a:latin typeface="Arial"/>
                <a:cs typeface="Arial"/>
              </a:rPr>
              <a:t>If</a:t>
            </a:r>
            <a:r>
              <a:rPr sz="2000" spc="-5" dirty="0">
                <a:latin typeface="Arial"/>
                <a:cs typeface="Arial"/>
              </a:rPr>
              <a:t> </a:t>
            </a:r>
            <a:r>
              <a:rPr sz="2000" spc="114" dirty="0">
                <a:latin typeface="Arial"/>
                <a:cs typeface="Arial"/>
              </a:rPr>
              <a:t>you</a:t>
            </a:r>
            <a:r>
              <a:rPr sz="2000" dirty="0">
                <a:latin typeface="Arial"/>
                <a:cs typeface="Arial"/>
              </a:rPr>
              <a:t> </a:t>
            </a:r>
            <a:r>
              <a:rPr sz="2000" spc="80" dirty="0">
                <a:latin typeface="Arial"/>
                <a:cs typeface="Arial"/>
              </a:rPr>
              <a:t>feel</a:t>
            </a:r>
            <a:r>
              <a:rPr sz="2000" spc="-10" dirty="0">
                <a:latin typeface="Arial"/>
                <a:cs typeface="Arial"/>
              </a:rPr>
              <a:t> </a:t>
            </a:r>
            <a:r>
              <a:rPr sz="2000" spc="114" dirty="0">
                <a:latin typeface="Arial"/>
                <a:cs typeface="Arial"/>
              </a:rPr>
              <a:t>you</a:t>
            </a:r>
            <a:r>
              <a:rPr sz="2000" dirty="0">
                <a:latin typeface="Arial"/>
                <a:cs typeface="Arial"/>
              </a:rPr>
              <a:t> </a:t>
            </a:r>
            <a:r>
              <a:rPr sz="2000" spc="105" dirty="0">
                <a:latin typeface="Arial"/>
                <a:cs typeface="Arial"/>
              </a:rPr>
              <a:t>have</a:t>
            </a:r>
            <a:r>
              <a:rPr sz="2000" dirty="0">
                <a:latin typeface="Arial"/>
                <a:cs typeface="Arial"/>
              </a:rPr>
              <a:t> </a:t>
            </a:r>
            <a:r>
              <a:rPr sz="2000" spc="110" dirty="0">
                <a:latin typeface="Arial"/>
                <a:cs typeface="Arial"/>
              </a:rPr>
              <a:t>a</a:t>
            </a:r>
            <a:r>
              <a:rPr sz="2000" spc="5" dirty="0">
                <a:latin typeface="Arial"/>
                <a:cs typeface="Arial"/>
              </a:rPr>
              <a:t> </a:t>
            </a:r>
            <a:r>
              <a:rPr sz="2000" spc="95" dirty="0">
                <a:latin typeface="Arial"/>
                <a:cs typeface="Arial"/>
              </a:rPr>
              <a:t>claim</a:t>
            </a:r>
            <a:r>
              <a:rPr sz="2000" spc="10" dirty="0">
                <a:latin typeface="Arial"/>
                <a:cs typeface="Arial"/>
              </a:rPr>
              <a:t> </a:t>
            </a:r>
            <a:r>
              <a:rPr sz="2000" spc="105" dirty="0">
                <a:latin typeface="Arial"/>
                <a:cs typeface="Arial"/>
              </a:rPr>
              <a:t>under</a:t>
            </a:r>
            <a:r>
              <a:rPr sz="2000" spc="-20" dirty="0">
                <a:latin typeface="Arial"/>
                <a:cs typeface="Arial"/>
              </a:rPr>
              <a:t> </a:t>
            </a:r>
            <a:r>
              <a:rPr sz="2000" spc="60" dirty="0">
                <a:latin typeface="Arial"/>
                <a:cs typeface="Arial"/>
              </a:rPr>
              <a:t>Title</a:t>
            </a:r>
            <a:r>
              <a:rPr sz="2000" dirty="0">
                <a:latin typeface="Arial"/>
                <a:cs typeface="Arial"/>
              </a:rPr>
              <a:t> </a:t>
            </a:r>
            <a:r>
              <a:rPr sz="2000" spc="-35" dirty="0">
                <a:latin typeface="Arial"/>
                <a:cs typeface="Arial"/>
              </a:rPr>
              <a:t>IX,</a:t>
            </a:r>
            <a:r>
              <a:rPr sz="2000" dirty="0">
                <a:latin typeface="Arial"/>
                <a:cs typeface="Arial"/>
              </a:rPr>
              <a:t> </a:t>
            </a:r>
            <a:r>
              <a:rPr sz="2000" spc="114" dirty="0">
                <a:latin typeface="Arial"/>
                <a:cs typeface="Arial"/>
              </a:rPr>
              <a:t>you</a:t>
            </a:r>
            <a:r>
              <a:rPr sz="2000" dirty="0">
                <a:latin typeface="Arial"/>
                <a:cs typeface="Arial"/>
              </a:rPr>
              <a:t> </a:t>
            </a:r>
            <a:r>
              <a:rPr sz="2000" spc="45" dirty="0">
                <a:latin typeface="Arial"/>
                <a:cs typeface="Arial"/>
              </a:rPr>
              <a:t>can:</a:t>
            </a:r>
            <a:endParaRPr sz="2000">
              <a:latin typeface="Arial"/>
              <a:cs typeface="Arial"/>
            </a:endParaRPr>
          </a:p>
          <a:p>
            <a:pPr marL="299085" marR="5080" indent="-287020">
              <a:lnSpc>
                <a:spcPct val="100000"/>
              </a:lnSpc>
              <a:spcBef>
                <a:spcPts val="2400"/>
              </a:spcBef>
              <a:buChar char="•"/>
              <a:tabLst>
                <a:tab pos="299085" algn="l"/>
                <a:tab pos="299720" algn="l"/>
              </a:tabLst>
            </a:pPr>
            <a:r>
              <a:rPr sz="2000" spc="65" dirty="0">
                <a:latin typeface="Arial"/>
                <a:cs typeface="Arial"/>
              </a:rPr>
              <a:t>Make</a:t>
            </a:r>
            <a:r>
              <a:rPr sz="2000" dirty="0">
                <a:latin typeface="Arial"/>
                <a:cs typeface="Arial"/>
              </a:rPr>
              <a:t> </a:t>
            </a:r>
            <a:r>
              <a:rPr sz="2000" spc="110" dirty="0">
                <a:latin typeface="Arial"/>
                <a:cs typeface="Arial"/>
              </a:rPr>
              <a:t>a</a:t>
            </a:r>
            <a:r>
              <a:rPr sz="2000" spc="15" dirty="0">
                <a:latin typeface="Arial"/>
                <a:cs typeface="Arial"/>
              </a:rPr>
              <a:t> </a:t>
            </a:r>
            <a:r>
              <a:rPr sz="2000" spc="145" dirty="0">
                <a:latin typeface="Arial"/>
                <a:cs typeface="Arial"/>
              </a:rPr>
              <a:t>report</a:t>
            </a:r>
            <a:r>
              <a:rPr sz="2000" spc="5" dirty="0">
                <a:latin typeface="Arial"/>
                <a:cs typeface="Arial"/>
              </a:rPr>
              <a:t> </a:t>
            </a:r>
            <a:r>
              <a:rPr sz="2000" spc="180" dirty="0">
                <a:latin typeface="Arial"/>
                <a:cs typeface="Arial"/>
              </a:rPr>
              <a:t>to</a:t>
            </a:r>
            <a:r>
              <a:rPr sz="2000" spc="15" dirty="0">
                <a:latin typeface="Arial"/>
                <a:cs typeface="Arial"/>
              </a:rPr>
              <a:t> </a:t>
            </a:r>
            <a:r>
              <a:rPr sz="2000" spc="130" dirty="0">
                <a:latin typeface="Arial"/>
                <a:cs typeface="Arial"/>
              </a:rPr>
              <a:t>campus</a:t>
            </a:r>
            <a:r>
              <a:rPr sz="2000" spc="5" dirty="0">
                <a:latin typeface="Arial"/>
                <a:cs typeface="Arial"/>
              </a:rPr>
              <a:t> </a:t>
            </a:r>
            <a:r>
              <a:rPr sz="2000" spc="90" dirty="0">
                <a:latin typeface="Arial"/>
                <a:cs typeface="Arial"/>
              </a:rPr>
              <a:t>security,</a:t>
            </a:r>
            <a:r>
              <a:rPr sz="2000" spc="-15" dirty="0">
                <a:latin typeface="Arial"/>
                <a:cs typeface="Arial"/>
              </a:rPr>
              <a:t> </a:t>
            </a:r>
            <a:r>
              <a:rPr sz="2000" spc="65" dirty="0">
                <a:latin typeface="Arial"/>
                <a:cs typeface="Arial"/>
              </a:rPr>
              <a:t>local</a:t>
            </a:r>
            <a:r>
              <a:rPr sz="2000" spc="30" dirty="0">
                <a:latin typeface="Arial"/>
                <a:cs typeface="Arial"/>
              </a:rPr>
              <a:t> </a:t>
            </a:r>
            <a:r>
              <a:rPr sz="2000" spc="80" dirty="0">
                <a:latin typeface="Arial"/>
                <a:cs typeface="Arial"/>
              </a:rPr>
              <a:t>law</a:t>
            </a:r>
            <a:r>
              <a:rPr sz="2000" spc="20" dirty="0">
                <a:latin typeface="Arial"/>
                <a:cs typeface="Arial"/>
              </a:rPr>
              <a:t> </a:t>
            </a:r>
            <a:r>
              <a:rPr sz="2000" spc="114" dirty="0">
                <a:latin typeface="Arial"/>
                <a:cs typeface="Arial"/>
              </a:rPr>
              <a:t>enforcement,</a:t>
            </a:r>
            <a:r>
              <a:rPr sz="2000" spc="-20" dirty="0">
                <a:latin typeface="Arial"/>
                <a:cs typeface="Arial"/>
              </a:rPr>
              <a:t> </a:t>
            </a:r>
            <a:r>
              <a:rPr sz="2000" spc="135" dirty="0">
                <a:latin typeface="Arial"/>
                <a:cs typeface="Arial"/>
              </a:rPr>
              <a:t>and/or</a:t>
            </a:r>
            <a:r>
              <a:rPr sz="2000" dirty="0">
                <a:latin typeface="Arial"/>
                <a:cs typeface="Arial"/>
              </a:rPr>
              <a:t> </a:t>
            </a:r>
            <a:r>
              <a:rPr sz="2000" spc="145" dirty="0">
                <a:latin typeface="Arial"/>
                <a:cs typeface="Arial"/>
              </a:rPr>
              <a:t>state</a:t>
            </a:r>
            <a:r>
              <a:rPr sz="2000" spc="5" dirty="0">
                <a:latin typeface="Arial"/>
                <a:cs typeface="Arial"/>
              </a:rPr>
              <a:t> </a:t>
            </a:r>
            <a:r>
              <a:rPr sz="2000" spc="70" dirty="0">
                <a:latin typeface="Arial"/>
                <a:cs typeface="Arial"/>
              </a:rPr>
              <a:t>police</a:t>
            </a:r>
            <a:r>
              <a:rPr sz="2000" spc="25" dirty="0">
                <a:latin typeface="Arial"/>
                <a:cs typeface="Arial"/>
              </a:rPr>
              <a:t> </a:t>
            </a:r>
            <a:r>
              <a:rPr sz="2000" spc="140" dirty="0">
                <a:latin typeface="Arial"/>
                <a:cs typeface="Arial"/>
              </a:rPr>
              <a:t>or </a:t>
            </a:r>
            <a:r>
              <a:rPr sz="2000" spc="-540" dirty="0">
                <a:latin typeface="Arial"/>
                <a:cs typeface="Arial"/>
              </a:rPr>
              <a:t> </a:t>
            </a:r>
            <a:r>
              <a:rPr sz="2000" spc="100" dirty="0">
                <a:latin typeface="Arial"/>
                <a:cs typeface="Arial"/>
              </a:rPr>
              <a:t>choose</a:t>
            </a:r>
            <a:r>
              <a:rPr sz="2000" spc="-15" dirty="0">
                <a:latin typeface="Arial"/>
                <a:cs typeface="Arial"/>
              </a:rPr>
              <a:t> </a:t>
            </a:r>
            <a:r>
              <a:rPr sz="2000" spc="150" dirty="0">
                <a:latin typeface="Arial"/>
                <a:cs typeface="Arial"/>
              </a:rPr>
              <a:t>not</a:t>
            </a:r>
            <a:r>
              <a:rPr sz="2000" spc="-10" dirty="0">
                <a:latin typeface="Arial"/>
                <a:cs typeface="Arial"/>
              </a:rPr>
              <a:t> </a:t>
            </a:r>
            <a:r>
              <a:rPr sz="2000" spc="180" dirty="0">
                <a:latin typeface="Arial"/>
                <a:cs typeface="Arial"/>
              </a:rPr>
              <a:t>to</a:t>
            </a:r>
            <a:r>
              <a:rPr sz="2000" spc="5" dirty="0">
                <a:latin typeface="Arial"/>
                <a:cs typeface="Arial"/>
              </a:rPr>
              <a:t> </a:t>
            </a:r>
            <a:r>
              <a:rPr sz="2000" spc="150" dirty="0">
                <a:latin typeface="Arial"/>
                <a:cs typeface="Arial"/>
              </a:rPr>
              <a:t>report</a:t>
            </a:r>
            <a:endParaRPr sz="2000">
              <a:latin typeface="Arial"/>
              <a:cs typeface="Arial"/>
            </a:endParaRPr>
          </a:p>
          <a:p>
            <a:pPr marL="299085" indent="-287020">
              <a:lnSpc>
                <a:spcPct val="100000"/>
              </a:lnSpc>
              <a:spcBef>
                <a:spcPts val="2400"/>
              </a:spcBef>
              <a:buChar char="•"/>
              <a:tabLst>
                <a:tab pos="299085" algn="l"/>
                <a:tab pos="299720" algn="l"/>
              </a:tabLst>
            </a:pPr>
            <a:r>
              <a:rPr sz="2000" spc="105" dirty="0">
                <a:latin typeface="Arial"/>
                <a:cs typeface="Arial"/>
              </a:rPr>
              <a:t>Report</a:t>
            </a:r>
            <a:r>
              <a:rPr sz="2000" spc="-10" dirty="0">
                <a:latin typeface="Arial"/>
                <a:cs typeface="Arial"/>
              </a:rPr>
              <a:t> </a:t>
            </a:r>
            <a:r>
              <a:rPr sz="2000" spc="130" dirty="0">
                <a:latin typeface="Arial"/>
                <a:cs typeface="Arial"/>
              </a:rPr>
              <a:t>the</a:t>
            </a:r>
            <a:r>
              <a:rPr sz="2000" spc="-15" dirty="0">
                <a:latin typeface="Arial"/>
                <a:cs typeface="Arial"/>
              </a:rPr>
              <a:t> </a:t>
            </a:r>
            <a:r>
              <a:rPr sz="2000" spc="90" dirty="0">
                <a:latin typeface="Arial"/>
                <a:cs typeface="Arial"/>
              </a:rPr>
              <a:t>incident</a:t>
            </a:r>
            <a:r>
              <a:rPr sz="2000" spc="-10" dirty="0">
                <a:latin typeface="Arial"/>
                <a:cs typeface="Arial"/>
              </a:rPr>
              <a:t> </a:t>
            </a:r>
            <a:r>
              <a:rPr sz="2000" spc="180" dirty="0">
                <a:latin typeface="Arial"/>
                <a:cs typeface="Arial"/>
              </a:rPr>
              <a:t>to</a:t>
            </a:r>
            <a:r>
              <a:rPr sz="2000" spc="-5" dirty="0">
                <a:latin typeface="Arial"/>
                <a:cs typeface="Arial"/>
              </a:rPr>
              <a:t> </a:t>
            </a:r>
            <a:r>
              <a:rPr sz="2000" spc="25" dirty="0">
                <a:latin typeface="Arial"/>
                <a:cs typeface="Arial"/>
              </a:rPr>
              <a:t>Weill</a:t>
            </a:r>
            <a:r>
              <a:rPr sz="2000" spc="15" dirty="0">
                <a:latin typeface="Arial"/>
                <a:cs typeface="Arial"/>
              </a:rPr>
              <a:t> </a:t>
            </a:r>
            <a:r>
              <a:rPr sz="2000" spc="55" dirty="0">
                <a:latin typeface="Arial"/>
                <a:cs typeface="Arial"/>
              </a:rPr>
              <a:t>Cornell</a:t>
            </a:r>
            <a:endParaRPr sz="2000">
              <a:latin typeface="Arial"/>
              <a:cs typeface="Arial"/>
            </a:endParaRPr>
          </a:p>
          <a:p>
            <a:pPr marL="299085" indent="-287020">
              <a:lnSpc>
                <a:spcPct val="100000"/>
              </a:lnSpc>
              <a:spcBef>
                <a:spcPts val="2400"/>
              </a:spcBef>
              <a:buChar char="•"/>
              <a:tabLst>
                <a:tab pos="299085" algn="l"/>
                <a:tab pos="299720" algn="l"/>
              </a:tabLst>
            </a:pPr>
            <a:r>
              <a:rPr sz="2000" spc="40" dirty="0">
                <a:latin typeface="Arial"/>
                <a:cs typeface="Arial"/>
              </a:rPr>
              <a:t>Be</a:t>
            </a:r>
            <a:r>
              <a:rPr sz="2000" spc="5" dirty="0">
                <a:latin typeface="Arial"/>
                <a:cs typeface="Arial"/>
              </a:rPr>
              <a:t> </a:t>
            </a:r>
            <a:r>
              <a:rPr sz="2000" spc="145" dirty="0">
                <a:latin typeface="Arial"/>
                <a:cs typeface="Arial"/>
              </a:rPr>
              <a:t>protected</a:t>
            </a:r>
            <a:r>
              <a:rPr sz="2000" spc="-5" dirty="0">
                <a:latin typeface="Arial"/>
                <a:cs typeface="Arial"/>
              </a:rPr>
              <a:t> </a:t>
            </a:r>
            <a:r>
              <a:rPr sz="2000" spc="145" dirty="0">
                <a:latin typeface="Arial"/>
                <a:cs typeface="Arial"/>
              </a:rPr>
              <a:t>by</a:t>
            </a:r>
            <a:r>
              <a:rPr sz="2000" spc="5" dirty="0">
                <a:latin typeface="Arial"/>
                <a:cs typeface="Arial"/>
              </a:rPr>
              <a:t> </a:t>
            </a:r>
            <a:r>
              <a:rPr sz="2000" spc="25" dirty="0">
                <a:latin typeface="Arial"/>
                <a:cs typeface="Arial"/>
              </a:rPr>
              <a:t>Weill</a:t>
            </a:r>
            <a:r>
              <a:rPr sz="2000" spc="20" dirty="0">
                <a:latin typeface="Arial"/>
                <a:cs typeface="Arial"/>
              </a:rPr>
              <a:t> </a:t>
            </a:r>
            <a:r>
              <a:rPr sz="2000" spc="60" dirty="0">
                <a:latin typeface="Arial"/>
                <a:cs typeface="Arial"/>
              </a:rPr>
              <a:t>Cornell</a:t>
            </a:r>
            <a:r>
              <a:rPr sz="2000" spc="10" dirty="0">
                <a:latin typeface="Arial"/>
                <a:cs typeface="Arial"/>
              </a:rPr>
              <a:t> </a:t>
            </a:r>
            <a:r>
              <a:rPr sz="2000" spc="185" dirty="0">
                <a:latin typeface="Arial"/>
                <a:cs typeface="Arial"/>
              </a:rPr>
              <a:t>from</a:t>
            </a:r>
            <a:r>
              <a:rPr sz="2000" spc="-10" dirty="0">
                <a:latin typeface="Arial"/>
                <a:cs typeface="Arial"/>
              </a:rPr>
              <a:t> </a:t>
            </a:r>
            <a:r>
              <a:rPr sz="2000" spc="95" dirty="0">
                <a:latin typeface="Arial"/>
                <a:cs typeface="Arial"/>
              </a:rPr>
              <a:t>retaliation</a:t>
            </a:r>
            <a:r>
              <a:rPr sz="2000" spc="15" dirty="0">
                <a:latin typeface="Arial"/>
                <a:cs typeface="Arial"/>
              </a:rPr>
              <a:t> </a:t>
            </a:r>
            <a:r>
              <a:rPr sz="2000" spc="165" dirty="0">
                <a:latin typeface="Arial"/>
                <a:cs typeface="Arial"/>
              </a:rPr>
              <a:t>for</a:t>
            </a:r>
            <a:r>
              <a:rPr sz="2000" spc="-5" dirty="0">
                <a:latin typeface="Arial"/>
                <a:cs typeface="Arial"/>
              </a:rPr>
              <a:t> </a:t>
            </a:r>
            <a:r>
              <a:rPr sz="2000" spc="120" dirty="0">
                <a:latin typeface="Arial"/>
                <a:cs typeface="Arial"/>
              </a:rPr>
              <a:t>reporting</a:t>
            </a:r>
            <a:r>
              <a:rPr sz="2000" dirty="0">
                <a:latin typeface="Arial"/>
                <a:cs typeface="Arial"/>
              </a:rPr>
              <a:t> </a:t>
            </a:r>
            <a:r>
              <a:rPr sz="2000" spc="90" dirty="0">
                <a:latin typeface="Arial"/>
                <a:cs typeface="Arial"/>
              </a:rPr>
              <a:t>an</a:t>
            </a:r>
            <a:r>
              <a:rPr sz="2000" spc="10" dirty="0">
                <a:latin typeface="Arial"/>
                <a:cs typeface="Arial"/>
              </a:rPr>
              <a:t> </a:t>
            </a:r>
            <a:r>
              <a:rPr sz="2000" spc="90" dirty="0">
                <a:latin typeface="Arial"/>
                <a:cs typeface="Arial"/>
              </a:rPr>
              <a:t>incident</a:t>
            </a:r>
            <a:endParaRPr sz="2000">
              <a:latin typeface="Arial"/>
              <a:cs typeface="Arial"/>
            </a:endParaRPr>
          </a:p>
          <a:p>
            <a:pPr marL="299085" indent="-287020">
              <a:lnSpc>
                <a:spcPct val="100000"/>
              </a:lnSpc>
              <a:spcBef>
                <a:spcPts val="2400"/>
              </a:spcBef>
              <a:buChar char="•"/>
              <a:tabLst>
                <a:tab pos="299085" algn="l"/>
                <a:tab pos="299720" algn="l"/>
              </a:tabLst>
            </a:pPr>
            <a:r>
              <a:rPr sz="2000" spc="55" dirty="0">
                <a:latin typeface="Arial"/>
                <a:cs typeface="Arial"/>
              </a:rPr>
              <a:t>Receive</a:t>
            </a:r>
            <a:r>
              <a:rPr sz="2000" spc="-10" dirty="0">
                <a:latin typeface="Arial"/>
                <a:cs typeface="Arial"/>
              </a:rPr>
              <a:t> </a:t>
            </a:r>
            <a:r>
              <a:rPr sz="2000" spc="95" dirty="0">
                <a:latin typeface="Arial"/>
                <a:cs typeface="Arial"/>
              </a:rPr>
              <a:t>assistance</a:t>
            </a:r>
            <a:r>
              <a:rPr sz="2000" spc="-20" dirty="0">
                <a:latin typeface="Arial"/>
                <a:cs typeface="Arial"/>
              </a:rPr>
              <a:t> </a:t>
            </a:r>
            <a:r>
              <a:rPr sz="2000" spc="110" dirty="0">
                <a:latin typeface="Arial"/>
                <a:cs typeface="Arial"/>
              </a:rPr>
              <a:t>and</a:t>
            </a:r>
            <a:r>
              <a:rPr sz="2000" spc="-5" dirty="0">
                <a:latin typeface="Arial"/>
                <a:cs typeface="Arial"/>
              </a:rPr>
              <a:t> </a:t>
            </a:r>
            <a:r>
              <a:rPr sz="2000" spc="105" dirty="0">
                <a:latin typeface="Arial"/>
                <a:cs typeface="Arial"/>
              </a:rPr>
              <a:t>resources</a:t>
            </a:r>
            <a:r>
              <a:rPr sz="2000" spc="-30" dirty="0">
                <a:latin typeface="Arial"/>
                <a:cs typeface="Arial"/>
              </a:rPr>
              <a:t> </a:t>
            </a:r>
            <a:r>
              <a:rPr sz="2000" spc="185" dirty="0">
                <a:latin typeface="Arial"/>
                <a:cs typeface="Arial"/>
              </a:rPr>
              <a:t>from</a:t>
            </a:r>
            <a:r>
              <a:rPr sz="2000" spc="5" dirty="0">
                <a:latin typeface="Arial"/>
                <a:cs typeface="Arial"/>
              </a:rPr>
              <a:t> </a:t>
            </a:r>
            <a:r>
              <a:rPr sz="2000" spc="25" dirty="0">
                <a:latin typeface="Arial"/>
                <a:cs typeface="Arial"/>
              </a:rPr>
              <a:t>Weill</a:t>
            </a:r>
            <a:r>
              <a:rPr sz="2000" spc="15" dirty="0">
                <a:latin typeface="Arial"/>
                <a:cs typeface="Arial"/>
              </a:rPr>
              <a:t> </a:t>
            </a:r>
            <a:r>
              <a:rPr sz="2000" spc="55" dirty="0">
                <a:latin typeface="Arial"/>
                <a:cs typeface="Arial"/>
              </a:rPr>
              <a:t>Cornell</a:t>
            </a:r>
            <a:endParaRPr sz="2000">
              <a:latin typeface="Arial"/>
              <a:cs typeface="Arial"/>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40" dirty="0"/>
              <a:t>Working</a:t>
            </a:r>
            <a:r>
              <a:rPr spc="40" dirty="0"/>
              <a:t> </a:t>
            </a:r>
            <a:r>
              <a:rPr spc="-65" dirty="0"/>
              <a:t>Well</a:t>
            </a:r>
            <a:r>
              <a:rPr spc="45" dirty="0"/>
              <a:t> </a:t>
            </a:r>
            <a:r>
              <a:rPr spc="65" dirty="0"/>
              <a:t>at</a:t>
            </a:r>
            <a:r>
              <a:rPr spc="35" dirty="0"/>
              <a:t> </a:t>
            </a:r>
            <a:r>
              <a:rPr spc="-85" dirty="0"/>
              <a:t>Weill</a:t>
            </a:r>
            <a:r>
              <a:rPr spc="55" dirty="0"/>
              <a:t> </a:t>
            </a:r>
            <a:r>
              <a:rPr spc="-25" dirty="0"/>
              <a:t>Cornell</a:t>
            </a:r>
            <a:r>
              <a:rPr spc="50" dirty="0"/>
              <a:t> </a:t>
            </a:r>
            <a:r>
              <a:rPr spc="-30" dirty="0"/>
              <a:t>Medicine</a:t>
            </a:r>
          </a:p>
        </p:txBody>
      </p:sp>
      <p:pic>
        <p:nvPicPr>
          <p:cNvPr id="3" name="object 3"/>
          <p:cNvPicPr/>
          <p:nvPr/>
        </p:nvPicPr>
        <p:blipFill>
          <a:blip r:embed="rId2" cstate="print"/>
          <a:stretch>
            <a:fillRect/>
          </a:stretch>
        </p:blipFill>
        <p:spPr>
          <a:xfrm>
            <a:off x="9982200" y="6269735"/>
            <a:ext cx="2066543" cy="423671"/>
          </a:xfrm>
          <a:prstGeom prst="rect">
            <a:avLst/>
          </a:prstGeom>
        </p:spPr>
      </p:pic>
      <p:sp>
        <p:nvSpPr>
          <p:cNvPr id="4" name="object 4"/>
          <p:cNvSpPr txBox="1"/>
          <p:nvPr/>
        </p:nvSpPr>
        <p:spPr>
          <a:xfrm>
            <a:off x="798257" y="1018147"/>
            <a:ext cx="10636885" cy="4925695"/>
          </a:xfrm>
          <a:prstGeom prst="rect">
            <a:avLst/>
          </a:prstGeom>
        </p:spPr>
        <p:txBody>
          <a:bodyPr vert="horz" wrap="square" lIns="0" tIns="12700" rIns="0" bIns="0" rtlCol="0">
            <a:spAutoFit/>
          </a:bodyPr>
          <a:lstStyle/>
          <a:p>
            <a:pPr marR="45085" algn="ctr">
              <a:lnSpc>
                <a:spcPct val="100000"/>
              </a:lnSpc>
              <a:spcBef>
                <a:spcPts val="100"/>
              </a:spcBef>
            </a:pPr>
            <a:r>
              <a:rPr sz="2400" b="1" spc="-25" dirty="0">
                <a:solidFill>
                  <a:srgbClr val="CF451F"/>
                </a:solidFill>
                <a:latin typeface="Tahoma"/>
                <a:cs typeface="Tahoma"/>
              </a:rPr>
              <a:t>Title</a:t>
            </a:r>
            <a:r>
              <a:rPr sz="2400" b="1" spc="-15" dirty="0">
                <a:solidFill>
                  <a:srgbClr val="CF451F"/>
                </a:solidFill>
                <a:latin typeface="Tahoma"/>
                <a:cs typeface="Tahoma"/>
              </a:rPr>
              <a:t> </a:t>
            </a:r>
            <a:r>
              <a:rPr sz="2400" b="1" spc="-229" dirty="0">
                <a:solidFill>
                  <a:srgbClr val="CF451F"/>
                </a:solidFill>
                <a:latin typeface="Tahoma"/>
                <a:cs typeface="Tahoma"/>
              </a:rPr>
              <a:t>IX</a:t>
            </a:r>
            <a:endParaRPr sz="2400">
              <a:latin typeface="Tahoma"/>
              <a:cs typeface="Tahoma"/>
            </a:endParaRPr>
          </a:p>
          <a:p>
            <a:pPr marL="13970" algn="ctr">
              <a:lnSpc>
                <a:spcPct val="100000"/>
              </a:lnSpc>
              <a:spcBef>
                <a:spcPts val="2270"/>
              </a:spcBef>
            </a:pPr>
            <a:r>
              <a:rPr sz="2000" b="1" spc="-55" dirty="0">
                <a:latin typeface="Tahoma"/>
                <a:cs typeface="Tahoma"/>
              </a:rPr>
              <a:t>Weill</a:t>
            </a:r>
            <a:r>
              <a:rPr sz="2000" b="1" dirty="0">
                <a:latin typeface="Tahoma"/>
                <a:cs typeface="Tahoma"/>
              </a:rPr>
              <a:t> </a:t>
            </a:r>
            <a:r>
              <a:rPr sz="2000" b="1" spc="-15" dirty="0">
                <a:latin typeface="Tahoma"/>
                <a:cs typeface="Tahoma"/>
              </a:rPr>
              <a:t>Cornell</a:t>
            </a:r>
            <a:r>
              <a:rPr sz="2000" b="1" spc="-10" dirty="0">
                <a:latin typeface="Tahoma"/>
                <a:cs typeface="Tahoma"/>
              </a:rPr>
              <a:t> </a:t>
            </a:r>
            <a:r>
              <a:rPr sz="2000" b="1" spc="-25" dirty="0">
                <a:latin typeface="Tahoma"/>
                <a:cs typeface="Tahoma"/>
              </a:rPr>
              <a:t>Responsibilities</a:t>
            </a:r>
            <a:endParaRPr sz="2000">
              <a:latin typeface="Tahoma"/>
              <a:cs typeface="Tahoma"/>
            </a:endParaRPr>
          </a:p>
          <a:p>
            <a:pPr marL="12700" marR="168910" algn="just">
              <a:lnSpc>
                <a:spcPct val="100000"/>
              </a:lnSpc>
              <a:spcBef>
                <a:spcPts val="2230"/>
              </a:spcBef>
            </a:pPr>
            <a:r>
              <a:rPr sz="2000" spc="25" dirty="0">
                <a:latin typeface="Arial"/>
                <a:cs typeface="Arial"/>
              </a:rPr>
              <a:t>Weill</a:t>
            </a:r>
            <a:r>
              <a:rPr sz="2000" spc="20" dirty="0">
                <a:latin typeface="Arial"/>
                <a:cs typeface="Arial"/>
              </a:rPr>
              <a:t> </a:t>
            </a:r>
            <a:r>
              <a:rPr sz="2000" spc="60" dirty="0">
                <a:latin typeface="Arial"/>
                <a:cs typeface="Arial"/>
              </a:rPr>
              <a:t>Cornell</a:t>
            </a:r>
            <a:r>
              <a:rPr sz="2000" dirty="0">
                <a:latin typeface="Arial"/>
                <a:cs typeface="Arial"/>
              </a:rPr>
              <a:t> </a:t>
            </a:r>
            <a:r>
              <a:rPr sz="2000" spc="90" dirty="0">
                <a:latin typeface="Arial"/>
                <a:cs typeface="Arial"/>
              </a:rPr>
              <a:t>has</a:t>
            </a:r>
            <a:r>
              <a:rPr sz="2000" spc="15" dirty="0">
                <a:latin typeface="Arial"/>
                <a:cs typeface="Arial"/>
              </a:rPr>
              <a:t> </a:t>
            </a:r>
            <a:r>
              <a:rPr sz="2000" spc="90" dirty="0">
                <a:latin typeface="Arial"/>
                <a:cs typeface="Arial"/>
              </a:rPr>
              <a:t>an</a:t>
            </a:r>
            <a:r>
              <a:rPr sz="2000" spc="5" dirty="0">
                <a:latin typeface="Arial"/>
                <a:cs typeface="Arial"/>
              </a:rPr>
              <a:t> </a:t>
            </a:r>
            <a:r>
              <a:rPr sz="2000" spc="85" dirty="0">
                <a:latin typeface="Arial"/>
                <a:cs typeface="Arial"/>
              </a:rPr>
              <a:t>obligation</a:t>
            </a:r>
            <a:r>
              <a:rPr sz="2000" spc="20" dirty="0">
                <a:latin typeface="Arial"/>
                <a:cs typeface="Arial"/>
              </a:rPr>
              <a:t> </a:t>
            </a:r>
            <a:r>
              <a:rPr sz="2000" spc="180" dirty="0">
                <a:latin typeface="Arial"/>
                <a:cs typeface="Arial"/>
              </a:rPr>
              <a:t>to</a:t>
            </a:r>
            <a:r>
              <a:rPr sz="2000" spc="15" dirty="0">
                <a:latin typeface="Arial"/>
                <a:cs typeface="Arial"/>
              </a:rPr>
              <a:t> </a:t>
            </a:r>
            <a:r>
              <a:rPr sz="2000" spc="90" dirty="0">
                <a:latin typeface="Arial"/>
                <a:cs typeface="Arial"/>
              </a:rPr>
              <a:t>ensure</a:t>
            </a:r>
            <a:r>
              <a:rPr sz="2000" spc="-25" dirty="0">
                <a:latin typeface="Arial"/>
                <a:cs typeface="Arial"/>
              </a:rPr>
              <a:t> </a:t>
            </a:r>
            <a:r>
              <a:rPr sz="2000" spc="110" dirty="0">
                <a:latin typeface="Arial"/>
                <a:cs typeface="Arial"/>
              </a:rPr>
              <a:t>a</a:t>
            </a:r>
            <a:r>
              <a:rPr sz="2000" spc="10" dirty="0">
                <a:latin typeface="Arial"/>
                <a:cs typeface="Arial"/>
              </a:rPr>
              <a:t> </a:t>
            </a:r>
            <a:r>
              <a:rPr sz="2000" spc="114" dirty="0">
                <a:latin typeface="Arial"/>
                <a:cs typeface="Arial"/>
              </a:rPr>
              <a:t>safe</a:t>
            </a:r>
            <a:r>
              <a:rPr sz="2000" dirty="0">
                <a:latin typeface="Arial"/>
                <a:cs typeface="Arial"/>
              </a:rPr>
              <a:t> </a:t>
            </a:r>
            <a:r>
              <a:rPr sz="2000" spc="70" dirty="0">
                <a:latin typeface="Arial"/>
                <a:cs typeface="Arial"/>
              </a:rPr>
              <a:t>learning</a:t>
            </a:r>
            <a:r>
              <a:rPr sz="2000" spc="-5" dirty="0">
                <a:latin typeface="Arial"/>
                <a:cs typeface="Arial"/>
              </a:rPr>
              <a:t> </a:t>
            </a:r>
            <a:r>
              <a:rPr sz="2000" spc="110" dirty="0">
                <a:latin typeface="Arial"/>
                <a:cs typeface="Arial"/>
              </a:rPr>
              <a:t>and</a:t>
            </a:r>
            <a:r>
              <a:rPr sz="2000" spc="15" dirty="0">
                <a:latin typeface="Arial"/>
                <a:cs typeface="Arial"/>
              </a:rPr>
              <a:t> </a:t>
            </a:r>
            <a:r>
              <a:rPr sz="2000" spc="130" dirty="0">
                <a:latin typeface="Arial"/>
                <a:cs typeface="Arial"/>
              </a:rPr>
              <a:t>work</a:t>
            </a:r>
            <a:r>
              <a:rPr sz="2000" spc="-15" dirty="0">
                <a:latin typeface="Arial"/>
                <a:cs typeface="Arial"/>
              </a:rPr>
              <a:t> </a:t>
            </a:r>
            <a:r>
              <a:rPr sz="2000" spc="95" dirty="0">
                <a:latin typeface="Arial"/>
                <a:cs typeface="Arial"/>
              </a:rPr>
              <a:t>environment.</a:t>
            </a:r>
            <a:r>
              <a:rPr sz="2000" spc="-10" dirty="0">
                <a:latin typeface="Arial"/>
                <a:cs typeface="Arial"/>
              </a:rPr>
              <a:t> </a:t>
            </a:r>
            <a:r>
              <a:rPr sz="2000" spc="45" dirty="0">
                <a:latin typeface="Arial"/>
                <a:cs typeface="Arial"/>
              </a:rPr>
              <a:t>Each </a:t>
            </a:r>
            <a:r>
              <a:rPr sz="2000" spc="50" dirty="0">
                <a:latin typeface="Arial"/>
                <a:cs typeface="Arial"/>
              </a:rPr>
              <a:t> </a:t>
            </a:r>
            <a:r>
              <a:rPr sz="2000" spc="130" dirty="0">
                <a:latin typeface="Arial"/>
                <a:cs typeface="Arial"/>
              </a:rPr>
              <a:t>faculty</a:t>
            </a:r>
            <a:r>
              <a:rPr sz="2000" spc="-15" dirty="0">
                <a:latin typeface="Arial"/>
                <a:cs typeface="Arial"/>
              </a:rPr>
              <a:t> </a:t>
            </a:r>
            <a:r>
              <a:rPr sz="2000" spc="155" dirty="0">
                <a:latin typeface="Arial"/>
                <a:cs typeface="Arial"/>
              </a:rPr>
              <a:t>member</a:t>
            </a:r>
            <a:r>
              <a:rPr sz="2000" spc="25" dirty="0">
                <a:latin typeface="Arial"/>
                <a:cs typeface="Arial"/>
              </a:rPr>
              <a:t> </a:t>
            </a:r>
            <a:r>
              <a:rPr sz="2000" spc="110" dirty="0">
                <a:latin typeface="Arial"/>
                <a:cs typeface="Arial"/>
              </a:rPr>
              <a:t>and</a:t>
            </a:r>
            <a:r>
              <a:rPr sz="2000" spc="5" dirty="0">
                <a:latin typeface="Arial"/>
                <a:cs typeface="Arial"/>
              </a:rPr>
              <a:t> </a:t>
            </a:r>
            <a:r>
              <a:rPr sz="2000" spc="100" dirty="0">
                <a:latin typeface="Arial"/>
                <a:cs typeface="Arial"/>
              </a:rPr>
              <a:t>supervisor</a:t>
            </a:r>
            <a:r>
              <a:rPr sz="2000" spc="-10" dirty="0">
                <a:latin typeface="Arial"/>
                <a:cs typeface="Arial"/>
              </a:rPr>
              <a:t> </a:t>
            </a:r>
            <a:r>
              <a:rPr sz="2000" spc="30" dirty="0">
                <a:latin typeface="Arial"/>
                <a:cs typeface="Arial"/>
              </a:rPr>
              <a:t>is</a:t>
            </a:r>
            <a:r>
              <a:rPr sz="2000" spc="10" dirty="0">
                <a:latin typeface="Arial"/>
                <a:cs typeface="Arial"/>
              </a:rPr>
              <a:t> </a:t>
            </a:r>
            <a:r>
              <a:rPr sz="2000" spc="100" dirty="0">
                <a:latin typeface="Arial"/>
                <a:cs typeface="Arial"/>
              </a:rPr>
              <a:t>required</a:t>
            </a:r>
            <a:r>
              <a:rPr sz="2000" dirty="0">
                <a:latin typeface="Arial"/>
                <a:cs typeface="Arial"/>
              </a:rPr>
              <a:t> </a:t>
            </a:r>
            <a:r>
              <a:rPr sz="2000" spc="180" dirty="0">
                <a:latin typeface="Arial"/>
                <a:cs typeface="Arial"/>
              </a:rPr>
              <a:t>to</a:t>
            </a:r>
            <a:r>
              <a:rPr sz="2000" spc="15" dirty="0">
                <a:latin typeface="Arial"/>
                <a:cs typeface="Arial"/>
              </a:rPr>
              <a:t> </a:t>
            </a:r>
            <a:r>
              <a:rPr sz="2000" spc="145" dirty="0">
                <a:latin typeface="Arial"/>
                <a:cs typeface="Arial"/>
              </a:rPr>
              <a:t>report</a:t>
            </a:r>
            <a:r>
              <a:rPr sz="2000" dirty="0">
                <a:latin typeface="Arial"/>
                <a:cs typeface="Arial"/>
              </a:rPr>
              <a:t> </a:t>
            </a:r>
            <a:r>
              <a:rPr sz="2000" spc="95" dirty="0">
                <a:latin typeface="Arial"/>
                <a:cs typeface="Arial"/>
              </a:rPr>
              <a:t>instances</a:t>
            </a:r>
            <a:r>
              <a:rPr sz="2000" spc="-25" dirty="0">
                <a:latin typeface="Arial"/>
                <a:cs typeface="Arial"/>
              </a:rPr>
              <a:t> </a:t>
            </a:r>
            <a:r>
              <a:rPr sz="2000" spc="165" dirty="0">
                <a:latin typeface="Arial"/>
                <a:cs typeface="Arial"/>
              </a:rPr>
              <a:t>of</a:t>
            </a:r>
            <a:r>
              <a:rPr sz="2000" spc="5" dirty="0">
                <a:latin typeface="Arial"/>
                <a:cs typeface="Arial"/>
              </a:rPr>
              <a:t> </a:t>
            </a:r>
            <a:r>
              <a:rPr sz="2000" spc="80" dirty="0">
                <a:latin typeface="Arial"/>
                <a:cs typeface="Arial"/>
              </a:rPr>
              <a:t>sexual</a:t>
            </a:r>
            <a:r>
              <a:rPr sz="2000" spc="-10" dirty="0">
                <a:latin typeface="Arial"/>
                <a:cs typeface="Arial"/>
              </a:rPr>
              <a:t> </a:t>
            </a:r>
            <a:r>
              <a:rPr sz="2000" spc="125" dirty="0">
                <a:latin typeface="Arial"/>
                <a:cs typeface="Arial"/>
              </a:rPr>
              <a:t>harassment </a:t>
            </a:r>
            <a:r>
              <a:rPr sz="2000" spc="-545" dirty="0">
                <a:latin typeface="Arial"/>
                <a:cs typeface="Arial"/>
              </a:rPr>
              <a:t> </a:t>
            </a:r>
            <a:r>
              <a:rPr sz="2000" spc="110" dirty="0">
                <a:latin typeface="Arial"/>
                <a:cs typeface="Arial"/>
              </a:rPr>
              <a:t>and</a:t>
            </a:r>
            <a:r>
              <a:rPr sz="2000" spc="-10" dirty="0">
                <a:latin typeface="Arial"/>
                <a:cs typeface="Arial"/>
              </a:rPr>
              <a:t> </a:t>
            </a:r>
            <a:r>
              <a:rPr sz="2000" spc="80" dirty="0">
                <a:latin typeface="Arial"/>
                <a:cs typeface="Arial"/>
              </a:rPr>
              <a:t>sexual</a:t>
            </a:r>
            <a:r>
              <a:rPr sz="2000" spc="-20" dirty="0">
                <a:latin typeface="Arial"/>
                <a:cs typeface="Arial"/>
              </a:rPr>
              <a:t> </a:t>
            </a:r>
            <a:r>
              <a:rPr sz="2000" spc="75" dirty="0">
                <a:latin typeface="Arial"/>
                <a:cs typeface="Arial"/>
              </a:rPr>
              <a:t>violence</a:t>
            </a:r>
            <a:r>
              <a:rPr sz="2000" spc="-5" dirty="0">
                <a:latin typeface="Arial"/>
                <a:cs typeface="Arial"/>
              </a:rPr>
              <a:t> </a:t>
            </a:r>
            <a:r>
              <a:rPr sz="2000" spc="180" dirty="0">
                <a:latin typeface="Arial"/>
                <a:cs typeface="Arial"/>
              </a:rPr>
              <a:t>to</a:t>
            </a:r>
            <a:r>
              <a:rPr sz="2000" spc="5" dirty="0">
                <a:latin typeface="Arial"/>
                <a:cs typeface="Arial"/>
              </a:rPr>
              <a:t> </a:t>
            </a:r>
            <a:r>
              <a:rPr sz="2000" spc="110" dirty="0">
                <a:latin typeface="Arial"/>
                <a:cs typeface="Arial"/>
              </a:rPr>
              <a:t>a</a:t>
            </a:r>
            <a:r>
              <a:rPr sz="2000" spc="5" dirty="0">
                <a:latin typeface="Arial"/>
                <a:cs typeface="Arial"/>
              </a:rPr>
              <a:t> </a:t>
            </a:r>
            <a:r>
              <a:rPr sz="2000" spc="60" dirty="0">
                <a:latin typeface="Arial"/>
                <a:cs typeface="Arial"/>
              </a:rPr>
              <a:t>Title</a:t>
            </a:r>
            <a:r>
              <a:rPr sz="2000" spc="5" dirty="0">
                <a:latin typeface="Arial"/>
                <a:cs typeface="Arial"/>
              </a:rPr>
              <a:t> </a:t>
            </a:r>
            <a:r>
              <a:rPr sz="2000" spc="-30" dirty="0">
                <a:latin typeface="Arial"/>
                <a:cs typeface="Arial"/>
              </a:rPr>
              <a:t>IX</a:t>
            </a:r>
            <a:r>
              <a:rPr sz="2000" dirty="0">
                <a:latin typeface="Arial"/>
                <a:cs typeface="Arial"/>
              </a:rPr>
              <a:t> </a:t>
            </a:r>
            <a:r>
              <a:rPr sz="2000" spc="100" dirty="0">
                <a:latin typeface="Arial"/>
                <a:cs typeface="Arial"/>
              </a:rPr>
              <a:t>coordinator.</a:t>
            </a:r>
            <a:r>
              <a:rPr sz="2000" spc="10" dirty="0">
                <a:latin typeface="Arial"/>
                <a:cs typeface="Arial"/>
              </a:rPr>
              <a:t> </a:t>
            </a:r>
            <a:r>
              <a:rPr sz="2000" spc="100" dirty="0">
                <a:latin typeface="Arial"/>
                <a:cs typeface="Arial"/>
              </a:rPr>
              <a:t>As</a:t>
            </a:r>
            <a:r>
              <a:rPr sz="2000" spc="-10" dirty="0">
                <a:latin typeface="Arial"/>
                <a:cs typeface="Arial"/>
              </a:rPr>
              <a:t> </a:t>
            </a:r>
            <a:r>
              <a:rPr sz="2000" spc="90" dirty="0">
                <a:latin typeface="Arial"/>
                <a:cs typeface="Arial"/>
              </a:rPr>
              <a:t>an</a:t>
            </a:r>
            <a:r>
              <a:rPr sz="2000" dirty="0">
                <a:latin typeface="Arial"/>
                <a:cs typeface="Arial"/>
              </a:rPr>
              <a:t> </a:t>
            </a:r>
            <a:r>
              <a:rPr sz="2000" spc="90" dirty="0">
                <a:latin typeface="Arial"/>
                <a:cs typeface="Arial"/>
              </a:rPr>
              <a:t>institution,</a:t>
            </a:r>
            <a:r>
              <a:rPr sz="2000" spc="-30" dirty="0">
                <a:latin typeface="Arial"/>
                <a:cs typeface="Arial"/>
              </a:rPr>
              <a:t> </a:t>
            </a:r>
            <a:r>
              <a:rPr sz="2000" spc="105" dirty="0">
                <a:latin typeface="Arial"/>
                <a:cs typeface="Arial"/>
              </a:rPr>
              <a:t>we</a:t>
            </a:r>
            <a:r>
              <a:rPr sz="2000" dirty="0">
                <a:latin typeface="Arial"/>
                <a:cs typeface="Arial"/>
              </a:rPr>
              <a:t> </a:t>
            </a:r>
            <a:r>
              <a:rPr sz="2000" spc="100" dirty="0">
                <a:latin typeface="Arial"/>
                <a:cs typeface="Arial"/>
              </a:rPr>
              <a:t>must:</a:t>
            </a:r>
            <a:endParaRPr sz="2000">
              <a:latin typeface="Arial"/>
              <a:cs typeface="Arial"/>
            </a:endParaRPr>
          </a:p>
          <a:p>
            <a:pPr marL="299085" marR="5080" indent="-299085">
              <a:lnSpc>
                <a:spcPct val="100000"/>
              </a:lnSpc>
              <a:spcBef>
                <a:spcPts val="1200"/>
              </a:spcBef>
              <a:buChar char="•"/>
              <a:tabLst>
                <a:tab pos="299085" algn="l"/>
                <a:tab pos="299720" algn="l"/>
              </a:tabLst>
            </a:pPr>
            <a:r>
              <a:rPr sz="2000" spc="95" dirty="0">
                <a:latin typeface="Arial"/>
                <a:cs typeface="Arial"/>
              </a:rPr>
              <a:t>Investigate</a:t>
            </a:r>
            <a:r>
              <a:rPr sz="2000" spc="-10" dirty="0">
                <a:latin typeface="Arial"/>
                <a:cs typeface="Arial"/>
              </a:rPr>
              <a:t> </a:t>
            </a:r>
            <a:r>
              <a:rPr sz="2000" spc="95" dirty="0">
                <a:latin typeface="Arial"/>
                <a:cs typeface="Arial"/>
              </a:rPr>
              <a:t>each</a:t>
            </a:r>
            <a:r>
              <a:rPr sz="2000" spc="5" dirty="0">
                <a:latin typeface="Arial"/>
                <a:cs typeface="Arial"/>
              </a:rPr>
              <a:t> </a:t>
            </a:r>
            <a:r>
              <a:rPr sz="2000" spc="145" dirty="0">
                <a:latin typeface="Arial"/>
                <a:cs typeface="Arial"/>
              </a:rPr>
              <a:t>report</a:t>
            </a:r>
            <a:r>
              <a:rPr sz="2000" spc="15" dirty="0">
                <a:latin typeface="Arial"/>
                <a:cs typeface="Arial"/>
              </a:rPr>
              <a:t> </a:t>
            </a:r>
            <a:r>
              <a:rPr sz="2000" spc="165" dirty="0">
                <a:latin typeface="Arial"/>
                <a:cs typeface="Arial"/>
              </a:rPr>
              <a:t>of</a:t>
            </a:r>
            <a:r>
              <a:rPr sz="2000" spc="5" dirty="0">
                <a:latin typeface="Arial"/>
                <a:cs typeface="Arial"/>
              </a:rPr>
              <a:t> </a:t>
            </a:r>
            <a:r>
              <a:rPr sz="2000" spc="80" dirty="0">
                <a:latin typeface="Arial"/>
                <a:cs typeface="Arial"/>
              </a:rPr>
              <a:t>sexual</a:t>
            </a:r>
            <a:r>
              <a:rPr sz="2000" spc="-10" dirty="0">
                <a:latin typeface="Arial"/>
                <a:cs typeface="Arial"/>
              </a:rPr>
              <a:t> </a:t>
            </a:r>
            <a:r>
              <a:rPr sz="2000" spc="105" dirty="0">
                <a:latin typeface="Arial"/>
                <a:cs typeface="Arial"/>
              </a:rPr>
              <a:t>harassment,</a:t>
            </a:r>
            <a:r>
              <a:rPr sz="2000" dirty="0">
                <a:latin typeface="Arial"/>
                <a:cs typeface="Arial"/>
              </a:rPr>
              <a:t> </a:t>
            </a:r>
            <a:r>
              <a:rPr sz="2000" spc="80" dirty="0">
                <a:latin typeface="Arial"/>
                <a:cs typeface="Arial"/>
              </a:rPr>
              <a:t>sexual</a:t>
            </a:r>
            <a:r>
              <a:rPr sz="2000" spc="-20" dirty="0">
                <a:latin typeface="Arial"/>
                <a:cs typeface="Arial"/>
              </a:rPr>
              <a:t> </a:t>
            </a:r>
            <a:r>
              <a:rPr sz="2000" spc="75" dirty="0">
                <a:latin typeface="Arial"/>
                <a:cs typeface="Arial"/>
              </a:rPr>
              <a:t>assault,</a:t>
            </a:r>
            <a:r>
              <a:rPr sz="2000" spc="5" dirty="0">
                <a:latin typeface="Arial"/>
                <a:cs typeface="Arial"/>
              </a:rPr>
              <a:t> </a:t>
            </a:r>
            <a:r>
              <a:rPr sz="2000" spc="140" dirty="0">
                <a:latin typeface="Arial"/>
                <a:cs typeface="Arial"/>
              </a:rPr>
              <a:t>or</a:t>
            </a:r>
            <a:r>
              <a:rPr sz="2000" spc="10" dirty="0">
                <a:latin typeface="Arial"/>
                <a:cs typeface="Arial"/>
              </a:rPr>
              <a:t> </a:t>
            </a:r>
            <a:r>
              <a:rPr sz="2000" spc="114" dirty="0">
                <a:latin typeface="Arial"/>
                <a:cs typeface="Arial"/>
              </a:rPr>
              <a:t>any</a:t>
            </a:r>
            <a:r>
              <a:rPr sz="2000" dirty="0">
                <a:latin typeface="Arial"/>
                <a:cs typeface="Arial"/>
              </a:rPr>
              <a:t> </a:t>
            </a:r>
            <a:r>
              <a:rPr sz="2000" spc="185" dirty="0">
                <a:latin typeface="Arial"/>
                <a:cs typeface="Arial"/>
              </a:rPr>
              <a:t>form</a:t>
            </a:r>
            <a:r>
              <a:rPr sz="2000" spc="-5" dirty="0">
                <a:latin typeface="Arial"/>
                <a:cs typeface="Arial"/>
              </a:rPr>
              <a:t> </a:t>
            </a:r>
            <a:r>
              <a:rPr sz="2000" spc="165" dirty="0">
                <a:latin typeface="Arial"/>
                <a:cs typeface="Arial"/>
              </a:rPr>
              <a:t>of</a:t>
            </a:r>
            <a:r>
              <a:rPr sz="2000" spc="20" dirty="0">
                <a:latin typeface="Arial"/>
                <a:cs typeface="Arial"/>
              </a:rPr>
              <a:t> </a:t>
            </a:r>
            <a:r>
              <a:rPr sz="2000" spc="80" dirty="0">
                <a:latin typeface="Arial"/>
                <a:cs typeface="Arial"/>
              </a:rPr>
              <a:t>sexual </a:t>
            </a:r>
            <a:r>
              <a:rPr sz="2000" spc="-540" dirty="0">
                <a:latin typeface="Arial"/>
                <a:cs typeface="Arial"/>
              </a:rPr>
              <a:t> </a:t>
            </a:r>
            <a:r>
              <a:rPr sz="2000" spc="75" dirty="0">
                <a:latin typeface="Arial"/>
                <a:cs typeface="Arial"/>
              </a:rPr>
              <a:t>violence</a:t>
            </a:r>
            <a:endParaRPr sz="2000">
              <a:latin typeface="Arial"/>
              <a:cs typeface="Arial"/>
            </a:endParaRPr>
          </a:p>
          <a:p>
            <a:pPr marL="299085" marR="88900" indent="-299085">
              <a:lnSpc>
                <a:spcPct val="100000"/>
              </a:lnSpc>
              <a:spcBef>
                <a:spcPts val="1200"/>
              </a:spcBef>
              <a:buChar char="•"/>
              <a:tabLst>
                <a:tab pos="299085" algn="l"/>
                <a:tab pos="299720" algn="l"/>
              </a:tabLst>
            </a:pPr>
            <a:r>
              <a:rPr sz="2000" spc="80" dirty="0">
                <a:latin typeface="Arial"/>
                <a:cs typeface="Arial"/>
              </a:rPr>
              <a:t>Report,</a:t>
            </a:r>
            <a:r>
              <a:rPr sz="2000" spc="5" dirty="0">
                <a:latin typeface="Arial"/>
                <a:cs typeface="Arial"/>
              </a:rPr>
              <a:t> </a:t>
            </a:r>
            <a:r>
              <a:rPr sz="2000" spc="30" dirty="0">
                <a:latin typeface="Arial"/>
                <a:cs typeface="Arial"/>
              </a:rPr>
              <a:t>in</a:t>
            </a:r>
            <a:r>
              <a:rPr sz="2000" spc="5" dirty="0">
                <a:latin typeface="Arial"/>
                <a:cs typeface="Arial"/>
              </a:rPr>
              <a:t> </a:t>
            </a:r>
            <a:r>
              <a:rPr sz="2000" spc="105" dirty="0">
                <a:latin typeface="Arial"/>
                <a:cs typeface="Arial"/>
              </a:rPr>
              <a:t>aggregate,</a:t>
            </a:r>
            <a:r>
              <a:rPr sz="2000" spc="5" dirty="0">
                <a:latin typeface="Arial"/>
                <a:cs typeface="Arial"/>
              </a:rPr>
              <a:t> </a:t>
            </a:r>
            <a:r>
              <a:rPr sz="2000" spc="90" dirty="0">
                <a:latin typeface="Arial"/>
                <a:cs typeface="Arial"/>
              </a:rPr>
              <a:t>incidents</a:t>
            </a:r>
            <a:r>
              <a:rPr sz="2000" spc="-15" dirty="0">
                <a:latin typeface="Arial"/>
                <a:cs typeface="Arial"/>
              </a:rPr>
              <a:t> </a:t>
            </a:r>
            <a:r>
              <a:rPr sz="2000" spc="165" dirty="0">
                <a:latin typeface="Arial"/>
                <a:cs typeface="Arial"/>
              </a:rPr>
              <a:t>of</a:t>
            </a:r>
            <a:r>
              <a:rPr sz="2000" spc="15" dirty="0">
                <a:latin typeface="Arial"/>
                <a:cs typeface="Arial"/>
              </a:rPr>
              <a:t> </a:t>
            </a:r>
            <a:r>
              <a:rPr sz="2000" spc="80" dirty="0">
                <a:latin typeface="Arial"/>
                <a:cs typeface="Arial"/>
              </a:rPr>
              <a:t>sexual</a:t>
            </a:r>
            <a:r>
              <a:rPr sz="2000" spc="-15" dirty="0">
                <a:latin typeface="Arial"/>
                <a:cs typeface="Arial"/>
              </a:rPr>
              <a:t> </a:t>
            </a:r>
            <a:r>
              <a:rPr sz="2000" spc="125" dirty="0">
                <a:latin typeface="Arial"/>
                <a:cs typeface="Arial"/>
              </a:rPr>
              <a:t>harassment</a:t>
            </a:r>
            <a:r>
              <a:rPr sz="2000" spc="-25" dirty="0">
                <a:latin typeface="Arial"/>
                <a:cs typeface="Arial"/>
              </a:rPr>
              <a:t> </a:t>
            </a:r>
            <a:r>
              <a:rPr sz="2000" spc="110" dirty="0">
                <a:latin typeface="Arial"/>
                <a:cs typeface="Arial"/>
              </a:rPr>
              <a:t>and</a:t>
            </a:r>
            <a:r>
              <a:rPr sz="2000" spc="10" dirty="0">
                <a:latin typeface="Arial"/>
                <a:cs typeface="Arial"/>
              </a:rPr>
              <a:t> </a:t>
            </a:r>
            <a:r>
              <a:rPr sz="2000" spc="80" dirty="0">
                <a:latin typeface="Arial"/>
                <a:cs typeface="Arial"/>
              </a:rPr>
              <a:t>sexual</a:t>
            </a:r>
            <a:r>
              <a:rPr sz="2000" spc="-25" dirty="0">
                <a:latin typeface="Arial"/>
                <a:cs typeface="Arial"/>
              </a:rPr>
              <a:t> </a:t>
            </a:r>
            <a:r>
              <a:rPr sz="2000" spc="60" dirty="0">
                <a:latin typeface="Arial"/>
                <a:cs typeface="Arial"/>
              </a:rPr>
              <a:t>violence,</a:t>
            </a:r>
            <a:r>
              <a:rPr sz="2000" spc="5" dirty="0">
                <a:latin typeface="Arial"/>
                <a:cs typeface="Arial"/>
              </a:rPr>
              <a:t> </a:t>
            </a:r>
            <a:r>
              <a:rPr sz="2000" spc="65" dirty="0">
                <a:latin typeface="Arial"/>
                <a:cs typeface="Arial"/>
              </a:rPr>
              <a:t>including </a:t>
            </a:r>
            <a:r>
              <a:rPr sz="2000" spc="-540" dirty="0">
                <a:latin typeface="Arial"/>
                <a:cs typeface="Arial"/>
              </a:rPr>
              <a:t> </a:t>
            </a:r>
            <a:r>
              <a:rPr sz="2000" spc="125" dirty="0">
                <a:latin typeface="Arial"/>
                <a:cs typeface="Arial"/>
              </a:rPr>
              <a:t>domestic</a:t>
            </a:r>
            <a:r>
              <a:rPr sz="2000" dirty="0">
                <a:latin typeface="Arial"/>
                <a:cs typeface="Arial"/>
              </a:rPr>
              <a:t> </a:t>
            </a:r>
            <a:r>
              <a:rPr sz="2000" spc="60" dirty="0">
                <a:latin typeface="Arial"/>
                <a:cs typeface="Arial"/>
              </a:rPr>
              <a:t>violence,</a:t>
            </a:r>
            <a:r>
              <a:rPr sz="2000" dirty="0">
                <a:latin typeface="Arial"/>
                <a:cs typeface="Arial"/>
              </a:rPr>
              <a:t> </a:t>
            </a:r>
            <a:r>
              <a:rPr sz="2000" spc="114" dirty="0">
                <a:latin typeface="Arial"/>
                <a:cs typeface="Arial"/>
              </a:rPr>
              <a:t>dating</a:t>
            </a:r>
            <a:r>
              <a:rPr sz="2000" spc="-5" dirty="0">
                <a:latin typeface="Arial"/>
                <a:cs typeface="Arial"/>
              </a:rPr>
              <a:t> </a:t>
            </a:r>
            <a:r>
              <a:rPr sz="2000" spc="60" dirty="0">
                <a:latin typeface="Arial"/>
                <a:cs typeface="Arial"/>
              </a:rPr>
              <a:t>violence,</a:t>
            </a:r>
            <a:r>
              <a:rPr sz="2000" spc="15" dirty="0">
                <a:latin typeface="Arial"/>
                <a:cs typeface="Arial"/>
              </a:rPr>
              <a:t> </a:t>
            </a:r>
            <a:r>
              <a:rPr sz="2000" spc="110" dirty="0">
                <a:latin typeface="Arial"/>
                <a:cs typeface="Arial"/>
              </a:rPr>
              <a:t>and</a:t>
            </a:r>
            <a:r>
              <a:rPr sz="2000" spc="-5" dirty="0">
                <a:latin typeface="Arial"/>
                <a:cs typeface="Arial"/>
              </a:rPr>
              <a:t> </a:t>
            </a:r>
            <a:r>
              <a:rPr sz="2000" spc="85" dirty="0">
                <a:latin typeface="Arial"/>
                <a:cs typeface="Arial"/>
              </a:rPr>
              <a:t>stalking</a:t>
            </a:r>
            <a:endParaRPr sz="2000">
              <a:latin typeface="Arial"/>
              <a:cs typeface="Arial"/>
            </a:endParaRPr>
          </a:p>
          <a:p>
            <a:pPr marL="299085" marR="420370" indent="-287020">
              <a:lnSpc>
                <a:spcPct val="100000"/>
              </a:lnSpc>
              <a:spcBef>
                <a:spcPts val="1200"/>
              </a:spcBef>
              <a:buChar char="•"/>
              <a:tabLst>
                <a:tab pos="299085" algn="l"/>
                <a:tab pos="299720" algn="l"/>
                <a:tab pos="926465" algn="l"/>
              </a:tabLst>
            </a:pPr>
            <a:r>
              <a:rPr sz="2000" spc="65" dirty="0">
                <a:latin typeface="Arial"/>
                <a:cs typeface="Arial"/>
              </a:rPr>
              <a:t>Make</a:t>
            </a:r>
            <a:r>
              <a:rPr sz="2000" spc="-5" dirty="0">
                <a:latin typeface="Arial"/>
                <a:cs typeface="Arial"/>
              </a:rPr>
              <a:t> </a:t>
            </a:r>
            <a:r>
              <a:rPr sz="2000" spc="155" dirty="0">
                <a:latin typeface="Arial"/>
                <a:cs typeface="Arial"/>
              </a:rPr>
              <a:t>efforts</a:t>
            </a:r>
            <a:r>
              <a:rPr sz="2000" spc="-10" dirty="0">
                <a:latin typeface="Arial"/>
                <a:cs typeface="Arial"/>
              </a:rPr>
              <a:t> </a:t>
            </a:r>
            <a:r>
              <a:rPr sz="2000" spc="180" dirty="0">
                <a:latin typeface="Arial"/>
                <a:cs typeface="Arial"/>
              </a:rPr>
              <a:t>to</a:t>
            </a:r>
            <a:r>
              <a:rPr sz="2000" spc="15" dirty="0">
                <a:latin typeface="Arial"/>
                <a:cs typeface="Arial"/>
              </a:rPr>
              <a:t> </a:t>
            </a:r>
            <a:r>
              <a:rPr sz="2000" spc="110" dirty="0">
                <a:latin typeface="Arial"/>
                <a:cs typeface="Arial"/>
              </a:rPr>
              <a:t>address</a:t>
            </a:r>
            <a:r>
              <a:rPr sz="2000" dirty="0">
                <a:latin typeface="Arial"/>
                <a:cs typeface="Arial"/>
              </a:rPr>
              <a:t> </a:t>
            </a:r>
            <a:r>
              <a:rPr sz="2000" spc="110" dirty="0">
                <a:latin typeface="Arial"/>
                <a:cs typeface="Arial"/>
              </a:rPr>
              <a:t>and</a:t>
            </a:r>
            <a:r>
              <a:rPr sz="2000" spc="-5" dirty="0">
                <a:latin typeface="Arial"/>
                <a:cs typeface="Arial"/>
              </a:rPr>
              <a:t> </a:t>
            </a:r>
            <a:r>
              <a:rPr sz="2000" spc="130" dirty="0">
                <a:latin typeface="Arial"/>
                <a:cs typeface="Arial"/>
              </a:rPr>
              <a:t>prevent</a:t>
            </a:r>
            <a:r>
              <a:rPr sz="2000" spc="-10" dirty="0">
                <a:latin typeface="Arial"/>
                <a:cs typeface="Arial"/>
              </a:rPr>
              <a:t> </a:t>
            </a:r>
            <a:r>
              <a:rPr sz="2000" spc="130" dirty="0">
                <a:latin typeface="Arial"/>
                <a:cs typeface="Arial"/>
              </a:rPr>
              <a:t>campus</a:t>
            </a:r>
            <a:r>
              <a:rPr sz="2000" dirty="0">
                <a:latin typeface="Arial"/>
                <a:cs typeface="Arial"/>
              </a:rPr>
              <a:t> </a:t>
            </a:r>
            <a:r>
              <a:rPr sz="2000" spc="80" dirty="0">
                <a:latin typeface="Arial"/>
                <a:cs typeface="Arial"/>
              </a:rPr>
              <a:t>sexual</a:t>
            </a:r>
            <a:r>
              <a:rPr sz="2000" spc="-10" dirty="0">
                <a:latin typeface="Arial"/>
                <a:cs typeface="Arial"/>
              </a:rPr>
              <a:t> </a:t>
            </a:r>
            <a:r>
              <a:rPr sz="2000" spc="75" dirty="0">
                <a:latin typeface="Arial"/>
                <a:cs typeface="Arial"/>
              </a:rPr>
              <a:t>violence</a:t>
            </a:r>
            <a:r>
              <a:rPr sz="2000" dirty="0">
                <a:latin typeface="Arial"/>
                <a:cs typeface="Arial"/>
              </a:rPr>
              <a:t> </a:t>
            </a:r>
            <a:r>
              <a:rPr sz="2000" spc="125" dirty="0">
                <a:latin typeface="Arial"/>
                <a:cs typeface="Arial"/>
              </a:rPr>
              <a:t>through</a:t>
            </a:r>
            <a:r>
              <a:rPr sz="2000" dirty="0">
                <a:latin typeface="Arial"/>
                <a:cs typeface="Arial"/>
              </a:rPr>
              <a:t> </a:t>
            </a:r>
            <a:r>
              <a:rPr sz="2000" spc="105" dirty="0">
                <a:latin typeface="Arial"/>
                <a:cs typeface="Arial"/>
              </a:rPr>
              <a:t>education </a:t>
            </a:r>
            <a:r>
              <a:rPr sz="2000" spc="-540" dirty="0">
                <a:latin typeface="Arial"/>
                <a:cs typeface="Arial"/>
              </a:rPr>
              <a:t> </a:t>
            </a:r>
            <a:r>
              <a:rPr sz="2000" spc="114" dirty="0">
                <a:latin typeface="Arial"/>
                <a:cs typeface="Arial"/>
              </a:rPr>
              <a:t>and	</a:t>
            </a:r>
            <a:r>
              <a:rPr sz="2000" spc="95" dirty="0">
                <a:latin typeface="Arial"/>
                <a:cs typeface="Arial"/>
              </a:rPr>
              <a:t>awareness</a:t>
            </a:r>
            <a:endParaRPr sz="2000">
              <a:latin typeface="Arial"/>
              <a:cs typeface="Arial"/>
            </a:endParaRPr>
          </a:p>
          <a:p>
            <a:pPr marL="299085" indent="-287020">
              <a:lnSpc>
                <a:spcPct val="100000"/>
              </a:lnSpc>
              <a:spcBef>
                <a:spcPts val="1200"/>
              </a:spcBef>
              <a:buChar char="•"/>
              <a:tabLst>
                <a:tab pos="299085" algn="l"/>
                <a:tab pos="299720" algn="l"/>
              </a:tabLst>
            </a:pPr>
            <a:r>
              <a:rPr sz="2000" spc="90" dirty="0">
                <a:latin typeface="Arial"/>
                <a:cs typeface="Arial"/>
              </a:rPr>
              <a:t>Provide</a:t>
            </a:r>
            <a:r>
              <a:rPr sz="2000" spc="5" dirty="0">
                <a:latin typeface="Arial"/>
                <a:cs typeface="Arial"/>
              </a:rPr>
              <a:t> </a:t>
            </a:r>
            <a:r>
              <a:rPr sz="2000" spc="130" dirty="0">
                <a:latin typeface="Arial"/>
                <a:cs typeface="Arial"/>
              </a:rPr>
              <a:t>the</a:t>
            </a:r>
            <a:r>
              <a:rPr sz="2000" spc="-5" dirty="0">
                <a:latin typeface="Arial"/>
                <a:cs typeface="Arial"/>
              </a:rPr>
              <a:t> </a:t>
            </a:r>
            <a:r>
              <a:rPr sz="2000" spc="75" dirty="0">
                <a:latin typeface="Arial"/>
                <a:cs typeface="Arial"/>
              </a:rPr>
              <a:t>availability</a:t>
            </a:r>
            <a:r>
              <a:rPr sz="2000" spc="30" dirty="0">
                <a:latin typeface="Arial"/>
                <a:cs typeface="Arial"/>
              </a:rPr>
              <a:t> </a:t>
            </a:r>
            <a:r>
              <a:rPr sz="2000" spc="165" dirty="0">
                <a:latin typeface="Arial"/>
                <a:cs typeface="Arial"/>
              </a:rPr>
              <a:t>of</a:t>
            </a:r>
            <a:r>
              <a:rPr sz="2000" spc="15" dirty="0">
                <a:latin typeface="Arial"/>
                <a:cs typeface="Arial"/>
              </a:rPr>
              <a:t> </a:t>
            </a:r>
            <a:r>
              <a:rPr sz="2000" spc="75" dirty="0">
                <a:latin typeface="Arial"/>
                <a:cs typeface="Arial"/>
              </a:rPr>
              <a:t>counseling</a:t>
            </a:r>
            <a:r>
              <a:rPr sz="2000" spc="-25" dirty="0">
                <a:latin typeface="Arial"/>
                <a:cs typeface="Arial"/>
              </a:rPr>
              <a:t> </a:t>
            </a:r>
            <a:r>
              <a:rPr sz="2000" spc="110" dirty="0">
                <a:latin typeface="Arial"/>
                <a:cs typeface="Arial"/>
              </a:rPr>
              <a:t>and</a:t>
            </a:r>
            <a:r>
              <a:rPr sz="2000" spc="5" dirty="0">
                <a:latin typeface="Arial"/>
                <a:cs typeface="Arial"/>
              </a:rPr>
              <a:t> </a:t>
            </a:r>
            <a:r>
              <a:rPr sz="2000" spc="160" dirty="0">
                <a:latin typeface="Arial"/>
                <a:cs typeface="Arial"/>
              </a:rPr>
              <a:t>treatment</a:t>
            </a:r>
            <a:endParaRPr sz="2000">
              <a:latin typeface="Arial"/>
              <a:cs typeface="Arial"/>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40" dirty="0"/>
              <a:t>Working</a:t>
            </a:r>
            <a:r>
              <a:rPr spc="40" dirty="0"/>
              <a:t> </a:t>
            </a:r>
            <a:r>
              <a:rPr spc="-65" dirty="0"/>
              <a:t>Well</a:t>
            </a:r>
            <a:r>
              <a:rPr spc="45" dirty="0"/>
              <a:t> </a:t>
            </a:r>
            <a:r>
              <a:rPr spc="65" dirty="0"/>
              <a:t>at</a:t>
            </a:r>
            <a:r>
              <a:rPr spc="35" dirty="0"/>
              <a:t> </a:t>
            </a:r>
            <a:r>
              <a:rPr spc="-85" dirty="0"/>
              <a:t>Weill</a:t>
            </a:r>
            <a:r>
              <a:rPr spc="55" dirty="0"/>
              <a:t> </a:t>
            </a:r>
            <a:r>
              <a:rPr spc="-25" dirty="0"/>
              <a:t>Cornell</a:t>
            </a:r>
            <a:r>
              <a:rPr spc="50" dirty="0"/>
              <a:t> </a:t>
            </a:r>
            <a:r>
              <a:rPr spc="-30" dirty="0"/>
              <a:t>Medicine</a:t>
            </a:r>
          </a:p>
        </p:txBody>
      </p:sp>
      <p:pic>
        <p:nvPicPr>
          <p:cNvPr id="3" name="object 3"/>
          <p:cNvPicPr/>
          <p:nvPr/>
        </p:nvPicPr>
        <p:blipFill>
          <a:blip r:embed="rId2" cstate="print"/>
          <a:stretch>
            <a:fillRect/>
          </a:stretch>
        </p:blipFill>
        <p:spPr>
          <a:xfrm>
            <a:off x="9982200" y="6269735"/>
            <a:ext cx="2066543" cy="423671"/>
          </a:xfrm>
          <a:prstGeom prst="rect">
            <a:avLst/>
          </a:prstGeom>
        </p:spPr>
      </p:pic>
      <p:sp>
        <p:nvSpPr>
          <p:cNvPr id="4" name="object 4"/>
          <p:cNvSpPr txBox="1"/>
          <p:nvPr/>
        </p:nvSpPr>
        <p:spPr>
          <a:xfrm>
            <a:off x="558492" y="891816"/>
            <a:ext cx="10919460" cy="4714875"/>
          </a:xfrm>
          <a:prstGeom prst="rect">
            <a:avLst/>
          </a:prstGeom>
        </p:spPr>
        <p:txBody>
          <a:bodyPr vert="horz" wrap="square" lIns="0" tIns="139065" rIns="0" bIns="0" rtlCol="0">
            <a:spAutoFit/>
          </a:bodyPr>
          <a:lstStyle/>
          <a:p>
            <a:pPr marL="143510" algn="ctr">
              <a:lnSpc>
                <a:spcPct val="100000"/>
              </a:lnSpc>
              <a:spcBef>
                <a:spcPts val="1095"/>
              </a:spcBef>
            </a:pPr>
            <a:r>
              <a:rPr sz="2400" b="1" spc="-25" dirty="0">
                <a:solidFill>
                  <a:srgbClr val="CF451F"/>
                </a:solidFill>
                <a:latin typeface="Tahoma"/>
                <a:cs typeface="Tahoma"/>
              </a:rPr>
              <a:t>Title</a:t>
            </a:r>
            <a:r>
              <a:rPr sz="2400" b="1" spc="-15" dirty="0">
                <a:solidFill>
                  <a:srgbClr val="CF451F"/>
                </a:solidFill>
                <a:latin typeface="Tahoma"/>
                <a:cs typeface="Tahoma"/>
              </a:rPr>
              <a:t> </a:t>
            </a:r>
            <a:r>
              <a:rPr sz="2400" b="1" spc="-229" dirty="0">
                <a:solidFill>
                  <a:srgbClr val="CF451F"/>
                </a:solidFill>
                <a:latin typeface="Tahoma"/>
                <a:cs typeface="Tahoma"/>
              </a:rPr>
              <a:t>IX</a:t>
            </a:r>
            <a:endParaRPr sz="2400">
              <a:latin typeface="Tahoma"/>
              <a:cs typeface="Tahoma"/>
            </a:endParaRPr>
          </a:p>
          <a:p>
            <a:pPr marL="408305" algn="ctr">
              <a:lnSpc>
                <a:spcPct val="100000"/>
              </a:lnSpc>
              <a:spcBef>
                <a:spcPts val="835"/>
              </a:spcBef>
            </a:pPr>
            <a:r>
              <a:rPr sz="2000" b="1" spc="-20" dirty="0">
                <a:latin typeface="Tahoma"/>
                <a:cs typeface="Tahoma"/>
              </a:rPr>
              <a:t>Counseling</a:t>
            </a:r>
            <a:r>
              <a:rPr sz="2000" b="1" spc="-45" dirty="0">
                <a:latin typeface="Tahoma"/>
                <a:cs typeface="Tahoma"/>
              </a:rPr>
              <a:t> </a:t>
            </a:r>
            <a:r>
              <a:rPr sz="2000" b="1" spc="10" dirty="0">
                <a:latin typeface="Tahoma"/>
                <a:cs typeface="Tahoma"/>
              </a:rPr>
              <a:t>and</a:t>
            </a:r>
            <a:r>
              <a:rPr sz="2000" b="1" spc="-15" dirty="0">
                <a:latin typeface="Tahoma"/>
                <a:cs typeface="Tahoma"/>
              </a:rPr>
              <a:t> </a:t>
            </a:r>
            <a:r>
              <a:rPr sz="2000" b="1" spc="20" dirty="0">
                <a:latin typeface="Tahoma"/>
                <a:cs typeface="Tahoma"/>
              </a:rPr>
              <a:t>Treatment</a:t>
            </a:r>
            <a:endParaRPr sz="2000">
              <a:latin typeface="Tahoma"/>
              <a:cs typeface="Tahoma"/>
            </a:endParaRPr>
          </a:p>
          <a:p>
            <a:pPr>
              <a:lnSpc>
                <a:spcPct val="100000"/>
              </a:lnSpc>
            </a:pPr>
            <a:endParaRPr sz="2700">
              <a:latin typeface="Tahoma"/>
              <a:cs typeface="Tahoma"/>
            </a:endParaRPr>
          </a:p>
          <a:p>
            <a:pPr marL="241300" marR="5080" indent="-228600">
              <a:lnSpc>
                <a:spcPts val="2160"/>
              </a:lnSpc>
              <a:spcBef>
                <a:spcPts val="1900"/>
              </a:spcBef>
              <a:buChar char="•"/>
              <a:tabLst>
                <a:tab pos="240665" algn="l"/>
                <a:tab pos="241300" algn="l"/>
              </a:tabLst>
            </a:pPr>
            <a:r>
              <a:rPr sz="2000" spc="-15" dirty="0">
                <a:latin typeface="Arial"/>
                <a:cs typeface="Arial"/>
              </a:rPr>
              <a:t>In</a:t>
            </a:r>
            <a:r>
              <a:rPr sz="2000" spc="-10" dirty="0">
                <a:latin typeface="Arial"/>
                <a:cs typeface="Arial"/>
              </a:rPr>
              <a:t> </a:t>
            </a:r>
            <a:r>
              <a:rPr sz="2000" spc="130" dirty="0">
                <a:latin typeface="Arial"/>
                <a:cs typeface="Arial"/>
              </a:rPr>
              <a:t>the</a:t>
            </a:r>
            <a:r>
              <a:rPr sz="2000" spc="10" dirty="0">
                <a:latin typeface="Arial"/>
                <a:cs typeface="Arial"/>
              </a:rPr>
              <a:t> </a:t>
            </a:r>
            <a:r>
              <a:rPr sz="2000" spc="125" dirty="0">
                <a:latin typeface="Arial"/>
                <a:cs typeface="Arial"/>
              </a:rPr>
              <a:t>event</a:t>
            </a:r>
            <a:r>
              <a:rPr sz="2000" spc="-20" dirty="0">
                <a:latin typeface="Arial"/>
                <a:cs typeface="Arial"/>
              </a:rPr>
              <a:t> </a:t>
            </a:r>
            <a:r>
              <a:rPr sz="2000" spc="165" dirty="0">
                <a:latin typeface="Arial"/>
                <a:cs typeface="Arial"/>
              </a:rPr>
              <a:t>of</a:t>
            </a:r>
            <a:r>
              <a:rPr sz="2000" spc="15" dirty="0">
                <a:latin typeface="Arial"/>
                <a:cs typeface="Arial"/>
              </a:rPr>
              <a:t> </a:t>
            </a:r>
            <a:r>
              <a:rPr sz="2000" spc="114" dirty="0">
                <a:latin typeface="Arial"/>
                <a:cs typeface="Arial"/>
              </a:rPr>
              <a:t>any</a:t>
            </a:r>
            <a:r>
              <a:rPr sz="2000" spc="-15" dirty="0">
                <a:latin typeface="Arial"/>
                <a:cs typeface="Arial"/>
              </a:rPr>
              <a:t> </a:t>
            </a:r>
            <a:r>
              <a:rPr sz="2000" spc="185" dirty="0">
                <a:latin typeface="Arial"/>
                <a:cs typeface="Arial"/>
              </a:rPr>
              <a:t>form</a:t>
            </a:r>
            <a:r>
              <a:rPr sz="2000" spc="5" dirty="0">
                <a:latin typeface="Arial"/>
                <a:cs typeface="Arial"/>
              </a:rPr>
              <a:t> </a:t>
            </a:r>
            <a:r>
              <a:rPr sz="2000" spc="165" dirty="0">
                <a:latin typeface="Arial"/>
                <a:cs typeface="Arial"/>
              </a:rPr>
              <a:t>of</a:t>
            </a:r>
            <a:r>
              <a:rPr sz="2000" spc="15" dirty="0">
                <a:latin typeface="Arial"/>
                <a:cs typeface="Arial"/>
              </a:rPr>
              <a:t> </a:t>
            </a:r>
            <a:r>
              <a:rPr sz="2000" spc="80" dirty="0">
                <a:latin typeface="Arial"/>
                <a:cs typeface="Arial"/>
              </a:rPr>
              <a:t>sexual</a:t>
            </a:r>
            <a:r>
              <a:rPr sz="2000" spc="-30" dirty="0">
                <a:latin typeface="Arial"/>
                <a:cs typeface="Arial"/>
              </a:rPr>
              <a:t> </a:t>
            </a:r>
            <a:r>
              <a:rPr sz="2000" spc="60" dirty="0">
                <a:latin typeface="Arial"/>
                <a:cs typeface="Arial"/>
              </a:rPr>
              <a:t>violence,</a:t>
            </a:r>
            <a:r>
              <a:rPr sz="2000" spc="5" dirty="0">
                <a:latin typeface="Arial"/>
                <a:cs typeface="Arial"/>
              </a:rPr>
              <a:t> </a:t>
            </a:r>
            <a:r>
              <a:rPr sz="2000" spc="90" dirty="0">
                <a:latin typeface="Arial"/>
                <a:cs typeface="Arial"/>
              </a:rPr>
              <a:t>one</a:t>
            </a:r>
            <a:r>
              <a:rPr sz="2000" spc="-5" dirty="0">
                <a:latin typeface="Arial"/>
                <a:cs typeface="Arial"/>
              </a:rPr>
              <a:t> </a:t>
            </a:r>
            <a:r>
              <a:rPr sz="2000" spc="105" dirty="0">
                <a:latin typeface="Arial"/>
                <a:cs typeface="Arial"/>
              </a:rPr>
              <a:t>can</a:t>
            </a:r>
            <a:r>
              <a:rPr sz="2000" spc="5" dirty="0">
                <a:latin typeface="Arial"/>
                <a:cs typeface="Arial"/>
              </a:rPr>
              <a:t> </a:t>
            </a:r>
            <a:r>
              <a:rPr sz="2000" spc="90" dirty="0">
                <a:latin typeface="Arial"/>
                <a:cs typeface="Arial"/>
              </a:rPr>
              <a:t>receive</a:t>
            </a:r>
            <a:r>
              <a:rPr sz="2000" spc="5" dirty="0">
                <a:latin typeface="Arial"/>
                <a:cs typeface="Arial"/>
              </a:rPr>
              <a:t> </a:t>
            </a:r>
            <a:r>
              <a:rPr sz="2000" spc="130" dirty="0">
                <a:latin typeface="Arial"/>
                <a:cs typeface="Arial"/>
              </a:rPr>
              <a:t>emergent</a:t>
            </a:r>
            <a:r>
              <a:rPr sz="2000" spc="-15" dirty="0">
                <a:latin typeface="Arial"/>
                <a:cs typeface="Arial"/>
              </a:rPr>
              <a:t> </a:t>
            </a:r>
            <a:r>
              <a:rPr sz="2000" spc="110" dirty="0">
                <a:latin typeface="Arial"/>
                <a:cs typeface="Arial"/>
              </a:rPr>
              <a:t>and</a:t>
            </a:r>
            <a:r>
              <a:rPr sz="2000" dirty="0">
                <a:latin typeface="Arial"/>
                <a:cs typeface="Arial"/>
              </a:rPr>
              <a:t> </a:t>
            </a:r>
            <a:r>
              <a:rPr sz="2000" spc="95" dirty="0">
                <a:latin typeface="Arial"/>
                <a:cs typeface="Arial"/>
              </a:rPr>
              <a:t>confidential </a:t>
            </a:r>
            <a:r>
              <a:rPr sz="2000" spc="-540" dirty="0">
                <a:latin typeface="Arial"/>
                <a:cs typeface="Arial"/>
              </a:rPr>
              <a:t> </a:t>
            </a:r>
            <a:r>
              <a:rPr sz="2000" spc="114" dirty="0">
                <a:latin typeface="Arial"/>
                <a:cs typeface="Arial"/>
              </a:rPr>
              <a:t>care</a:t>
            </a:r>
            <a:r>
              <a:rPr sz="2000" spc="-15" dirty="0">
                <a:latin typeface="Arial"/>
                <a:cs typeface="Arial"/>
              </a:rPr>
              <a:t> </a:t>
            </a:r>
            <a:r>
              <a:rPr sz="2000" spc="120" dirty="0">
                <a:latin typeface="Arial"/>
                <a:cs typeface="Arial"/>
              </a:rPr>
              <a:t>from:</a:t>
            </a:r>
            <a:endParaRPr sz="2000">
              <a:latin typeface="Arial"/>
              <a:cs typeface="Arial"/>
            </a:endParaRPr>
          </a:p>
          <a:p>
            <a:pPr marL="698500" lvl="1" indent="-228600">
              <a:lnSpc>
                <a:spcPct val="100000"/>
              </a:lnSpc>
              <a:spcBef>
                <a:spcPts val="229"/>
              </a:spcBef>
              <a:buChar char="•"/>
              <a:tabLst>
                <a:tab pos="697865" algn="l"/>
                <a:tab pos="698500" algn="l"/>
              </a:tabLst>
            </a:pPr>
            <a:r>
              <a:rPr sz="2000" spc="-5" dirty="0">
                <a:latin typeface="Arial"/>
                <a:cs typeface="Arial"/>
              </a:rPr>
              <a:t>NYP </a:t>
            </a:r>
            <a:r>
              <a:rPr sz="2000" spc="100" dirty="0">
                <a:latin typeface="Arial"/>
                <a:cs typeface="Arial"/>
              </a:rPr>
              <a:t>Emergency</a:t>
            </a:r>
            <a:r>
              <a:rPr sz="2000" spc="-35" dirty="0">
                <a:latin typeface="Arial"/>
                <a:cs typeface="Arial"/>
              </a:rPr>
              <a:t> </a:t>
            </a:r>
            <a:r>
              <a:rPr sz="2000" spc="100" dirty="0">
                <a:latin typeface="Arial"/>
                <a:cs typeface="Arial"/>
              </a:rPr>
              <a:t>Room</a:t>
            </a:r>
            <a:r>
              <a:rPr sz="2000" dirty="0">
                <a:latin typeface="Arial"/>
                <a:cs typeface="Arial"/>
              </a:rPr>
              <a:t> </a:t>
            </a:r>
            <a:r>
              <a:rPr sz="2000" spc="114" dirty="0">
                <a:latin typeface="Arial"/>
                <a:cs typeface="Arial"/>
              </a:rPr>
              <a:t>(at</a:t>
            </a:r>
            <a:r>
              <a:rPr sz="2000" spc="10" dirty="0">
                <a:latin typeface="Arial"/>
                <a:cs typeface="Arial"/>
              </a:rPr>
              <a:t> </a:t>
            </a:r>
            <a:r>
              <a:rPr sz="2000" spc="160" dirty="0">
                <a:latin typeface="Arial"/>
                <a:cs typeface="Arial"/>
              </a:rPr>
              <a:t>68th</a:t>
            </a:r>
            <a:r>
              <a:rPr sz="2000" spc="-15" dirty="0">
                <a:latin typeface="Arial"/>
                <a:cs typeface="Arial"/>
              </a:rPr>
              <a:t> </a:t>
            </a:r>
            <a:r>
              <a:rPr sz="2000" spc="120" dirty="0">
                <a:latin typeface="Arial"/>
                <a:cs typeface="Arial"/>
              </a:rPr>
              <a:t>Street</a:t>
            </a:r>
            <a:r>
              <a:rPr sz="2000" spc="-10" dirty="0">
                <a:latin typeface="Arial"/>
                <a:cs typeface="Arial"/>
              </a:rPr>
              <a:t> </a:t>
            </a:r>
            <a:r>
              <a:rPr sz="2000" spc="110" dirty="0">
                <a:latin typeface="Arial"/>
                <a:cs typeface="Arial"/>
              </a:rPr>
              <a:t>and</a:t>
            </a:r>
            <a:r>
              <a:rPr sz="2000" spc="-5" dirty="0">
                <a:latin typeface="Arial"/>
                <a:cs typeface="Arial"/>
              </a:rPr>
              <a:t> </a:t>
            </a:r>
            <a:r>
              <a:rPr sz="2000" spc="95" dirty="0">
                <a:latin typeface="Arial"/>
                <a:cs typeface="Arial"/>
              </a:rPr>
              <a:t>York</a:t>
            </a:r>
            <a:r>
              <a:rPr sz="2000" spc="-5" dirty="0">
                <a:latin typeface="Arial"/>
                <a:cs typeface="Arial"/>
              </a:rPr>
              <a:t> </a:t>
            </a:r>
            <a:r>
              <a:rPr sz="2000" spc="80" dirty="0">
                <a:latin typeface="Arial"/>
                <a:cs typeface="Arial"/>
              </a:rPr>
              <a:t>Avenue)</a:t>
            </a:r>
            <a:endParaRPr sz="2000">
              <a:latin typeface="Arial"/>
              <a:cs typeface="Arial"/>
            </a:endParaRPr>
          </a:p>
          <a:p>
            <a:pPr marL="698500" lvl="1" indent="-228600">
              <a:lnSpc>
                <a:spcPct val="100000"/>
              </a:lnSpc>
              <a:spcBef>
                <a:spcPts val="254"/>
              </a:spcBef>
              <a:buChar char="•"/>
              <a:tabLst>
                <a:tab pos="697865" algn="l"/>
                <a:tab pos="698500" algn="l"/>
              </a:tabLst>
            </a:pPr>
            <a:r>
              <a:rPr sz="2000" spc="-5" dirty="0">
                <a:latin typeface="Arial"/>
                <a:cs typeface="Arial"/>
              </a:rPr>
              <a:t>NYP</a:t>
            </a:r>
            <a:r>
              <a:rPr sz="2000" spc="-10" dirty="0">
                <a:latin typeface="Arial"/>
                <a:cs typeface="Arial"/>
              </a:rPr>
              <a:t> </a:t>
            </a:r>
            <a:r>
              <a:rPr sz="2000" spc="110" dirty="0">
                <a:latin typeface="Arial"/>
                <a:cs typeface="Arial"/>
              </a:rPr>
              <a:t>Victim</a:t>
            </a:r>
            <a:r>
              <a:rPr sz="2000" spc="-5" dirty="0">
                <a:latin typeface="Arial"/>
                <a:cs typeface="Arial"/>
              </a:rPr>
              <a:t> </a:t>
            </a:r>
            <a:r>
              <a:rPr sz="2000" spc="95" dirty="0">
                <a:latin typeface="Arial"/>
                <a:cs typeface="Arial"/>
              </a:rPr>
              <a:t>Intervention</a:t>
            </a:r>
            <a:r>
              <a:rPr sz="2000" spc="-40" dirty="0">
                <a:latin typeface="Arial"/>
                <a:cs typeface="Arial"/>
              </a:rPr>
              <a:t> </a:t>
            </a:r>
            <a:r>
              <a:rPr sz="2000" spc="135" dirty="0">
                <a:latin typeface="Arial"/>
                <a:cs typeface="Arial"/>
              </a:rPr>
              <a:t>Program</a:t>
            </a:r>
            <a:r>
              <a:rPr sz="2000" spc="-5" dirty="0">
                <a:latin typeface="Arial"/>
                <a:cs typeface="Arial"/>
              </a:rPr>
              <a:t> </a:t>
            </a:r>
            <a:r>
              <a:rPr sz="2000" spc="45" dirty="0">
                <a:latin typeface="Arial"/>
                <a:cs typeface="Arial"/>
              </a:rPr>
              <a:t>(212-746-9414)</a:t>
            </a:r>
            <a:endParaRPr sz="2000">
              <a:latin typeface="Arial"/>
              <a:cs typeface="Arial"/>
            </a:endParaRPr>
          </a:p>
          <a:p>
            <a:pPr lvl="1">
              <a:lnSpc>
                <a:spcPct val="100000"/>
              </a:lnSpc>
              <a:spcBef>
                <a:spcPts val="45"/>
              </a:spcBef>
              <a:buFont typeface="Arial"/>
              <a:buChar char="•"/>
            </a:pPr>
            <a:endParaRPr sz="2100">
              <a:latin typeface="Arial"/>
              <a:cs typeface="Arial"/>
            </a:endParaRPr>
          </a:p>
          <a:p>
            <a:pPr marL="241300" indent="-228600">
              <a:lnSpc>
                <a:spcPct val="100000"/>
              </a:lnSpc>
              <a:buChar char="•"/>
              <a:tabLst>
                <a:tab pos="240665" algn="l"/>
                <a:tab pos="241300" algn="l"/>
              </a:tabLst>
            </a:pPr>
            <a:r>
              <a:rPr sz="2000" spc="25" dirty="0">
                <a:latin typeface="Arial"/>
                <a:cs typeface="Arial"/>
              </a:rPr>
              <a:t>Weill</a:t>
            </a:r>
            <a:r>
              <a:rPr sz="2000" spc="15" dirty="0">
                <a:latin typeface="Arial"/>
                <a:cs typeface="Arial"/>
              </a:rPr>
              <a:t> </a:t>
            </a:r>
            <a:r>
              <a:rPr sz="2000" spc="60" dirty="0">
                <a:latin typeface="Arial"/>
                <a:cs typeface="Arial"/>
              </a:rPr>
              <a:t>Cornell</a:t>
            </a:r>
            <a:r>
              <a:rPr sz="2000" spc="-5" dirty="0">
                <a:latin typeface="Arial"/>
                <a:cs typeface="Arial"/>
              </a:rPr>
              <a:t> </a:t>
            </a:r>
            <a:r>
              <a:rPr sz="2000" spc="55" dirty="0">
                <a:latin typeface="Arial"/>
                <a:cs typeface="Arial"/>
              </a:rPr>
              <a:t>Medicine</a:t>
            </a:r>
            <a:r>
              <a:rPr sz="2000" spc="-5" dirty="0">
                <a:latin typeface="Arial"/>
                <a:cs typeface="Arial"/>
              </a:rPr>
              <a:t> </a:t>
            </a:r>
            <a:r>
              <a:rPr sz="2000" spc="105" dirty="0">
                <a:latin typeface="Arial"/>
                <a:cs typeface="Arial"/>
              </a:rPr>
              <a:t>faculty,</a:t>
            </a:r>
            <a:r>
              <a:rPr sz="2000" spc="-5" dirty="0">
                <a:latin typeface="Arial"/>
                <a:cs typeface="Arial"/>
              </a:rPr>
              <a:t> </a:t>
            </a:r>
            <a:r>
              <a:rPr sz="2000" spc="135" dirty="0">
                <a:latin typeface="Arial"/>
                <a:cs typeface="Arial"/>
              </a:rPr>
              <a:t>staff,</a:t>
            </a:r>
            <a:r>
              <a:rPr sz="2000" spc="-5" dirty="0">
                <a:latin typeface="Arial"/>
                <a:cs typeface="Arial"/>
              </a:rPr>
              <a:t> </a:t>
            </a:r>
            <a:r>
              <a:rPr sz="2000" spc="105" dirty="0">
                <a:latin typeface="Arial"/>
                <a:cs typeface="Arial"/>
              </a:rPr>
              <a:t>students,</a:t>
            </a:r>
            <a:r>
              <a:rPr sz="2000" spc="-30" dirty="0">
                <a:latin typeface="Arial"/>
                <a:cs typeface="Arial"/>
              </a:rPr>
              <a:t> </a:t>
            </a:r>
            <a:r>
              <a:rPr sz="2000" spc="110" dirty="0">
                <a:latin typeface="Arial"/>
                <a:cs typeface="Arial"/>
              </a:rPr>
              <a:t>and</a:t>
            </a:r>
            <a:r>
              <a:rPr sz="2000" spc="10" dirty="0">
                <a:latin typeface="Arial"/>
                <a:cs typeface="Arial"/>
              </a:rPr>
              <a:t> </a:t>
            </a:r>
            <a:r>
              <a:rPr sz="2000" spc="100" dirty="0">
                <a:latin typeface="Arial"/>
                <a:cs typeface="Arial"/>
              </a:rPr>
              <a:t>postdocs:</a:t>
            </a:r>
            <a:endParaRPr sz="2000">
              <a:latin typeface="Arial"/>
              <a:cs typeface="Arial"/>
            </a:endParaRPr>
          </a:p>
          <a:p>
            <a:pPr marL="698500" lvl="1" indent="-228600">
              <a:lnSpc>
                <a:spcPct val="100000"/>
              </a:lnSpc>
              <a:spcBef>
                <a:spcPts val="265"/>
              </a:spcBef>
              <a:buChar char="•"/>
              <a:tabLst>
                <a:tab pos="697865" algn="l"/>
                <a:tab pos="698500" algn="l"/>
                <a:tab pos="4645025" algn="l"/>
              </a:tabLst>
            </a:pPr>
            <a:r>
              <a:rPr sz="2000" spc="80" dirty="0">
                <a:latin typeface="Arial"/>
                <a:cs typeface="Arial"/>
              </a:rPr>
              <a:t>Employee</a:t>
            </a:r>
            <a:r>
              <a:rPr sz="2000" spc="10" dirty="0">
                <a:latin typeface="Arial"/>
                <a:cs typeface="Arial"/>
              </a:rPr>
              <a:t> </a:t>
            </a:r>
            <a:r>
              <a:rPr sz="2000" spc="95" dirty="0">
                <a:latin typeface="Arial"/>
                <a:cs typeface="Arial"/>
              </a:rPr>
              <a:t>Assistance</a:t>
            </a:r>
            <a:r>
              <a:rPr sz="2000" spc="-25" dirty="0">
                <a:latin typeface="Arial"/>
                <a:cs typeface="Arial"/>
              </a:rPr>
              <a:t> </a:t>
            </a:r>
            <a:r>
              <a:rPr sz="2000" spc="135" dirty="0">
                <a:latin typeface="Arial"/>
                <a:cs typeface="Arial"/>
              </a:rPr>
              <a:t>Program	</a:t>
            </a:r>
            <a:r>
              <a:rPr sz="2000" spc="80" dirty="0">
                <a:latin typeface="Arial"/>
                <a:cs typeface="Arial"/>
              </a:rPr>
              <a:t>(212-746-5890)</a:t>
            </a:r>
            <a:endParaRPr sz="2000">
              <a:latin typeface="Arial"/>
              <a:cs typeface="Arial"/>
            </a:endParaRPr>
          </a:p>
          <a:p>
            <a:pPr lvl="1">
              <a:lnSpc>
                <a:spcPct val="100000"/>
              </a:lnSpc>
              <a:spcBef>
                <a:spcPts val="40"/>
              </a:spcBef>
              <a:buFont typeface="Arial"/>
              <a:buChar char="•"/>
            </a:pPr>
            <a:endParaRPr sz="2100">
              <a:latin typeface="Arial"/>
              <a:cs typeface="Arial"/>
            </a:endParaRPr>
          </a:p>
          <a:p>
            <a:pPr marL="241300" indent="-228600">
              <a:lnSpc>
                <a:spcPct val="100000"/>
              </a:lnSpc>
              <a:spcBef>
                <a:spcPts val="5"/>
              </a:spcBef>
              <a:buChar char="•"/>
              <a:tabLst>
                <a:tab pos="240665" algn="l"/>
                <a:tab pos="241300" algn="l"/>
              </a:tabLst>
            </a:pPr>
            <a:r>
              <a:rPr sz="2000" spc="120" dirty="0">
                <a:latin typeface="Arial"/>
                <a:cs typeface="Arial"/>
              </a:rPr>
              <a:t>Any</a:t>
            </a:r>
            <a:r>
              <a:rPr sz="2000" spc="-30" dirty="0">
                <a:latin typeface="Arial"/>
                <a:cs typeface="Arial"/>
              </a:rPr>
              <a:t> </a:t>
            </a:r>
            <a:r>
              <a:rPr sz="2000" spc="155" dirty="0">
                <a:latin typeface="Arial"/>
                <a:cs typeface="Arial"/>
              </a:rPr>
              <a:t>member</a:t>
            </a:r>
            <a:r>
              <a:rPr sz="2000" dirty="0">
                <a:latin typeface="Arial"/>
                <a:cs typeface="Arial"/>
              </a:rPr>
              <a:t> </a:t>
            </a:r>
            <a:r>
              <a:rPr sz="2000" spc="165" dirty="0">
                <a:latin typeface="Arial"/>
                <a:cs typeface="Arial"/>
              </a:rPr>
              <a:t>of</a:t>
            </a:r>
            <a:r>
              <a:rPr sz="2000" dirty="0">
                <a:latin typeface="Arial"/>
                <a:cs typeface="Arial"/>
              </a:rPr>
              <a:t> </a:t>
            </a:r>
            <a:r>
              <a:rPr sz="2000" spc="130" dirty="0">
                <a:latin typeface="Arial"/>
                <a:cs typeface="Arial"/>
              </a:rPr>
              <a:t>the</a:t>
            </a:r>
            <a:r>
              <a:rPr sz="2000" spc="-20" dirty="0">
                <a:latin typeface="Arial"/>
                <a:cs typeface="Arial"/>
              </a:rPr>
              <a:t> </a:t>
            </a:r>
            <a:r>
              <a:rPr sz="2000" spc="114" dirty="0">
                <a:latin typeface="Arial"/>
                <a:cs typeface="Arial"/>
              </a:rPr>
              <a:t>community:</a:t>
            </a:r>
            <a:endParaRPr sz="2000">
              <a:latin typeface="Arial"/>
              <a:cs typeface="Arial"/>
            </a:endParaRPr>
          </a:p>
          <a:p>
            <a:pPr marL="698500" lvl="1" indent="-228600">
              <a:lnSpc>
                <a:spcPct val="100000"/>
              </a:lnSpc>
              <a:spcBef>
                <a:spcPts val="260"/>
              </a:spcBef>
              <a:buChar char="•"/>
              <a:tabLst>
                <a:tab pos="697865" algn="l"/>
                <a:tab pos="698500" algn="l"/>
              </a:tabLst>
            </a:pPr>
            <a:r>
              <a:rPr sz="2000" spc="-5" dirty="0">
                <a:latin typeface="Arial"/>
                <a:cs typeface="Arial"/>
              </a:rPr>
              <a:t>NYP</a:t>
            </a:r>
            <a:r>
              <a:rPr sz="2000" spc="-10" dirty="0">
                <a:latin typeface="Arial"/>
                <a:cs typeface="Arial"/>
              </a:rPr>
              <a:t> </a:t>
            </a:r>
            <a:r>
              <a:rPr sz="2000" spc="110" dirty="0">
                <a:latin typeface="Arial"/>
                <a:cs typeface="Arial"/>
              </a:rPr>
              <a:t>Victim</a:t>
            </a:r>
            <a:r>
              <a:rPr sz="2000" spc="-5" dirty="0">
                <a:latin typeface="Arial"/>
                <a:cs typeface="Arial"/>
              </a:rPr>
              <a:t> </a:t>
            </a:r>
            <a:r>
              <a:rPr sz="2000" spc="95" dirty="0">
                <a:latin typeface="Arial"/>
                <a:cs typeface="Arial"/>
              </a:rPr>
              <a:t>Intervention</a:t>
            </a:r>
            <a:r>
              <a:rPr sz="2000" spc="-40" dirty="0">
                <a:latin typeface="Arial"/>
                <a:cs typeface="Arial"/>
              </a:rPr>
              <a:t> </a:t>
            </a:r>
            <a:r>
              <a:rPr sz="2000" spc="135" dirty="0">
                <a:latin typeface="Arial"/>
                <a:cs typeface="Arial"/>
              </a:rPr>
              <a:t>Program</a:t>
            </a:r>
            <a:r>
              <a:rPr sz="2000" spc="-5" dirty="0">
                <a:latin typeface="Arial"/>
                <a:cs typeface="Arial"/>
              </a:rPr>
              <a:t> </a:t>
            </a:r>
            <a:r>
              <a:rPr sz="2000" spc="45" dirty="0">
                <a:latin typeface="Arial"/>
                <a:cs typeface="Arial"/>
              </a:rPr>
              <a:t>(212-746-9414)</a:t>
            </a:r>
            <a:endParaRPr sz="2000">
              <a:latin typeface="Arial"/>
              <a:cs typeface="Arial"/>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40" dirty="0"/>
              <a:t>Working</a:t>
            </a:r>
            <a:r>
              <a:rPr spc="40" dirty="0"/>
              <a:t> </a:t>
            </a:r>
            <a:r>
              <a:rPr spc="-65" dirty="0"/>
              <a:t>Well</a:t>
            </a:r>
            <a:r>
              <a:rPr spc="45" dirty="0"/>
              <a:t> </a:t>
            </a:r>
            <a:r>
              <a:rPr spc="65" dirty="0"/>
              <a:t>at</a:t>
            </a:r>
            <a:r>
              <a:rPr spc="35" dirty="0"/>
              <a:t> </a:t>
            </a:r>
            <a:r>
              <a:rPr spc="-85" dirty="0"/>
              <a:t>Weill</a:t>
            </a:r>
            <a:r>
              <a:rPr spc="55" dirty="0"/>
              <a:t> </a:t>
            </a:r>
            <a:r>
              <a:rPr spc="-25" dirty="0"/>
              <a:t>Cornell</a:t>
            </a:r>
            <a:r>
              <a:rPr spc="50" dirty="0"/>
              <a:t> </a:t>
            </a:r>
            <a:r>
              <a:rPr spc="-30" dirty="0"/>
              <a:t>Medicine</a:t>
            </a:r>
          </a:p>
        </p:txBody>
      </p:sp>
      <p:sp>
        <p:nvSpPr>
          <p:cNvPr id="3" name="object 3"/>
          <p:cNvSpPr txBox="1"/>
          <p:nvPr/>
        </p:nvSpPr>
        <p:spPr>
          <a:xfrm>
            <a:off x="5332201" y="855828"/>
            <a:ext cx="1516380" cy="391160"/>
          </a:xfrm>
          <a:prstGeom prst="rect">
            <a:avLst/>
          </a:prstGeom>
        </p:spPr>
        <p:txBody>
          <a:bodyPr vert="horz" wrap="square" lIns="0" tIns="12700" rIns="0" bIns="0" rtlCol="0">
            <a:spAutoFit/>
          </a:bodyPr>
          <a:lstStyle/>
          <a:p>
            <a:pPr marL="12700">
              <a:lnSpc>
                <a:spcPct val="100000"/>
              </a:lnSpc>
              <a:spcBef>
                <a:spcPts val="100"/>
              </a:spcBef>
            </a:pPr>
            <a:r>
              <a:rPr sz="2400" b="1" spc="-30" dirty="0">
                <a:latin typeface="Tahoma"/>
                <a:cs typeface="Tahoma"/>
              </a:rPr>
              <a:t>Reporting</a:t>
            </a:r>
            <a:endParaRPr sz="2400">
              <a:latin typeface="Tahoma"/>
              <a:cs typeface="Tahoma"/>
            </a:endParaRPr>
          </a:p>
        </p:txBody>
      </p:sp>
      <p:sp>
        <p:nvSpPr>
          <p:cNvPr id="4" name="object 4"/>
          <p:cNvSpPr txBox="1">
            <a:spLocks noGrp="1"/>
          </p:cNvSpPr>
          <p:nvPr>
            <p:ph sz="half" idx="2"/>
          </p:nvPr>
        </p:nvSpPr>
        <p:spPr>
          <a:prstGeom prst="rect">
            <a:avLst/>
          </a:prstGeom>
        </p:spPr>
        <p:txBody>
          <a:bodyPr vert="horz" wrap="square" lIns="0" tIns="13335" rIns="0" bIns="0" rtlCol="0">
            <a:spAutoFit/>
          </a:bodyPr>
          <a:lstStyle/>
          <a:p>
            <a:pPr marL="12700" marR="2101850">
              <a:lnSpc>
                <a:spcPct val="100000"/>
              </a:lnSpc>
              <a:spcBef>
                <a:spcPts val="105"/>
              </a:spcBef>
            </a:pPr>
            <a:r>
              <a:rPr b="1" u="sng" spc="-5" dirty="0">
                <a:uFill>
                  <a:solidFill>
                    <a:srgbClr val="000000"/>
                  </a:solidFill>
                </a:uFill>
                <a:latin typeface="Calibri"/>
                <a:cs typeface="Calibri"/>
              </a:rPr>
              <a:t>Title</a:t>
            </a:r>
            <a:r>
              <a:rPr b="1" u="sng" spc="30" dirty="0">
                <a:uFill>
                  <a:solidFill>
                    <a:srgbClr val="000000"/>
                  </a:solidFill>
                </a:uFill>
                <a:latin typeface="Calibri"/>
                <a:cs typeface="Calibri"/>
              </a:rPr>
              <a:t> </a:t>
            </a:r>
            <a:r>
              <a:rPr b="1" u="sng" dirty="0">
                <a:uFill>
                  <a:solidFill>
                    <a:srgbClr val="000000"/>
                  </a:solidFill>
                </a:uFill>
                <a:latin typeface="Calibri"/>
                <a:cs typeface="Calibri"/>
              </a:rPr>
              <a:t>IX</a:t>
            </a:r>
            <a:r>
              <a:rPr b="1" u="sng" spc="50" dirty="0">
                <a:uFill>
                  <a:solidFill>
                    <a:srgbClr val="000000"/>
                  </a:solidFill>
                </a:uFill>
                <a:latin typeface="Calibri"/>
                <a:cs typeface="Calibri"/>
              </a:rPr>
              <a:t> </a:t>
            </a:r>
            <a:r>
              <a:rPr b="1" u="sng" dirty="0">
                <a:uFill>
                  <a:solidFill>
                    <a:srgbClr val="000000"/>
                  </a:solidFill>
                </a:uFill>
                <a:latin typeface="Calibri"/>
                <a:cs typeface="Calibri"/>
              </a:rPr>
              <a:t>Issues </a:t>
            </a:r>
            <a:r>
              <a:rPr b="1" spc="5" dirty="0">
                <a:latin typeface="Calibri"/>
                <a:cs typeface="Calibri"/>
              </a:rPr>
              <a:t> </a:t>
            </a:r>
            <a:r>
              <a:rPr spc="-5" dirty="0"/>
              <a:t>Angela Charter </a:t>
            </a:r>
            <a:r>
              <a:rPr spc="-10" dirty="0"/>
              <a:t>Lent </a:t>
            </a:r>
            <a:r>
              <a:rPr spc="-5" dirty="0"/>
              <a:t> Title IX </a:t>
            </a:r>
            <a:r>
              <a:rPr spc="-10" dirty="0"/>
              <a:t>Coordinator </a:t>
            </a:r>
            <a:r>
              <a:rPr spc="-5" dirty="0"/>
              <a:t> </a:t>
            </a:r>
            <a:r>
              <a:rPr spc="-30" dirty="0"/>
              <a:t>Director, </a:t>
            </a:r>
            <a:r>
              <a:rPr spc="-5" dirty="0"/>
              <a:t>HR </a:t>
            </a:r>
            <a:r>
              <a:rPr dirty="0"/>
              <a:t>Services </a:t>
            </a:r>
            <a:r>
              <a:rPr spc="-440" dirty="0"/>
              <a:t> </a:t>
            </a:r>
            <a:r>
              <a:rPr dirty="0"/>
              <a:t>(646)</a:t>
            </a:r>
            <a:r>
              <a:rPr spc="-30" dirty="0"/>
              <a:t> </a:t>
            </a:r>
            <a:r>
              <a:rPr dirty="0"/>
              <a:t>962-3734</a:t>
            </a:r>
          </a:p>
          <a:p>
            <a:pPr marL="12700">
              <a:lnSpc>
                <a:spcPct val="100000"/>
              </a:lnSpc>
            </a:pPr>
            <a:r>
              <a:rPr u="sng" spc="-5" dirty="0">
                <a:solidFill>
                  <a:srgbClr val="0562C1"/>
                </a:solidFill>
                <a:uFill>
                  <a:solidFill>
                    <a:srgbClr val="0562C1"/>
                  </a:solidFill>
                </a:uFill>
                <a:hlinkClick r:id="rId2"/>
              </a:rPr>
              <a:t>anc2035@med.cornell.edu</a:t>
            </a:r>
          </a:p>
          <a:p>
            <a:pPr>
              <a:lnSpc>
                <a:spcPct val="100000"/>
              </a:lnSpc>
            </a:pPr>
            <a:endParaRPr u="sng" spc="-5" dirty="0">
              <a:solidFill>
                <a:srgbClr val="0562C1"/>
              </a:solidFill>
              <a:uFill>
                <a:solidFill>
                  <a:srgbClr val="0562C1"/>
                </a:solidFill>
              </a:uFill>
              <a:hlinkClick r:id="rId2"/>
            </a:endParaRPr>
          </a:p>
          <a:p>
            <a:pPr>
              <a:lnSpc>
                <a:spcPct val="100000"/>
              </a:lnSpc>
              <a:spcBef>
                <a:spcPts val="45"/>
              </a:spcBef>
            </a:pPr>
            <a:endParaRPr sz="1500"/>
          </a:p>
          <a:p>
            <a:pPr marL="12700">
              <a:lnSpc>
                <a:spcPct val="100000"/>
              </a:lnSpc>
            </a:pPr>
            <a:r>
              <a:rPr b="1" u="sng" spc="-10" dirty="0">
                <a:uFill>
                  <a:solidFill>
                    <a:srgbClr val="000000"/>
                  </a:solidFill>
                </a:uFill>
                <a:latin typeface="Calibri"/>
                <a:cs typeface="Calibri"/>
              </a:rPr>
              <a:t>Harassment</a:t>
            </a:r>
            <a:r>
              <a:rPr b="1" u="sng" spc="-30" dirty="0">
                <a:uFill>
                  <a:solidFill>
                    <a:srgbClr val="000000"/>
                  </a:solidFill>
                </a:uFill>
                <a:latin typeface="Calibri"/>
                <a:cs typeface="Calibri"/>
              </a:rPr>
              <a:t> </a:t>
            </a:r>
            <a:r>
              <a:rPr b="1" u="sng" spc="-5" dirty="0">
                <a:uFill>
                  <a:solidFill>
                    <a:srgbClr val="000000"/>
                  </a:solidFill>
                </a:uFill>
                <a:latin typeface="Calibri"/>
                <a:cs typeface="Calibri"/>
              </a:rPr>
              <a:t>in</a:t>
            </a:r>
            <a:r>
              <a:rPr b="1" u="sng" spc="-20" dirty="0">
                <a:uFill>
                  <a:solidFill>
                    <a:srgbClr val="000000"/>
                  </a:solidFill>
                </a:uFill>
                <a:latin typeface="Calibri"/>
                <a:cs typeface="Calibri"/>
              </a:rPr>
              <a:t> </a:t>
            </a:r>
            <a:r>
              <a:rPr b="1" u="sng" dirty="0">
                <a:uFill>
                  <a:solidFill>
                    <a:srgbClr val="000000"/>
                  </a:solidFill>
                </a:uFill>
                <a:latin typeface="Calibri"/>
                <a:cs typeface="Calibri"/>
              </a:rPr>
              <a:t>the</a:t>
            </a:r>
            <a:r>
              <a:rPr b="1" u="sng" spc="-25" dirty="0">
                <a:uFill>
                  <a:solidFill>
                    <a:srgbClr val="000000"/>
                  </a:solidFill>
                </a:uFill>
                <a:latin typeface="Calibri"/>
                <a:cs typeface="Calibri"/>
              </a:rPr>
              <a:t> </a:t>
            </a:r>
            <a:r>
              <a:rPr b="1" u="sng" spc="-10" dirty="0">
                <a:uFill>
                  <a:solidFill>
                    <a:srgbClr val="000000"/>
                  </a:solidFill>
                </a:uFill>
                <a:latin typeface="Calibri"/>
                <a:cs typeface="Calibri"/>
              </a:rPr>
              <a:t>Workplace</a:t>
            </a:r>
          </a:p>
          <a:p>
            <a:pPr marL="12700">
              <a:lnSpc>
                <a:spcPct val="100000"/>
              </a:lnSpc>
            </a:pPr>
            <a:r>
              <a:rPr spc="-5" dirty="0"/>
              <a:t>Jamal</a:t>
            </a:r>
            <a:r>
              <a:rPr spc="-20" dirty="0"/>
              <a:t> </a:t>
            </a:r>
            <a:r>
              <a:rPr spc="-10" dirty="0"/>
              <a:t>Lopez</a:t>
            </a:r>
          </a:p>
          <a:p>
            <a:pPr marL="12700" marR="5080">
              <a:lnSpc>
                <a:spcPct val="100000"/>
              </a:lnSpc>
            </a:pPr>
            <a:r>
              <a:rPr spc="-25" dirty="0"/>
              <a:t>Manager, </a:t>
            </a:r>
            <a:r>
              <a:rPr spc="-5" dirty="0"/>
              <a:t>Employee </a:t>
            </a:r>
            <a:r>
              <a:rPr spc="-10" dirty="0"/>
              <a:t>Relations </a:t>
            </a:r>
            <a:r>
              <a:rPr dirty="0"/>
              <a:t>&amp; </a:t>
            </a:r>
            <a:r>
              <a:rPr spc="-10" dirty="0"/>
              <a:t>Diversity </a:t>
            </a:r>
            <a:r>
              <a:rPr spc="-440" dirty="0"/>
              <a:t> </a:t>
            </a:r>
            <a:r>
              <a:rPr dirty="0"/>
              <a:t>(646)</a:t>
            </a:r>
            <a:r>
              <a:rPr spc="-25" dirty="0"/>
              <a:t> </a:t>
            </a:r>
            <a:r>
              <a:rPr dirty="0"/>
              <a:t>962-3099</a:t>
            </a:r>
          </a:p>
          <a:p>
            <a:pPr marL="12700">
              <a:lnSpc>
                <a:spcPct val="100000"/>
              </a:lnSpc>
            </a:pPr>
            <a:r>
              <a:rPr u="sng" spc="-5" dirty="0">
                <a:solidFill>
                  <a:srgbClr val="0562C1"/>
                </a:solidFill>
                <a:uFill>
                  <a:solidFill>
                    <a:srgbClr val="0562C1"/>
                  </a:solidFill>
                </a:uFill>
                <a:hlinkClick r:id="rId3"/>
              </a:rPr>
              <a:t>jal2058@med.cornell.edu</a:t>
            </a:r>
          </a:p>
        </p:txBody>
      </p:sp>
      <p:pic>
        <p:nvPicPr>
          <p:cNvPr id="5" name="object 5"/>
          <p:cNvPicPr/>
          <p:nvPr/>
        </p:nvPicPr>
        <p:blipFill>
          <a:blip r:embed="rId4" cstate="print"/>
          <a:stretch>
            <a:fillRect/>
          </a:stretch>
        </p:blipFill>
        <p:spPr>
          <a:xfrm>
            <a:off x="9982200" y="6269735"/>
            <a:ext cx="2066543" cy="423671"/>
          </a:xfrm>
          <a:prstGeom prst="rect">
            <a:avLst/>
          </a:prstGeom>
        </p:spPr>
      </p:pic>
      <p:sp>
        <p:nvSpPr>
          <p:cNvPr id="6" name="object 6"/>
          <p:cNvSpPr txBox="1"/>
          <p:nvPr/>
        </p:nvSpPr>
        <p:spPr>
          <a:xfrm>
            <a:off x="6561928" y="3763613"/>
            <a:ext cx="4936490" cy="2159635"/>
          </a:xfrm>
          <a:prstGeom prst="rect">
            <a:avLst/>
          </a:prstGeom>
        </p:spPr>
        <p:txBody>
          <a:bodyPr vert="horz" wrap="square" lIns="0" tIns="12700" rIns="0" bIns="0" rtlCol="0">
            <a:spAutoFit/>
          </a:bodyPr>
          <a:lstStyle/>
          <a:p>
            <a:pPr marL="12700">
              <a:lnSpc>
                <a:spcPct val="100000"/>
              </a:lnSpc>
              <a:spcBef>
                <a:spcPts val="100"/>
              </a:spcBef>
            </a:pPr>
            <a:r>
              <a:rPr sz="2000" b="1" u="sng" spc="-5" dirty="0">
                <a:uFill>
                  <a:solidFill>
                    <a:srgbClr val="000000"/>
                  </a:solidFill>
                </a:uFill>
                <a:latin typeface="Calibri"/>
                <a:cs typeface="Calibri"/>
              </a:rPr>
              <a:t>Conflicts/Concerns</a:t>
            </a:r>
            <a:r>
              <a:rPr sz="2000" b="1" u="sng" spc="-30" dirty="0">
                <a:uFill>
                  <a:solidFill>
                    <a:srgbClr val="000000"/>
                  </a:solidFill>
                </a:uFill>
                <a:latin typeface="Calibri"/>
                <a:cs typeface="Calibri"/>
              </a:rPr>
              <a:t> </a:t>
            </a:r>
            <a:r>
              <a:rPr sz="2000" b="1" u="sng" spc="-15" dirty="0">
                <a:uFill>
                  <a:solidFill>
                    <a:srgbClr val="000000"/>
                  </a:solidFill>
                </a:uFill>
                <a:latin typeface="Calibri"/>
                <a:cs typeface="Calibri"/>
              </a:rPr>
              <a:t>Related</a:t>
            </a:r>
            <a:r>
              <a:rPr sz="2000" b="1" u="sng" dirty="0">
                <a:uFill>
                  <a:solidFill>
                    <a:srgbClr val="000000"/>
                  </a:solidFill>
                </a:uFill>
                <a:latin typeface="Calibri"/>
                <a:cs typeface="Calibri"/>
              </a:rPr>
              <a:t> </a:t>
            </a:r>
            <a:r>
              <a:rPr sz="2000" b="1" u="sng" spc="-15" dirty="0">
                <a:uFill>
                  <a:solidFill>
                    <a:srgbClr val="000000"/>
                  </a:solidFill>
                </a:uFill>
                <a:latin typeface="Calibri"/>
                <a:cs typeface="Calibri"/>
              </a:rPr>
              <a:t>to</a:t>
            </a:r>
            <a:r>
              <a:rPr sz="2000" b="1" u="sng" spc="-20" dirty="0">
                <a:uFill>
                  <a:solidFill>
                    <a:srgbClr val="000000"/>
                  </a:solidFill>
                </a:uFill>
                <a:latin typeface="Calibri"/>
                <a:cs typeface="Calibri"/>
              </a:rPr>
              <a:t> </a:t>
            </a:r>
            <a:r>
              <a:rPr sz="2000" b="1" u="sng" spc="-10" dirty="0">
                <a:uFill>
                  <a:solidFill>
                    <a:srgbClr val="000000"/>
                  </a:solidFill>
                </a:uFill>
                <a:latin typeface="Calibri"/>
                <a:cs typeface="Calibri"/>
              </a:rPr>
              <a:t>Faculty</a:t>
            </a:r>
            <a:endParaRPr sz="2000">
              <a:latin typeface="Calibri"/>
              <a:cs typeface="Calibri"/>
            </a:endParaRPr>
          </a:p>
          <a:p>
            <a:pPr marL="12700" marR="3253104">
              <a:lnSpc>
                <a:spcPct val="100000"/>
              </a:lnSpc>
            </a:pPr>
            <a:r>
              <a:rPr sz="2000" dirty="0">
                <a:latin typeface="Calibri"/>
                <a:cs typeface="Calibri"/>
              </a:rPr>
              <a:t>D</a:t>
            </a:r>
            <a:r>
              <a:rPr sz="2000" spc="-210" dirty="0">
                <a:latin typeface="Calibri"/>
                <a:cs typeface="Calibri"/>
              </a:rPr>
              <a:t>r</a:t>
            </a:r>
            <a:r>
              <a:rPr sz="2000" dirty="0">
                <a:latin typeface="Calibri"/>
                <a:cs typeface="Calibri"/>
              </a:rPr>
              <a:t>.</a:t>
            </a:r>
            <a:r>
              <a:rPr sz="2000" spc="-15" dirty="0">
                <a:latin typeface="Calibri"/>
                <a:cs typeface="Calibri"/>
              </a:rPr>
              <a:t> </a:t>
            </a:r>
            <a:r>
              <a:rPr sz="2000" spc="-5" dirty="0">
                <a:latin typeface="Calibri"/>
                <a:cs typeface="Calibri"/>
              </a:rPr>
              <a:t>P</a:t>
            </a:r>
            <a:r>
              <a:rPr sz="2000" dirty="0">
                <a:latin typeface="Calibri"/>
                <a:cs typeface="Calibri"/>
              </a:rPr>
              <a:t>h</a:t>
            </a:r>
            <a:r>
              <a:rPr sz="2000" spc="-5" dirty="0">
                <a:latin typeface="Calibri"/>
                <a:cs typeface="Calibri"/>
              </a:rPr>
              <a:t>ili</a:t>
            </a:r>
            <a:r>
              <a:rPr sz="2000" dirty="0">
                <a:latin typeface="Calibri"/>
                <a:cs typeface="Calibri"/>
              </a:rPr>
              <a:t>p</a:t>
            </a:r>
            <a:r>
              <a:rPr sz="2000" spc="5" dirty="0">
                <a:latin typeface="Calibri"/>
                <a:cs typeface="Calibri"/>
              </a:rPr>
              <a:t> W</a:t>
            </a:r>
            <a:r>
              <a:rPr sz="2000" spc="-5" dirty="0">
                <a:latin typeface="Calibri"/>
                <a:cs typeface="Calibri"/>
              </a:rPr>
              <a:t>il</a:t>
            </a:r>
            <a:r>
              <a:rPr sz="2000" dirty="0">
                <a:latin typeface="Calibri"/>
                <a:cs typeface="Calibri"/>
              </a:rPr>
              <a:t>n</a:t>
            </a:r>
            <a:r>
              <a:rPr sz="2000" spc="-5" dirty="0">
                <a:latin typeface="Calibri"/>
                <a:cs typeface="Calibri"/>
              </a:rPr>
              <a:t>e</a:t>
            </a:r>
            <a:r>
              <a:rPr sz="2000" dirty="0">
                <a:latin typeface="Calibri"/>
                <a:cs typeface="Calibri"/>
              </a:rPr>
              <a:t>r  Ombudsman</a:t>
            </a:r>
            <a:endParaRPr sz="2000">
              <a:latin typeface="Calibri"/>
              <a:cs typeface="Calibri"/>
            </a:endParaRPr>
          </a:p>
          <a:p>
            <a:pPr marL="12700" marR="5080">
              <a:lnSpc>
                <a:spcPct val="100000"/>
              </a:lnSpc>
              <a:spcBef>
                <a:spcPts val="5"/>
              </a:spcBef>
            </a:pPr>
            <a:r>
              <a:rPr sz="2000" spc="-10" dirty="0">
                <a:latin typeface="Calibri"/>
                <a:cs typeface="Calibri"/>
              </a:rPr>
              <a:t>Executive </a:t>
            </a:r>
            <a:r>
              <a:rPr sz="2000" dirty="0">
                <a:latin typeface="Calibri"/>
                <a:cs typeface="Calibri"/>
              </a:rPr>
              <a:t>Vice</a:t>
            </a:r>
            <a:r>
              <a:rPr sz="2000" spc="5" dirty="0">
                <a:latin typeface="Calibri"/>
                <a:cs typeface="Calibri"/>
              </a:rPr>
              <a:t> </a:t>
            </a:r>
            <a:r>
              <a:rPr sz="2000" spc="-5" dirty="0">
                <a:latin typeface="Calibri"/>
                <a:cs typeface="Calibri"/>
              </a:rPr>
              <a:t>Chair</a:t>
            </a:r>
            <a:r>
              <a:rPr sz="2000" spc="5" dirty="0">
                <a:latin typeface="Calibri"/>
                <a:cs typeface="Calibri"/>
              </a:rPr>
              <a:t> </a:t>
            </a:r>
            <a:r>
              <a:rPr sz="2000" spc="-5" dirty="0">
                <a:latin typeface="Calibri"/>
                <a:cs typeface="Calibri"/>
              </a:rPr>
              <a:t>of</a:t>
            </a:r>
            <a:r>
              <a:rPr sz="2000" spc="-10" dirty="0">
                <a:latin typeface="Calibri"/>
                <a:cs typeface="Calibri"/>
              </a:rPr>
              <a:t> </a:t>
            </a:r>
            <a:r>
              <a:rPr sz="2000" spc="-15" dirty="0">
                <a:latin typeface="Calibri"/>
                <a:cs typeface="Calibri"/>
              </a:rPr>
              <a:t>Psychiatry</a:t>
            </a:r>
            <a:r>
              <a:rPr sz="2000" spc="10" dirty="0">
                <a:latin typeface="Calibri"/>
                <a:cs typeface="Calibri"/>
              </a:rPr>
              <a:t> </a:t>
            </a:r>
            <a:r>
              <a:rPr sz="2000" dirty="0">
                <a:latin typeface="Calibri"/>
                <a:cs typeface="Calibri"/>
              </a:rPr>
              <a:t>and</a:t>
            </a:r>
            <a:r>
              <a:rPr sz="2000" spc="-5" dirty="0">
                <a:latin typeface="Calibri"/>
                <a:cs typeface="Calibri"/>
              </a:rPr>
              <a:t> </a:t>
            </a:r>
            <a:r>
              <a:rPr sz="2000" spc="-15" dirty="0">
                <a:latin typeface="Calibri"/>
                <a:cs typeface="Calibri"/>
              </a:rPr>
              <a:t>Professor </a:t>
            </a:r>
            <a:r>
              <a:rPr sz="2000" spc="-440" dirty="0">
                <a:latin typeface="Calibri"/>
                <a:cs typeface="Calibri"/>
              </a:rPr>
              <a:t> </a:t>
            </a:r>
            <a:r>
              <a:rPr sz="2000" spc="-5" dirty="0">
                <a:latin typeface="Calibri"/>
                <a:cs typeface="Calibri"/>
              </a:rPr>
              <a:t>of</a:t>
            </a:r>
            <a:r>
              <a:rPr sz="2000" spc="-15" dirty="0">
                <a:latin typeface="Calibri"/>
                <a:cs typeface="Calibri"/>
              </a:rPr>
              <a:t> </a:t>
            </a:r>
            <a:r>
              <a:rPr sz="2000" spc="-5" dirty="0">
                <a:latin typeface="Calibri"/>
                <a:cs typeface="Calibri"/>
              </a:rPr>
              <a:t>Clinical</a:t>
            </a:r>
            <a:r>
              <a:rPr sz="2000" dirty="0">
                <a:latin typeface="Calibri"/>
                <a:cs typeface="Calibri"/>
              </a:rPr>
              <a:t> </a:t>
            </a:r>
            <a:r>
              <a:rPr sz="2000" spc="-15" dirty="0">
                <a:latin typeface="Calibri"/>
                <a:cs typeface="Calibri"/>
              </a:rPr>
              <a:t>Psychiatry</a:t>
            </a:r>
            <a:endParaRPr sz="2000">
              <a:latin typeface="Calibri"/>
              <a:cs typeface="Calibri"/>
            </a:endParaRPr>
          </a:p>
          <a:p>
            <a:pPr marL="12700">
              <a:lnSpc>
                <a:spcPts val="2400"/>
              </a:lnSpc>
            </a:pPr>
            <a:r>
              <a:rPr sz="2000" dirty="0">
                <a:latin typeface="Calibri"/>
                <a:cs typeface="Calibri"/>
              </a:rPr>
              <a:t>(212)</a:t>
            </a:r>
            <a:r>
              <a:rPr sz="2000" spc="-60" dirty="0">
                <a:latin typeface="Calibri"/>
                <a:cs typeface="Calibri"/>
              </a:rPr>
              <a:t> </a:t>
            </a:r>
            <a:r>
              <a:rPr sz="2000" dirty="0">
                <a:latin typeface="Calibri"/>
                <a:cs typeface="Calibri"/>
              </a:rPr>
              <a:t>746-3705</a:t>
            </a:r>
            <a:endParaRPr sz="2000">
              <a:latin typeface="Calibri"/>
              <a:cs typeface="Calibri"/>
            </a:endParaRPr>
          </a:p>
          <a:p>
            <a:pPr marL="12700">
              <a:lnSpc>
                <a:spcPts val="2400"/>
              </a:lnSpc>
            </a:pPr>
            <a:r>
              <a:rPr sz="2000" u="sng" spc="-5" dirty="0">
                <a:solidFill>
                  <a:srgbClr val="0562C1"/>
                </a:solidFill>
                <a:uFill>
                  <a:solidFill>
                    <a:srgbClr val="0562C1"/>
                  </a:solidFill>
                </a:uFill>
                <a:latin typeface="Calibri"/>
                <a:cs typeface="Calibri"/>
                <a:hlinkClick r:id="rId5"/>
              </a:rPr>
              <a:t>pwilner@med.cornell.edu</a:t>
            </a:r>
            <a:endParaRPr sz="2000">
              <a:latin typeface="Calibri"/>
              <a:cs typeface="Calibri"/>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22148" y="152400"/>
            <a:ext cx="3438143" cy="1129283"/>
          </a:xfrm>
          <a:prstGeom prst="rect">
            <a:avLst/>
          </a:prstGeom>
        </p:spPr>
      </p:pic>
      <p:grpSp>
        <p:nvGrpSpPr>
          <p:cNvPr id="3" name="object 3"/>
          <p:cNvGrpSpPr/>
          <p:nvPr/>
        </p:nvGrpSpPr>
        <p:grpSpPr>
          <a:xfrm>
            <a:off x="787908" y="5856732"/>
            <a:ext cx="807720" cy="797560"/>
            <a:chOff x="787908" y="5856732"/>
            <a:chExt cx="807720" cy="797560"/>
          </a:xfrm>
        </p:grpSpPr>
        <p:pic>
          <p:nvPicPr>
            <p:cNvPr id="4" name="object 4"/>
            <p:cNvPicPr/>
            <p:nvPr/>
          </p:nvPicPr>
          <p:blipFill>
            <a:blip r:embed="rId3" cstate="print"/>
            <a:stretch>
              <a:fillRect/>
            </a:stretch>
          </p:blipFill>
          <p:spPr>
            <a:xfrm>
              <a:off x="874776" y="5856732"/>
              <a:ext cx="651186" cy="694651"/>
            </a:xfrm>
            <a:prstGeom prst="rect">
              <a:avLst/>
            </a:prstGeom>
          </p:spPr>
        </p:pic>
        <p:sp>
          <p:nvSpPr>
            <p:cNvPr id="5" name="object 5"/>
            <p:cNvSpPr/>
            <p:nvPr/>
          </p:nvSpPr>
          <p:spPr>
            <a:xfrm>
              <a:off x="787908" y="5940552"/>
              <a:ext cx="807720" cy="713740"/>
            </a:xfrm>
            <a:custGeom>
              <a:avLst/>
              <a:gdLst/>
              <a:ahLst/>
              <a:cxnLst/>
              <a:rect l="l" t="t" r="r" b="b"/>
              <a:pathLst>
                <a:path w="807719" h="713740">
                  <a:moveTo>
                    <a:pt x="807720" y="0"/>
                  </a:moveTo>
                  <a:lnTo>
                    <a:pt x="0" y="0"/>
                  </a:lnTo>
                  <a:lnTo>
                    <a:pt x="0" y="713232"/>
                  </a:lnTo>
                  <a:lnTo>
                    <a:pt x="807720" y="713232"/>
                  </a:lnTo>
                  <a:lnTo>
                    <a:pt x="807720" y="0"/>
                  </a:lnTo>
                  <a:close/>
                </a:path>
              </a:pathLst>
            </a:custGeom>
            <a:solidFill>
              <a:srgbClr val="EEEDEC"/>
            </a:solidFill>
          </p:spPr>
          <p:txBody>
            <a:bodyPr wrap="square" lIns="0" tIns="0" rIns="0" bIns="0" rtlCol="0"/>
            <a:lstStyle/>
            <a:p>
              <a:endParaRPr/>
            </a:p>
          </p:txBody>
        </p:sp>
      </p:grpSp>
      <p:sp>
        <p:nvSpPr>
          <p:cNvPr id="6" name="object 6"/>
          <p:cNvSpPr txBox="1"/>
          <p:nvPr/>
        </p:nvSpPr>
        <p:spPr>
          <a:xfrm>
            <a:off x="114311" y="2606897"/>
            <a:ext cx="10104120" cy="1650364"/>
          </a:xfrm>
          <a:prstGeom prst="rect">
            <a:avLst/>
          </a:prstGeom>
        </p:spPr>
        <p:txBody>
          <a:bodyPr vert="horz" wrap="square" lIns="0" tIns="198120" rIns="0" bIns="0" rtlCol="0">
            <a:spAutoFit/>
          </a:bodyPr>
          <a:lstStyle/>
          <a:p>
            <a:pPr marL="12700">
              <a:lnSpc>
                <a:spcPct val="100000"/>
              </a:lnSpc>
              <a:spcBef>
                <a:spcPts val="1560"/>
              </a:spcBef>
            </a:pPr>
            <a:r>
              <a:rPr sz="6600" b="1" dirty="0">
                <a:solidFill>
                  <a:srgbClr val="A10714"/>
                </a:solidFill>
                <a:latin typeface="Arial"/>
                <a:cs typeface="Arial"/>
              </a:rPr>
              <a:t>Postdoctoral</a:t>
            </a:r>
            <a:r>
              <a:rPr sz="6600" b="1" spc="-315" dirty="0">
                <a:solidFill>
                  <a:srgbClr val="A10714"/>
                </a:solidFill>
                <a:latin typeface="Arial"/>
                <a:cs typeface="Arial"/>
              </a:rPr>
              <a:t> </a:t>
            </a:r>
            <a:r>
              <a:rPr sz="6600" b="1" spc="-5" dirty="0">
                <a:solidFill>
                  <a:srgbClr val="A10714"/>
                </a:solidFill>
                <a:latin typeface="Arial"/>
                <a:cs typeface="Arial"/>
              </a:rPr>
              <a:t>Association</a:t>
            </a:r>
            <a:endParaRPr sz="6600">
              <a:latin typeface="Arial"/>
              <a:cs typeface="Arial"/>
            </a:endParaRPr>
          </a:p>
          <a:p>
            <a:pPr marL="12700">
              <a:lnSpc>
                <a:spcPct val="100000"/>
              </a:lnSpc>
              <a:spcBef>
                <a:spcPts val="535"/>
              </a:spcBef>
            </a:pPr>
            <a:r>
              <a:rPr sz="2400" spc="-5" dirty="0">
                <a:solidFill>
                  <a:srgbClr val="A10714"/>
                </a:solidFill>
                <a:latin typeface="Arial"/>
                <a:cs typeface="Arial"/>
              </a:rPr>
              <a:t>Participate</a:t>
            </a:r>
            <a:r>
              <a:rPr sz="2400" spc="-30" dirty="0">
                <a:solidFill>
                  <a:srgbClr val="A10714"/>
                </a:solidFill>
                <a:latin typeface="Arial"/>
                <a:cs typeface="Arial"/>
              </a:rPr>
              <a:t> </a:t>
            </a:r>
            <a:r>
              <a:rPr sz="2400" spc="-5" dirty="0">
                <a:solidFill>
                  <a:srgbClr val="A10714"/>
                </a:solidFill>
                <a:latin typeface="Arial"/>
                <a:cs typeface="Arial"/>
              </a:rPr>
              <a:t>now!</a:t>
            </a:r>
            <a:endParaRPr sz="2400">
              <a:latin typeface="Arial"/>
              <a:cs typeface="Arial"/>
            </a:endParaRPr>
          </a:p>
        </p:txBody>
      </p:sp>
      <p:sp>
        <p:nvSpPr>
          <p:cNvPr id="7" name="object 7"/>
          <p:cNvSpPr/>
          <p:nvPr/>
        </p:nvSpPr>
        <p:spPr>
          <a:xfrm>
            <a:off x="684276" y="303275"/>
            <a:ext cx="2971800" cy="867410"/>
          </a:xfrm>
          <a:custGeom>
            <a:avLst/>
            <a:gdLst/>
            <a:ahLst/>
            <a:cxnLst/>
            <a:rect l="l" t="t" r="r" b="b"/>
            <a:pathLst>
              <a:path w="2971800" h="867410">
                <a:moveTo>
                  <a:pt x="2971800" y="0"/>
                </a:moveTo>
                <a:lnTo>
                  <a:pt x="0" y="0"/>
                </a:lnTo>
                <a:lnTo>
                  <a:pt x="0" y="867155"/>
                </a:lnTo>
                <a:lnTo>
                  <a:pt x="2971800" y="867155"/>
                </a:lnTo>
                <a:lnTo>
                  <a:pt x="2971800" y="0"/>
                </a:lnTo>
                <a:close/>
              </a:path>
            </a:pathLst>
          </a:custGeom>
          <a:solidFill>
            <a:srgbClr val="EEEDEC"/>
          </a:solidFill>
        </p:spPr>
        <p:txBody>
          <a:bodyPr wrap="square" lIns="0" tIns="0" rIns="0" bIns="0" rtlCol="0"/>
          <a:lstStyle/>
          <a:p>
            <a:endParaRPr/>
          </a:p>
        </p:txBody>
      </p:sp>
      <p:sp>
        <p:nvSpPr>
          <p:cNvPr id="8" name="object 8"/>
          <p:cNvSpPr txBox="1">
            <a:spLocks noGrp="1"/>
          </p:cNvSpPr>
          <p:nvPr>
            <p:ph type="title"/>
          </p:nvPr>
        </p:nvSpPr>
        <p:spPr>
          <a:xfrm>
            <a:off x="762853" y="166556"/>
            <a:ext cx="2787015" cy="958215"/>
          </a:xfrm>
          <a:prstGeom prst="rect">
            <a:avLst/>
          </a:prstGeom>
        </p:spPr>
        <p:txBody>
          <a:bodyPr vert="horz" wrap="square" lIns="0" tIns="177165" rIns="0" bIns="0" rtlCol="0">
            <a:spAutoFit/>
          </a:bodyPr>
          <a:lstStyle/>
          <a:p>
            <a:pPr marL="12700" marR="5080">
              <a:lnSpc>
                <a:spcPct val="70000"/>
              </a:lnSpc>
              <a:spcBef>
                <a:spcPts val="1395"/>
              </a:spcBef>
            </a:pPr>
            <a:r>
              <a:rPr sz="3600" spc="-15" dirty="0">
                <a:latin typeface="Arial"/>
                <a:cs typeface="Arial"/>
              </a:rPr>
              <a:t>Weill</a:t>
            </a:r>
            <a:r>
              <a:rPr sz="3600" spc="-80" dirty="0">
                <a:latin typeface="Arial"/>
                <a:cs typeface="Arial"/>
              </a:rPr>
              <a:t> </a:t>
            </a:r>
            <a:r>
              <a:rPr sz="3600" spc="-5" dirty="0">
                <a:latin typeface="Arial"/>
                <a:cs typeface="Arial"/>
              </a:rPr>
              <a:t>Cornell </a:t>
            </a:r>
            <a:r>
              <a:rPr sz="3600" spc="-985" dirty="0">
                <a:latin typeface="Arial"/>
                <a:cs typeface="Arial"/>
              </a:rPr>
              <a:t> </a:t>
            </a:r>
            <a:r>
              <a:rPr sz="3600" spc="-5" dirty="0">
                <a:solidFill>
                  <a:srgbClr val="E87721"/>
                </a:solidFill>
                <a:latin typeface="Arial"/>
                <a:cs typeface="Arial"/>
              </a:rPr>
              <a:t>Medicine</a:t>
            </a:r>
            <a:endParaRPr sz="3600">
              <a:latin typeface="Arial"/>
              <a:cs typeface="Arial"/>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06917" y="89664"/>
            <a:ext cx="7284720" cy="2329180"/>
          </a:xfrm>
          <a:prstGeom prst="rect">
            <a:avLst/>
          </a:prstGeom>
        </p:spPr>
        <p:txBody>
          <a:bodyPr vert="horz" wrap="square" lIns="0" tIns="12700" rIns="0" bIns="0" rtlCol="0">
            <a:spAutoFit/>
          </a:bodyPr>
          <a:lstStyle/>
          <a:p>
            <a:pPr marL="1544320" marR="1643380" algn="ctr">
              <a:lnSpc>
                <a:spcPct val="100000"/>
              </a:lnSpc>
              <a:spcBef>
                <a:spcPts val="100"/>
              </a:spcBef>
            </a:pPr>
            <a:r>
              <a:rPr sz="3200" b="1" spc="-5" dirty="0">
                <a:solidFill>
                  <a:srgbClr val="A10714"/>
                </a:solidFill>
                <a:latin typeface="Calibri"/>
                <a:cs typeface="Calibri"/>
              </a:rPr>
              <a:t>How</a:t>
            </a:r>
            <a:r>
              <a:rPr sz="3200" b="1" spc="-10" dirty="0">
                <a:solidFill>
                  <a:srgbClr val="A10714"/>
                </a:solidFill>
                <a:latin typeface="Calibri"/>
                <a:cs typeface="Calibri"/>
              </a:rPr>
              <a:t> can</a:t>
            </a:r>
            <a:r>
              <a:rPr sz="3200" b="1" spc="-20" dirty="0">
                <a:solidFill>
                  <a:srgbClr val="A10714"/>
                </a:solidFill>
                <a:latin typeface="Calibri"/>
                <a:cs typeface="Calibri"/>
              </a:rPr>
              <a:t> </a:t>
            </a:r>
            <a:r>
              <a:rPr sz="3200" b="1" u="sng" spc="-80" dirty="0">
                <a:solidFill>
                  <a:srgbClr val="A10714"/>
                </a:solidFill>
                <a:uFill>
                  <a:solidFill>
                    <a:srgbClr val="A10714"/>
                  </a:solidFill>
                </a:uFill>
                <a:latin typeface="Calibri"/>
                <a:cs typeface="Calibri"/>
              </a:rPr>
              <a:t>You</a:t>
            </a:r>
            <a:r>
              <a:rPr sz="3200" b="1" spc="-35" dirty="0">
                <a:solidFill>
                  <a:srgbClr val="A10714"/>
                </a:solidFill>
                <a:latin typeface="Calibri"/>
                <a:cs typeface="Calibri"/>
              </a:rPr>
              <a:t> </a:t>
            </a:r>
            <a:r>
              <a:rPr sz="3200" b="1" spc="-10" dirty="0">
                <a:solidFill>
                  <a:srgbClr val="A10714"/>
                </a:solidFill>
                <a:latin typeface="Calibri"/>
                <a:cs typeface="Calibri"/>
              </a:rPr>
              <a:t>participate </a:t>
            </a:r>
            <a:r>
              <a:rPr sz="3200" b="1" spc="-705" dirty="0">
                <a:solidFill>
                  <a:srgbClr val="A10714"/>
                </a:solidFill>
                <a:latin typeface="Calibri"/>
                <a:cs typeface="Calibri"/>
              </a:rPr>
              <a:t> </a:t>
            </a:r>
            <a:r>
              <a:rPr sz="3200" b="1" dirty="0">
                <a:solidFill>
                  <a:srgbClr val="A10714"/>
                </a:solidFill>
                <a:latin typeface="Calibri"/>
                <a:cs typeface="Calibri"/>
              </a:rPr>
              <a:t>&amp;</a:t>
            </a:r>
            <a:endParaRPr sz="3200">
              <a:latin typeface="Calibri"/>
              <a:cs typeface="Calibri"/>
            </a:endParaRPr>
          </a:p>
          <a:p>
            <a:pPr marR="97155" algn="ctr">
              <a:lnSpc>
                <a:spcPts val="3840"/>
              </a:lnSpc>
            </a:pPr>
            <a:r>
              <a:rPr sz="3200" b="1" spc="-5" dirty="0">
                <a:solidFill>
                  <a:srgbClr val="A10714"/>
                </a:solidFill>
                <a:latin typeface="Calibri"/>
                <a:cs typeface="Calibri"/>
              </a:rPr>
              <a:t>Enhance</a:t>
            </a:r>
            <a:r>
              <a:rPr sz="3200" b="1" spc="-25" dirty="0">
                <a:solidFill>
                  <a:srgbClr val="A10714"/>
                </a:solidFill>
                <a:latin typeface="Calibri"/>
                <a:cs typeface="Calibri"/>
              </a:rPr>
              <a:t> </a:t>
            </a:r>
            <a:r>
              <a:rPr sz="3200" b="1" spc="-10" dirty="0">
                <a:solidFill>
                  <a:srgbClr val="A10714"/>
                </a:solidFill>
                <a:latin typeface="Calibri"/>
                <a:cs typeface="Calibri"/>
              </a:rPr>
              <a:t>your</a:t>
            </a:r>
            <a:r>
              <a:rPr sz="3200" b="1" spc="5" dirty="0">
                <a:solidFill>
                  <a:srgbClr val="A10714"/>
                </a:solidFill>
                <a:latin typeface="Calibri"/>
                <a:cs typeface="Calibri"/>
              </a:rPr>
              <a:t> </a:t>
            </a:r>
            <a:r>
              <a:rPr sz="3200" b="1" spc="-10" dirty="0">
                <a:solidFill>
                  <a:srgbClr val="A10714"/>
                </a:solidFill>
                <a:latin typeface="Calibri"/>
                <a:cs typeface="Calibri"/>
              </a:rPr>
              <a:t>experience</a:t>
            </a:r>
            <a:r>
              <a:rPr sz="3200" b="1" spc="-5" dirty="0">
                <a:solidFill>
                  <a:srgbClr val="A10714"/>
                </a:solidFill>
                <a:latin typeface="Calibri"/>
                <a:cs typeface="Calibri"/>
              </a:rPr>
              <a:t> </a:t>
            </a:r>
            <a:r>
              <a:rPr sz="3200" b="1" spc="-15" dirty="0">
                <a:solidFill>
                  <a:srgbClr val="A10714"/>
                </a:solidFill>
                <a:latin typeface="Calibri"/>
                <a:cs typeface="Calibri"/>
              </a:rPr>
              <a:t>at</a:t>
            </a:r>
            <a:r>
              <a:rPr sz="3200" b="1" spc="-10" dirty="0">
                <a:solidFill>
                  <a:srgbClr val="A10714"/>
                </a:solidFill>
                <a:latin typeface="Calibri"/>
                <a:cs typeface="Calibri"/>
              </a:rPr>
              <a:t> </a:t>
            </a:r>
            <a:r>
              <a:rPr sz="3200" b="1" spc="-25" dirty="0">
                <a:solidFill>
                  <a:srgbClr val="A10714"/>
                </a:solidFill>
                <a:latin typeface="Calibri"/>
                <a:cs typeface="Calibri"/>
              </a:rPr>
              <a:t>Weill</a:t>
            </a:r>
            <a:r>
              <a:rPr sz="3200" b="1" spc="-20" dirty="0">
                <a:solidFill>
                  <a:srgbClr val="A10714"/>
                </a:solidFill>
                <a:latin typeface="Calibri"/>
                <a:cs typeface="Calibri"/>
              </a:rPr>
              <a:t> </a:t>
            </a:r>
            <a:r>
              <a:rPr sz="3200" b="1" dirty="0">
                <a:solidFill>
                  <a:srgbClr val="A10714"/>
                </a:solidFill>
                <a:latin typeface="Calibri"/>
                <a:cs typeface="Calibri"/>
              </a:rPr>
              <a:t>Cornell?</a:t>
            </a:r>
            <a:endParaRPr sz="3200">
              <a:latin typeface="Calibri"/>
              <a:cs typeface="Calibri"/>
            </a:endParaRPr>
          </a:p>
          <a:p>
            <a:pPr marL="12700">
              <a:lnSpc>
                <a:spcPct val="100000"/>
              </a:lnSpc>
              <a:spcBef>
                <a:spcPts val="2780"/>
              </a:spcBef>
            </a:pPr>
            <a:r>
              <a:rPr sz="3200" b="1" spc="-15" dirty="0">
                <a:solidFill>
                  <a:srgbClr val="CF451F"/>
                </a:solidFill>
                <a:latin typeface="Calibri"/>
                <a:cs typeface="Calibri"/>
              </a:rPr>
              <a:t>Participate</a:t>
            </a:r>
            <a:r>
              <a:rPr sz="3200" b="1" spc="-40" dirty="0">
                <a:solidFill>
                  <a:srgbClr val="CF451F"/>
                </a:solidFill>
                <a:latin typeface="Calibri"/>
                <a:cs typeface="Calibri"/>
              </a:rPr>
              <a:t> </a:t>
            </a:r>
            <a:r>
              <a:rPr sz="3200" b="1" dirty="0">
                <a:solidFill>
                  <a:srgbClr val="CF451F"/>
                </a:solidFill>
                <a:latin typeface="Calibri"/>
                <a:cs typeface="Calibri"/>
              </a:rPr>
              <a:t>in</a:t>
            </a:r>
            <a:r>
              <a:rPr sz="3200" b="1" spc="-20" dirty="0">
                <a:solidFill>
                  <a:srgbClr val="CF451F"/>
                </a:solidFill>
                <a:latin typeface="Calibri"/>
                <a:cs typeface="Calibri"/>
              </a:rPr>
              <a:t> </a:t>
            </a:r>
            <a:r>
              <a:rPr sz="3200" b="1" dirty="0">
                <a:solidFill>
                  <a:srgbClr val="CF451F"/>
                </a:solidFill>
                <a:latin typeface="Calibri"/>
                <a:cs typeface="Calibri"/>
              </a:rPr>
              <a:t>the </a:t>
            </a:r>
            <a:r>
              <a:rPr sz="3200" b="1" spc="-20" dirty="0">
                <a:solidFill>
                  <a:srgbClr val="CF451F"/>
                </a:solidFill>
                <a:latin typeface="Calibri"/>
                <a:cs typeface="Calibri"/>
              </a:rPr>
              <a:t>Postdoctoral</a:t>
            </a:r>
            <a:r>
              <a:rPr sz="3200" b="1" spc="-15" dirty="0">
                <a:solidFill>
                  <a:srgbClr val="CF451F"/>
                </a:solidFill>
                <a:latin typeface="Calibri"/>
                <a:cs typeface="Calibri"/>
              </a:rPr>
              <a:t> </a:t>
            </a:r>
            <a:r>
              <a:rPr sz="3200" b="1" spc="-5" dirty="0">
                <a:solidFill>
                  <a:srgbClr val="CF451F"/>
                </a:solidFill>
                <a:latin typeface="Calibri"/>
                <a:cs typeface="Calibri"/>
              </a:rPr>
              <a:t>Association!</a:t>
            </a:r>
            <a:endParaRPr sz="3200">
              <a:latin typeface="Calibri"/>
              <a:cs typeface="Calibri"/>
            </a:endParaRPr>
          </a:p>
        </p:txBody>
      </p:sp>
      <p:pic>
        <p:nvPicPr>
          <p:cNvPr id="3" name="object 3"/>
          <p:cNvPicPr/>
          <p:nvPr/>
        </p:nvPicPr>
        <p:blipFill>
          <a:blip r:embed="rId2" cstate="print"/>
          <a:stretch>
            <a:fillRect/>
          </a:stretch>
        </p:blipFill>
        <p:spPr>
          <a:xfrm>
            <a:off x="2278379" y="2542031"/>
            <a:ext cx="7635238" cy="3308603"/>
          </a:xfrm>
          <a:prstGeom prst="rect">
            <a:avLst/>
          </a:prstGeom>
        </p:spPr>
      </p:pic>
      <p:pic>
        <p:nvPicPr>
          <p:cNvPr id="4" name="object 4"/>
          <p:cNvPicPr/>
          <p:nvPr/>
        </p:nvPicPr>
        <p:blipFill>
          <a:blip r:embed="rId3" cstate="print"/>
          <a:stretch>
            <a:fillRect/>
          </a:stretch>
        </p:blipFill>
        <p:spPr>
          <a:xfrm>
            <a:off x="9982200" y="6269735"/>
            <a:ext cx="2066543" cy="423671"/>
          </a:xfrm>
          <a:prstGeom prst="rect">
            <a:avLst/>
          </a:prstGeom>
        </p:spPr>
      </p:pic>
      <p:sp>
        <p:nvSpPr>
          <p:cNvPr id="5" name="object 5"/>
          <p:cNvSpPr txBox="1"/>
          <p:nvPr/>
        </p:nvSpPr>
        <p:spPr>
          <a:xfrm>
            <a:off x="4689733" y="5917666"/>
            <a:ext cx="3098165" cy="513715"/>
          </a:xfrm>
          <a:prstGeom prst="rect">
            <a:avLst/>
          </a:prstGeom>
        </p:spPr>
        <p:txBody>
          <a:bodyPr vert="horz" wrap="square" lIns="0" tIns="12700" rIns="0" bIns="0" rtlCol="0">
            <a:spAutoFit/>
          </a:bodyPr>
          <a:lstStyle/>
          <a:p>
            <a:pPr marL="12700">
              <a:lnSpc>
                <a:spcPct val="100000"/>
              </a:lnSpc>
              <a:spcBef>
                <a:spcPts val="100"/>
              </a:spcBef>
            </a:pPr>
            <a:r>
              <a:rPr sz="3200" b="1" spc="-15" dirty="0">
                <a:solidFill>
                  <a:srgbClr val="CF451F"/>
                </a:solidFill>
                <a:latin typeface="Calibri"/>
                <a:cs typeface="Calibri"/>
              </a:rPr>
              <a:t>Beyond</a:t>
            </a:r>
            <a:r>
              <a:rPr sz="3200" b="1" spc="-40" dirty="0">
                <a:solidFill>
                  <a:srgbClr val="CF451F"/>
                </a:solidFill>
                <a:latin typeface="Calibri"/>
                <a:cs typeface="Calibri"/>
              </a:rPr>
              <a:t> </a:t>
            </a:r>
            <a:r>
              <a:rPr sz="3200" b="1" spc="-10" dirty="0">
                <a:solidFill>
                  <a:srgbClr val="CF451F"/>
                </a:solidFill>
                <a:latin typeface="Calibri"/>
                <a:cs typeface="Calibri"/>
              </a:rPr>
              <a:t>Existance!</a:t>
            </a:r>
            <a:endParaRPr sz="3200">
              <a:latin typeface="Calibri"/>
              <a:cs typeface="Calibri"/>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246376" y="3479233"/>
            <a:ext cx="7862570" cy="2858135"/>
            <a:chOff x="2246376" y="3479233"/>
            <a:chExt cx="7862570" cy="2858135"/>
          </a:xfrm>
        </p:grpSpPr>
        <p:sp>
          <p:nvSpPr>
            <p:cNvPr id="3" name="object 3"/>
            <p:cNvSpPr/>
            <p:nvPr/>
          </p:nvSpPr>
          <p:spPr>
            <a:xfrm>
              <a:off x="2280666" y="3492251"/>
              <a:ext cx="7815580" cy="2832100"/>
            </a:xfrm>
            <a:custGeom>
              <a:avLst/>
              <a:gdLst/>
              <a:ahLst/>
              <a:cxnLst/>
              <a:rect l="l" t="t" r="r" b="b"/>
              <a:pathLst>
                <a:path w="7815580" h="2832100">
                  <a:moveTo>
                    <a:pt x="7574394" y="0"/>
                  </a:moveTo>
                  <a:lnTo>
                    <a:pt x="240677" y="0"/>
                  </a:lnTo>
                  <a:lnTo>
                    <a:pt x="192174" y="4889"/>
                  </a:lnTo>
                  <a:lnTo>
                    <a:pt x="146996" y="18912"/>
                  </a:lnTo>
                  <a:lnTo>
                    <a:pt x="106114" y="41101"/>
                  </a:lnTo>
                  <a:lnTo>
                    <a:pt x="70494" y="70489"/>
                  </a:lnTo>
                  <a:lnTo>
                    <a:pt x="41105" y="106108"/>
                  </a:lnTo>
                  <a:lnTo>
                    <a:pt x="18914" y="146991"/>
                  </a:lnTo>
                  <a:lnTo>
                    <a:pt x="4889" y="192170"/>
                  </a:lnTo>
                  <a:lnTo>
                    <a:pt x="0" y="240677"/>
                  </a:lnTo>
                  <a:lnTo>
                    <a:pt x="0" y="2590901"/>
                  </a:lnTo>
                  <a:lnTo>
                    <a:pt x="4889" y="2639409"/>
                  </a:lnTo>
                  <a:lnTo>
                    <a:pt x="18914" y="2684589"/>
                  </a:lnTo>
                  <a:lnTo>
                    <a:pt x="41105" y="2725474"/>
                  </a:lnTo>
                  <a:lnTo>
                    <a:pt x="70494" y="2761095"/>
                  </a:lnTo>
                  <a:lnTo>
                    <a:pt x="106114" y="2790486"/>
                  </a:lnTo>
                  <a:lnTo>
                    <a:pt x="146996" y="2812677"/>
                  </a:lnTo>
                  <a:lnTo>
                    <a:pt x="192174" y="2826702"/>
                  </a:lnTo>
                  <a:lnTo>
                    <a:pt x="240677" y="2831592"/>
                  </a:lnTo>
                  <a:lnTo>
                    <a:pt x="7574394" y="2831592"/>
                  </a:lnTo>
                  <a:lnTo>
                    <a:pt x="7622897" y="2826702"/>
                  </a:lnTo>
                  <a:lnTo>
                    <a:pt x="7668075" y="2812677"/>
                  </a:lnTo>
                  <a:lnTo>
                    <a:pt x="7708957" y="2790486"/>
                  </a:lnTo>
                  <a:lnTo>
                    <a:pt x="7744577" y="2761095"/>
                  </a:lnTo>
                  <a:lnTo>
                    <a:pt x="7773966" y="2725474"/>
                  </a:lnTo>
                  <a:lnTo>
                    <a:pt x="7796157" y="2684589"/>
                  </a:lnTo>
                  <a:lnTo>
                    <a:pt x="7810182" y="2639409"/>
                  </a:lnTo>
                  <a:lnTo>
                    <a:pt x="7815072" y="2590901"/>
                  </a:lnTo>
                  <a:lnTo>
                    <a:pt x="7815072" y="240677"/>
                  </a:lnTo>
                  <a:lnTo>
                    <a:pt x="7810182" y="192170"/>
                  </a:lnTo>
                  <a:lnTo>
                    <a:pt x="7796157" y="146991"/>
                  </a:lnTo>
                  <a:lnTo>
                    <a:pt x="7773966" y="106108"/>
                  </a:lnTo>
                  <a:lnTo>
                    <a:pt x="7744577" y="70489"/>
                  </a:lnTo>
                  <a:lnTo>
                    <a:pt x="7708957" y="41101"/>
                  </a:lnTo>
                  <a:lnTo>
                    <a:pt x="7668075" y="18912"/>
                  </a:lnTo>
                  <a:lnTo>
                    <a:pt x="7622897" y="4889"/>
                  </a:lnTo>
                  <a:lnTo>
                    <a:pt x="7574394" y="0"/>
                  </a:lnTo>
                  <a:close/>
                </a:path>
              </a:pathLst>
            </a:custGeom>
            <a:solidFill>
              <a:srgbClr val="990000"/>
            </a:solidFill>
          </p:spPr>
          <p:txBody>
            <a:bodyPr wrap="square" lIns="0" tIns="0" rIns="0" bIns="0" rtlCol="0"/>
            <a:lstStyle/>
            <a:p>
              <a:endParaRPr/>
            </a:p>
          </p:txBody>
        </p:sp>
        <p:sp>
          <p:nvSpPr>
            <p:cNvPr id="4" name="object 4"/>
            <p:cNvSpPr/>
            <p:nvPr/>
          </p:nvSpPr>
          <p:spPr>
            <a:xfrm>
              <a:off x="2280666" y="3492251"/>
              <a:ext cx="7815580" cy="2832100"/>
            </a:xfrm>
            <a:custGeom>
              <a:avLst/>
              <a:gdLst/>
              <a:ahLst/>
              <a:cxnLst/>
              <a:rect l="l" t="t" r="r" b="b"/>
              <a:pathLst>
                <a:path w="7815580" h="2832100">
                  <a:moveTo>
                    <a:pt x="0" y="240677"/>
                  </a:moveTo>
                  <a:lnTo>
                    <a:pt x="4889" y="192170"/>
                  </a:lnTo>
                  <a:lnTo>
                    <a:pt x="18914" y="146991"/>
                  </a:lnTo>
                  <a:lnTo>
                    <a:pt x="41105" y="106108"/>
                  </a:lnTo>
                  <a:lnTo>
                    <a:pt x="70494" y="70489"/>
                  </a:lnTo>
                  <a:lnTo>
                    <a:pt x="106114" y="41101"/>
                  </a:lnTo>
                  <a:lnTo>
                    <a:pt x="146996" y="18912"/>
                  </a:lnTo>
                  <a:lnTo>
                    <a:pt x="192174" y="4889"/>
                  </a:lnTo>
                  <a:lnTo>
                    <a:pt x="240677" y="0"/>
                  </a:lnTo>
                  <a:lnTo>
                    <a:pt x="7574394" y="0"/>
                  </a:lnTo>
                  <a:lnTo>
                    <a:pt x="7622897" y="4889"/>
                  </a:lnTo>
                  <a:lnTo>
                    <a:pt x="7668075" y="18912"/>
                  </a:lnTo>
                  <a:lnTo>
                    <a:pt x="7708957" y="41101"/>
                  </a:lnTo>
                  <a:lnTo>
                    <a:pt x="7744577" y="70489"/>
                  </a:lnTo>
                  <a:lnTo>
                    <a:pt x="7773966" y="106108"/>
                  </a:lnTo>
                  <a:lnTo>
                    <a:pt x="7796157" y="146991"/>
                  </a:lnTo>
                  <a:lnTo>
                    <a:pt x="7810182" y="192170"/>
                  </a:lnTo>
                  <a:lnTo>
                    <a:pt x="7815072" y="240677"/>
                  </a:lnTo>
                  <a:lnTo>
                    <a:pt x="7815072" y="2590901"/>
                  </a:lnTo>
                  <a:lnTo>
                    <a:pt x="7810182" y="2639409"/>
                  </a:lnTo>
                  <a:lnTo>
                    <a:pt x="7796157" y="2684589"/>
                  </a:lnTo>
                  <a:lnTo>
                    <a:pt x="7773966" y="2725474"/>
                  </a:lnTo>
                  <a:lnTo>
                    <a:pt x="7744577" y="2761095"/>
                  </a:lnTo>
                  <a:lnTo>
                    <a:pt x="7708957" y="2790486"/>
                  </a:lnTo>
                  <a:lnTo>
                    <a:pt x="7668075" y="2812677"/>
                  </a:lnTo>
                  <a:lnTo>
                    <a:pt x="7622897" y="2826702"/>
                  </a:lnTo>
                  <a:lnTo>
                    <a:pt x="7574394" y="2831592"/>
                  </a:lnTo>
                  <a:lnTo>
                    <a:pt x="240677" y="2831592"/>
                  </a:lnTo>
                  <a:lnTo>
                    <a:pt x="192174" y="2826702"/>
                  </a:lnTo>
                  <a:lnTo>
                    <a:pt x="146996" y="2812677"/>
                  </a:lnTo>
                  <a:lnTo>
                    <a:pt x="106114" y="2790486"/>
                  </a:lnTo>
                  <a:lnTo>
                    <a:pt x="70494" y="2761095"/>
                  </a:lnTo>
                  <a:lnTo>
                    <a:pt x="41105" y="2725474"/>
                  </a:lnTo>
                  <a:lnTo>
                    <a:pt x="18914" y="2684589"/>
                  </a:lnTo>
                  <a:lnTo>
                    <a:pt x="4889" y="2639409"/>
                  </a:lnTo>
                  <a:lnTo>
                    <a:pt x="0" y="2590901"/>
                  </a:lnTo>
                  <a:lnTo>
                    <a:pt x="0" y="240677"/>
                  </a:lnTo>
                  <a:close/>
                </a:path>
              </a:pathLst>
            </a:custGeom>
            <a:ln w="25908">
              <a:solidFill>
                <a:srgbClr val="FFFFFF"/>
              </a:solidFill>
            </a:ln>
          </p:spPr>
          <p:txBody>
            <a:bodyPr wrap="square" lIns="0" tIns="0" rIns="0" bIns="0" rtlCol="0"/>
            <a:lstStyle/>
            <a:p>
              <a:endParaRPr/>
            </a:p>
          </p:txBody>
        </p:sp>
        <p:pic>
          <p:nvPicPr>
            <p:cNvPr id="5" name="object 5"/>
            <p:cNvPicPr/>
            <p:nvPr/>
          </p:nvPicPr>
          <p:blipFill>
            <a:blip r:embed="rId2" cstate="print"/>
            <a:stretch>
              <a:fillRect/>
            </a:stretch>
          </p:blipFill>
          <p:spPr>
            <a:xfrm>
              <a:off x="2246376" y="3517392"/>
              <a:ext cx="5689091" cy="757427"/>
            </a:xfrm>
            <a:prstGeom prst="rect">
              <a:avLst/>
            </a:prstGeom>
          </p:spPr>
        </p:pic>
        <p:sp>
          <p:nvSpPr>
            <p:cNvPr id="6" name="object 6"/>
            <p:cNvSpPr/>
            <p:nvPr/>
          </p:nvSpPr>
          <p:spPr>
            <a:xfrm>
              <a:off x="6366508" y="4207002"/>
              <a:ext cx="1981200" cy="1821180"/>
            </a:xfrm>
            <a:custGeom>
              <a:avLst/>
              <a:gdLst/>
              <a:ahLst/>
              <a:cxnLst/>
              <a:rect l="l" t="t" r="r" b="b"/>
              <a:pathLst>
                <a:path w="1981200" h="1821179">
                  <a:moveTo>
                    <a:pt x="1789976" y="0"/>
                  </a:moveTo>
                  <a:lnTo>
                    <a:pt x="191223" y="0"/>
                  </a:lnTo>
                  <a:lnTo>
                    <a:pt x="147377" y="5050"/>
                  </a:lnTo>
                  <a:lnTo>
                    <a:pt x="107127" y="19435"/>
                  </a:lnTo>
                  <a:lnTo>
                    <a:pt x="71621" y="42008"/>
                  </a:lnTo>
                  <a:lnTo>
                    <a:pt x="42008" y="71621"/>
                  </a:lnTo>
                  <a:lnTo>
                    <a:pt x="19435" y="107127"/>
                  </a:lnTo>
                  <a:lnTo>
                    <a:pt x="5050" y="147377"/>
                  </a:lnTo>
                  <a:lnTo>
                    <a:pt x="0" y="191223"/>
                  </a:lnTo>
                  <a:lnTo>
                    <a:pt x="0" y="1629956"/>
                  </a:lnTo>
                  <a:lnTo>
                    <a:pt x="5050" y="1673802"/>
                  </a:lnTo>
                  <a:lnTo>
                    <a:pt x="19435" y="1714052"/>
                  </a:lnTo>
                  <a:lnTo>
                    <a:pt x="42008" y="1749558"/>
                  </a:lnTo>
                  <a:lnTo>
                    <a:pt x="71621" y="1779171"/>
                  </a:lnTo>
                  <a:lnTo>
                    <a:pt x="107127" y="1801744"/>
                  </a:lnTo>
                  <a:lnTo>
                    <a:pt x="147377" y="1816129"/>
                  </a:lnTo>
                  <a:lnTo>
                    <a:pt x="191223" y="1821180"/>
                  </a:lnTo>
                  <a:lnTo>
                    <a:pt x="1789976" y="1821180"/>
                  </a:lnTo>
                  <a:lnTo>
                    <a:pt x="1833822" y="1816129"/>
                  </a:lnTo>
                  <a:lnTo>
                    <a:pt x="1874072" y="1801744"/>
                  </a:lnTo>
                  <a:lnTo>
                    <a:pt x="1909578" y="1779171"/>
                  </a:lnTo>
                  <a:lnTo>
                    <a:pt x="1939191" y="1749558"/>
                  </a:lnTo>
                  <a:lnTo>
                    <a:pt x="1961764" y="1714052"/>
                  </a:lnTo>
                  <a:lnTo>
                    <a:pt x="1976149" y="1673802"/>
                  </a:lnTo>
                  <a:lnTo>
                    <a:pt x="1981200" y="1629956"/>
                  </a:lnTo>
                  <a:lnTo>
                    <a:pt x="1981200" y="191223"/>
                  </a:lnTo>
                  <a:lnTo>
                    <a:pt x="1976149" y="147377"/>
                  </a:lnTo>
                  <a:lnTo>
                    <a:pt x="1961764" y="107127"/>
                  </a:lnTo>
                  <a:lnTo>
                    <a:pt x="1939191" y="71621"/>
                  </a:lnTo>
                  <a:lnTo>
                    <a:pt x="1909578" y="42008"/>
                  </a:lnTo>
                  <a:lnTo>
                    <a:pt x="1874072" y="19435"/>
                  </a:lnTo>
                  <a:lnTo>
                    <a:pt x="1833822" y="5050"/>
                  </a:lnTo>
                  <a:lnTo>
                    <a:pt x="1789976" y="0"/>
                  </a:lnTo>
                  <a:close/>
                </a:path>
              </a:pathLst>
            </a:custGeom>
            <a:solidFill>
              <a:srgbClr val="FFFFFF">
                <a:alpha val="89804"/>
              </a:srgbClr>
            </a:solidFill>
          </p:spPr>
          <p:txBody>
            <a:bodyPr wrap="square" lIns="0" tIns="0" rIns="0" bIns="0" rtlCol="0"/>
            <a:lstStyle/>
            <a:p>
              <a:endParaRPr/>
            </a:p>
          </p:txBody>
        </p:sp>
        <p:sp>
          <p:nvSpPr>
            <p:cNvPr id="7" name="object 7"/>
            <p:cNvSpPr/>
            <p:nvPr/>
          </p:nvSpPr>
          <p:spPr>
            <a:xfrm>
              <a:off x="6366508" y="4207002"/>
              <a:ext cx="1981200" cy="1821180"/>
            </a:xfrm>
            <a:custGeom>
              <a:avLst/>
              <a:gdLst/>
              <a:ahLst/>
              <a:cxnLst/>
              <a:rect l="l" t="t" r="r" b="b"/>
              <a:pathLst>
                <a:path w="1981200" h="1821179">
                  <a:moveTo>
                    <a:pt x="191223" y="1821180"/>
                  </a:moveTo>
                  <a:lnTo>
                    <a:pt x="147377" y="1816129"/>
                  </a:lnTo>
                  <a:lnTo>
                    <a:pt x="107127" y="1801744"/>
                  </a:lnTo>
                  <a:lnTo>
                    <a:pt x="71621" y="1779171"/>
                  </a:lnTo>
                  <a:lnTo>
                    <a:pt x="42008" y="1749558"/>
                  </a:lnTo>
                  <a:lnTo>
                    <a:pt x="19435" y="1714052"/>
                  </a:lnTo>
                  <a:lnTo>
                    <a:pt x="5050" y="1673802"/>
                  </a:lnTo>
                  <a:lnTo>
                    <a:pt x="0" y="1629956"/>
                  </a:lnTo>
                  <a:lnTo>
                    <a:pt x="0" y="191223"/>
                  </a:lnTo>
                  <a:lnTo>
                    <a:pt x="5050" y="147377"/>
                  </a:lnTo>
                  <a:lnTo>
                    <a:pt x="19435" y="107127"/>
                  </a:lnTo>
                  <a:lnTo>
                    <a:pt x="42008" y="71621"/>
                  </a:lnTo>
                  <a:lnTo>
                    <a:pt x="71621" y="42008"/>
                  </a:lnTo>
                  <a:lnTo>
                    <a:pt x="107127" y="19435"/>
                  </a:lnTo>
                  <a:lnTo>
                    <a:pt x="147377" y="5050"/>
                  </a:lnTo>
                  <a:lnTo>
                    <a:pt x="191223" y="0"/>
                  </a:lnTo>
                  <a:lnTo>
                    <a:pt x="1789976" y="0"/>
                  </a:lnTo>
                  <a:lnTo>
                    <a:pt x="1833822" y="5050"/>
                  </a:lnTo>
                  <a:lnTo>
                    <a:pt x="1874072" y="19435"/>
                  </a:lnTo>
                  <a:lnTo>
                    <a:pt x="1909578" y="42008"/>
                  </a:lnTo>
                  <a:lnTo>
                    <a:pt x="1939191" y="71621"/>
                  </a:lnTo>
                  <a:lnTo>
                    <a:pt x="1961764" y="107127"/>
                  </a:lnTo>
                  <a:lnTo>
                    <a:pt x="1976149" y="147377"/>
                  </a:lnTo>
                  <a:lnTo>
                    <a:pt x="1981200" y="191223"/>
                  </a:lnTo>
                  <a:lnTo>
                    <a:pt x="1981200" y="1629956"/>
                  </a:lnTo>
                  <a:lnTo>
                    <a:pt x="1976149" y="1673802"/>
                  </a:lnTo>
                  <a:lnTo>
                    <a:pt x="1961764" y="1714052"/>
                  </a:lnTo>
                  <a:lnTo>
                    <a:pt x="1939191" y="1749558"/>
                  </a:lnTo>
                  <a:lnTo>
                    <a:pt x="1909578" y="1779171"/>
                  </a:lnTo>
                  <a:lnTo>
                    <a:pt x="1874072" y="1801744"/>
                  </a:lnTo>
                  <a:lnTo>
                    <a:pt x="1833822" y="1816129"/>
                  </a:lnTo>
                  <a:lnTo>
                    <a:pt x="1789976" y="1821180"/>
                  </a:lnTo>
                  <a:lnTo>
                    <a:pt x="191223" y="1821180"/>
                  </a:lnTo>
                  <a:close/>
                </a:path>
              </a:pathLst>
            </a:custGeom>
            <a:ln w="25908">
              <a:solidFill>
                <a:srgbClr val="FFFFFF"/>
              </a:solidFill>
            </a:ln>
          </p:spPr>
          <p:txBody>
            <a:bodyPr wrap="square" lIns="0" tIns="0" rIns="0" bIns="0" rtlCol="0"/>
            <a:lstStyle/>
            <a:p>
              <a:endParaRPr/>
            </a:p>
          </p:txBody>
        </p:sp>
        <p:sp>
          <p:nvSpPr>
            <p:cNvPr id="8" name="object 8"/>
            <p:cNvSpPr/>
            <p:nvPr/>
          </p:nvSpPr>
          <p:spPr>
            <a:xfrm>
              <a:off x="4275582" y="4158235"/>
              <a:ext cx="5661660" cy="2049780"/>
            </a:xfrm>
            <a:custGeom>
              <a:avLst/>
              <a:gdLst/>
              <a:ahLst/>
              <a:cxnLst/>
              <a:rect l="l" t="t" r="r" b="b"/>
              <a:pathLst>
                <a:path w="5661659" h="2049779">
                  <a:moveTo>
                    <a:pt x="5446433" y="0"/>
                  </a:moveTo>
                  <a:lnTo>
                    <a:pt x="215226" y="0"/>
                  </a:lnTo>
                  <a:lnTo>
                    <a:pt x="165875" y="5684"/>
                  </a:lnTo>
                  <a:lnTo>
                    <a:pt x="120573" y="21874"/>
                  </a:lnTo>
                  <a:lnTo>
                    <a:pt x="80611" y="47281"/>
                  </a:lnTo>
                  <a:lnTo>
                    <a:pt x="47281" y="80611"/>
                  </a:lnTo>
                  <a:lnTo>
                    <a:pt x="21874" y="120573"/>
                  </a:lnTo>
                  <a:lnTo>
                    <a:pt x="5684" y="165875"/>
                  </a:lnTo>
                  <a:lnTo>
                    <a:pt x="0" y="215226"/>
                  </a:lnTo>
                  <a:lnTo>
                    <a:pt x="0" y="1834553"/>
                  </a:lnTo>
                  <a:lnTo>
                    <a:pt x="5684" y="1883900"/>
                  </a:lnTo>
                  <a:lnTo>
                    <a:pt x="21874" y="1929201"/>
                  </a:lnTo>
                  <a:lnTo>
                    <a:pt x="47281" y="1969163"/>
                  </a:lnTo>
                  <a:lnTo>
                    <a:pt x="80611" y="2002494"/>
                  </a:lnTo>
                  <a:lnTo>
                    <a:pt x="120573" y="2027902"/>
                  </a:lnTo>
                  <a:lnTo>
                    <a:pt x="165875" y="2044095"/>
                  </a:lnTo>
                  <a:lnTo>
                    <a:pt x="215226" y="2049780"/>
                  </a:lnTo>
                  <a:lnTo>
                    <a:pt x="5446433" y="2049780"/>
                  </a:lnTo>
                  <a:lnTo>
                    <a:pt x="5495784" y="2044095"/>
                  </a:lnTo>
                  <a:lnTo>
                    <a:pt x="5541086" y="2027902"/>
                  </a:lnTo>
                  <a:lnTo>
                    <a:pt x="5581048" y="2002494"/>
                  </a:lnTo>
                  <a:lnTo>
                    <a:pt x="5614378" y="1969163"/>
                  </a:lnTo>
                  <a:lnTo>
                    <a:pt x="5639785" y="1929201"/>
                  </a:lnTo>
                  <a:lnTo>
                    <a:pt x="5655975" y="1883900"/>
                  </a:lnTo>
                  <a:lnTo>
                    <a:pt x="5661660" y="1834553"/>
                  </a:lnTo>
                  <a:lnTo>
                    <a:pt x="5661660" y="215226"/>
                  </a:lnTo>
                  <a:lnTo>
                    <a:pt x="5655975" y="165875"/>
                  </a:lnTo>
                  <a:lnTo>
                    <a:pt x="5639785" y="120573"/>
                  </a:lnTo>
                  <a:lnTo>
                    <a:pt x="5614378" y="80611"/>
                  </a:lnTo>
                  <a:lnTo>
                    <a:pt x="5581048" y="47281"/>
                  </a:lnTo>
                  <a:lnTo>
                    <a:pt x="5541086" y="21874"/>
                  </a:lnTo>
                  <a:lnTo>
                    <a:pt x="5495784" y="5684"/>
                  </a:lnTo>
                  <a:lnTo>
                    <a:pt x="5446433" y="0"/>
                  </a:lnTo>
                  <a:close/>
                </a:path>
              </a:pathLst>
            </a:custGeom>
            <a:solidFill>
              <a:srgbClr val="5A8128"/>
            </a:solidFill>
          </p:spPr>
          <p:txBody>
            <a:bodyPr wrap="square" lIns="0" tIns="0" rIns="0" bIns="0" rtlCol="0"/>
            <a:lstStyle/>
            <a:p>
              <a:endParaRPr/>
            </a:p>
          </p:txBody>
        </p:sp>
        <p:sp>
          <p:nvSpPr>
            <p:cNvPr id="9" name="object 9"/>
            <p:cNvSpPr/>
            <p:nvPr/>
          </p:nvSpPr>
          <p:spPr>
            <a:xfrm>
              <a:off x="4275582" y="4158235"/>
              <a:ext cx="5661660" cy="2049780"/>
            </a:xfrm>
            <a:custGeom>
              <a:avLst/>
              <a:gdLst/>
              <a:ahLst/>
              <a:cxnLst/>
              <a:rect l="l" t="t" r="r" b="b"/>
              <a:pathLst>
                <a:path w="5661659" h="2049779">
                  <a:moveTo>
                    <a:pt x="0" y="215226"/>
                  </a:moveTo>
                  <a:lnTo>
                    <a:pt x="5684" y="165875"/>
                  </a:lnTo>
                  <a:lnTo>
                    <a:pt x="21874" y="120573"/>
                  </a:lnTo>
                  <a:lnTo>
                    <a:pt x="47281" y="80611"/>
                  </a:lnTo>
                  <a:lnTo>
                    <a:pt x="80611" y="47281"/>
                  </a:lnTo>
                  <a:lnTo>
                    <a:pt x="120573" y="21874"/>
                  </a:lnTo>
                  <a:lnTo>
                    <a:pt x="165875" y="5684"/>
                  </a:lnTo>
                  <a:lnTo>
                    <a:pt x="215226" y="0"/>
                  </a:lnTo>
                  <a:lnTo>
                    <a:pt x="5446433" y="0"/>
                  </a:lnTo>
                  <a:lnTo>
                    <a:pt x="5495784" y="5684"/>
                  </a:lnTo>
                  <a:lnTo>
                    <a:pt x="5541086" y="21874"/>
                  </a:lnTo>
                  <a:lnTo>
                    <a:pt x="5581048" y="47281"/>
                  </a:lnTo>
                  <a:lnTo>
                    <a:pt x="5614378" y="80611"/>
                  </a:lnTo>
                  <a:lnTo>
                    <a:pt x="5639785" y="120573"/>
                  </a:lnTo>
                  <a:lnTo>
                    <a:pt x="5655975" y="165875"/>
                  </a:lnTo>
                  <a:lnTo>
                    <a:pt x="5661660" y="215226"/>
                  </a:lnTo>
                  <a:lnTo>
                    <a:pt x="5661660" y="1834553"/>
                  </a:lnTo>
                  <a:lnTo>
                    <a:pt x="5655975" y="1883900"/>
                  </a:lnTo>
                  <a:lnTo>
                    <a:pt x="5639785" y="1929201"/>
                  </a:lnTo>
                  <a:lnTo>
                    <a:pt x="5614378" y="1969163"/>
                  </a:lnTo>
                  <a:lnTo>
                    <a:pt x="5581048" y="2002494"/>
                  </a:lnTo>
                  <a:lnTo>
                    <a:pt x="5541086" y="2027902"/>
                  </a:lnTo>
                  <a:lnTo>
                    <a:pt x="5495784" y="2044095"/>
                  </a:lnTo>
                  <a:lnTo>
                    <a:pt x="5446433" y="2049780"/>
                  </a:lnTo>
                  <a:lnTo>
                    <a:pt x="215226" y="2049780"/>
                  </a:lnTo>
                  <a:lnTo>
                    <a:pt x="165875" y="2044095"/>
                  </a:lnTo>
                  <a:lnTo>
                    <a:pt x="120573" y="2027902"/>
                  </a:lnTo>
                  <a:lnTo>
                    <a:pt x="80611" y="2002494"/>
                  </a:lnTo>
                  <a:lnTo>
                    <a:pt x="47281" y="1969163"/>
                  </a:lnTo>
                  <a:lnTo>
                    <a:pt x="21874" y="1929201"/>
                  </a:lnTo>
                  <a:lnTo>
                    <a:pt x="5684" y="1883900"/>
                  </a:lnTo>
                  <a:lnTo>
                    <a:pt x="0" y="1834553"/>
                  </a:lnTo>
                  <a:lnTo>
                    <a:pt x="0" y="215226"/>
                  </a:lnTo>
                  <a:close/>
                </a:path>
              </a:pathLst>
            </a:custGeom>
            <a:ln w="25908">
              <a:solidFill>
                <a:srgbClr val="FFFFFF"/>
              </a:solidFill>
            </a:ln>
          </p:spPr>
          <p:txBody>
            <a:bodyPr wrap="square" lIns="0" tIns="0" rIns="0" bIns="0" rtlCol="0"/>
            <a:lstStyle/>
            <a:p>
              <a:endParaRPr/>
            </a:p>
          </p:txBody>
        </p:sp>
        <p:pic>
          <p:nvPicPr>
            <p:cNvPr id="10" name="object 10"/>
            <p:cNvPicPr/>
            <p:nvPr/>
          </p:nvPicPr>
          <p:blipFill>
            <a:blip r:embed="rId3" cstate="print"/>
            <a:stretch>
              <a:fillRect/>
            </a:stretch>
          </p:blipFill>
          <p:spPr>
            <a:xfrm>
              <a:off x="4261103" y="4187951"/>
              <a:ext cx="3099815" cy="545591"/>
            </a:xfrm>
            <a:prstGeom prst="rect">
              <a:avLst/>
            </a:prstGeom>
          </p:spPr>
        </p:pic>
        <p:sp>
          <p:nvSpPr>
            <p:cNvPr id="11" name="object 11"/>
            <p:cNvSpPr/>
            <p:nvPr/>
          </p:nvSpPr>
          <p:spPr>
            <a:xfrm>
              <a:off x="5104638" y="4652012"/>
              <a:ext cx="4029710" cy="330835"/>
            </a:xfrm>
            <a:custGeom>
              <a:avLst/>
              <a:gdLst/>
              <a:ahLst/>
              <a:cxnLst/>
              <a:rect l="l" t="t" r="r" b="b"/>
              <a:pathLst>
                <a:path w="4029709" h="330835">
                  <a:moveTo>
                    <a:pt x="3994734" y="0"/>
                  </a:moveTo>
                  <a:lnTo>
                    <a:pt x="34721" y="0"/>
                  </a:lnTo>
                  <a:lnTo>
                    <a:pt x="21206" y="2728"/>
                  </a:lnTo>
                  <a:lnTo>
                    <a:pt x="10169" y="10169"/>
                  </a:lnTo>
                  <a:lnTo>
                    <a:pt x="2728" y="21206"/>
                  </a:lnTo>
                  <a:lnTo>
                    <a:pt x="0" y="34721"/>
                  </a:lnTo>
                  <a:lnTo>
                    <a:pt x="0" y="295986"/>
                  </a:lnTo>
                  <a:lnTo>
                    <a:pt x="2728" y="309501"/>
                  </a:lnTo>
                  <a:lnTo>
                    <a:pt x="10169" y="320538"/>
                  </a:lnTo>
                  <a:lnTo>
                    <a:pt x="21206" y="327979"/>
                  </a:lnTo>
                  <a:lnTo>
                    <a:pt x="34721" y="330707"/>
                  </a:lnTo>
                  <a:lnTo>
                    <a:pt x="3994734" y="330707"/>
                  </a:lnTo>
                  <a:lnTo>
                    <a:pt x="4008249" y="327979"/>
                  </a:lnTo>
                  <a:lnTo>
                    <a:pt x="4019286" y="320538"/>
                  </a:lnTo>
                  <a:lnTo>
                    <a:pt x="4026727" y="309501"/>
                  </a:lnTo>
                  <a:lnTo>
                    <a:pt x="4029455" y="295986"/>
                  </a:lnTo>
                  <a:lnTo>
                    <a:pt x="4029455" y="34721"/>
                  </a:lnTo>
                  <a:lnTo>
                    <a:pt x="4026727" y="21206"/>
                  </a:lnTo>
                  <a:lnTo>
                    <a:pt x="4019286" y="10169"/>
                  </a:lnTo>
                  <a:lnTo>
                    <a:pt x="4008249" y="2728"/>
                  </a:lnTo>
                  <a:lnTo>
                    <a:pt x="3994734" y="0"/>
                  </a:lnTo>
                  <a:close/>
                </a:path>
              </a:pathLst>
            </a:custGeom>
            <a:solidFill>
              <a:srgbClr val="A8E3DF">
                <a:alpha val="90194"/>
              </a:srgbClr>
            </a:solidFill>
          </p:spPr>
          <p:txBody>
            <a:bodyPr wrap="square" lIns="0" tIns="0" rIns="0" bIns="0" rtlCol="0"/>
            <a:lstStyle/>
            <a:p>
              <a:endParaRPr/>
            </a:p>
          </p:txBody>
        </p:sp>
        <p:sp>
          <p:nvSpPr>
            <p:cNvPr id="12" name="object 12"/>
            <p:cNvSpPr/>
            <p:nvPr/>
          </p:nvSpPr>
          <p:spPr>
            <a:xfrm>
              <a:off x="5104638" y="4652012"/>
              <a:ext cx="4029710" cy="330835"/>
            </a:xfrm>
            <a:custGeom>
              <a:avLst/>
              <a:gdLst/>
              <a:ahLst/>
              <a:cxnLst/>
              <a:rect l="l" t="t" r="r" b="b"/>
              <a:pathLst>
                <a:path w="4029709" h="330835">
                  <a:moveTo>
                    <a:pt x="4029455" y="34721"/>
                  </a:moveTo>
                  <a:lnTo>
                    <a:pt x="4026727" y="21206"/>
                  </a:lnTo>
                  <a:lnTo>
                    <a:pt x="4019286" y="10169"/>
                  </a:lnTo>
                  <a:lnTo>
                    <a:pt x="4008249" y="2728"/>
                  </a:lnTo>
                  <a:lnTo>
                    <a:pt x="3994734" y="0"/>
                  </a:lnTo>
                  <a:lnTo>
                    <a:pt x="34721" y="0"/>
                  </a:lnTo>
                  <a:lnTo>
                    <a:pt x="21206" y="2728"/>
                  </a:lnTo>
                  <a:lnTo>
                    <a:pt x="10169" y="10169"/>
                  </a:lnTo>
                  <a:lnTo>
                    <a:pt x="2728" y="21206"/>
                  </a:lnTo>
                  <a:lnTo>
                    <a:pt x="0" y="34721"/>
                  </a:lnTo>
                  <a:lnTo>
                    <a:pt x="0" y="295986"/>
                  </a:lnTo>
                  <a:lnTo>
                    <a:pt x="2728" y="309501"/>
                  </a:lnTo>
                  <a:lnTo>
                    <a:pt x="10169" y="320538"/>
                  </a:lnTo>
                  <a:lnTo>
                    <a:pt x="21206" y="327979"/>
                  </a:lnTo>
                  <a:lnTo>
                    <a:pt x="34721" y="330707"/>
                  </a:lnTo>
                  <a:lnTo>
                    <a:pt x="3994734" y="330707"/>
                  </a:lnTo>
                  <a:lnTo>
                    <a:pt x="4008249" y="327979"/>
                  </a:lnTo>
                  <a:lnTo>
                    <a:pt x="4019286" y="320538"/>
                  </a:lnTo>
                  <a:lnTo>
                    <a:pt x="4026727" y="309501"/>
                  </a:lnTo>
                  <a:lnTo>
                    <a:pt x="4029455" y="295986"/>
                  </a:lnTo>
                  <a:lnTo>
                    <a:pt x="4029455" y="34721"/>
                  </a:lnTo>
                  <a:close/>
                </a:path>
              </a:pathLst>
            </a:custGeom>
            <a:ln w="25908">
              <a:solidFill>
                <a:srgbClr val="5A8128"/>
              </a:solidFill>
            </a:ln>
          </p:spPr>
          <p:txBody>
            <a:bodyPr wrap="square" lIns="0" tIns="0" rIns="0" bIns="0" rtlCol="0"/>
            <a:lstStyle/>
            <a:p>
              <a:endParaRPr/>
            </a:p>
          </p:txBody>
        </p:sp>
      </p:grpSp>
      <p:sp>
        <p:nvSpPr>
          <p:cNvPr id="13" name="object 13"/>
          <p:cNvSpPr txBox="1"/>
          <p:nvPr/>
        </p:nvSpPr>
        <p:spPr>
          <a:xfrm>
            <a:off x="6232278" y="4659180"/>
            <a:ext cx="1772285" cy="269240"/>
          </a:xfrm>
          <a:prstGeom prst="rect">
            <a:avLst/>
          </a:prstGeom>
        </p:spPr>
        <p:txBody>
          <a:bodyPr vert="horz" wrap="square" lIns="0" tIns="12065" rIns="0" bIns="0" rtlCol="0">
            <a:spAutoFit/>
          </a:bodyPr>
          <a:lstStyle/>
          <a:p>
            <a:pPr marL="12700">
              <a:lnSpc>
                <a:spcPct val="100000"/>
              </a:lnSpc>
              <a:spcBef>
                <a:spcPts val="95"/>
              </a:spcBef>
            </a:pPr>
            <a:r>
              <a:rPr sz="1600" spc="-10" dirty="0">
                <a:latin typeface="Calibri"/>
                <a:cs typeface="Calibri"/>
              </a:rPr>
              <a:t>Executive</a:t>
            </a:r>
            <a:r>
              <a:rPr sz="1600" spc="-55" dirty="0">
                <a:latin typeface="Calibri"/>
                <a:cs typeface="Calibri"/>
              </a:rPr>
              <a:t> </a:t>
            </a:r>
            <a:r>
              <a:rPr sz="1600" spc="-10" dirty="0">
                <a:latin typeface="Calibri"/>
                <a:cs typeface="Calibri"/>
              </a:rPr>
              <a:t>Committee</a:t>
            </a:r>
            <a:endParaRPr sz="1600">
              <a:latin typeface="Calibri"/>
              <a:cs typeface="Calibri"/>
            </a:endParaRPr>
          </a:p>
        </p:txBody>
      </p:sp>
      <p:grpSp>
        <p:nvGrpSpPr>
          <p:cNvPr id="14" name="object 14"/>
          <p:cNvGrpSpPr/>
          <p:nvPr/>
        </p:nvGrpSpPr>
        <p:grpSpPr>
          <a:xfrm>
            <a:off x="4500308" y="5059622"/>
            <a:ext cx="5262880" cy="1033780"/>
            <a:chOff x="4500308" y="5059622"/>
            <a:chExt cx="5262880" cy="1033780"/>
          </a:xfrm>
        </p:grpSpPr>
        <p:sp>
          <p:nvSpPr>
            <p:cNvPr id="15" name="object 15"/>
            <p:cNvSpPr/>
            <p:nvPr/>
          </p:nvSpPr>
          <p:spPr>
            <a:xfrm>
              <a:off x="4513326" y="5072640"/>
              <a:ext cx="5236845" cy="1007744"/>
            </a:xfrm>
            <a:custGeom>
              <a:avLst/>
              <a:gdLst/>
              <a:ahLst/>
              <a:cxnLst/>
              <a:rect l="l" t="t" r="r" b="b"/>
              <a:pathLst>
                <a:path w="5236845" h="1007745">
                  <a:moveTo>
                    <a:pt x="5130698" y="0"/>
                  </a:moveTo>
                  <a:lnTo>
                    <a:pt x="105765" y="0"/>
                  </a:lnTo>
                  <a:lnTo>
                    <a:pt x="64599" y="8310"/>
                  </a:lnTo>
                  <a:lnTo>
                    <a:pt x="30980" y="30975"/>
                  </a:lnTo>
                  <a:lnTo>
                    <a:pt x="8312" y="64593"/>
                  </a:lnTo>
                  <a:lnTo>
                    <a:pt x="0" y="105765"/>
                  </a:lnTo>
                  <a:lnTo>
                    <a:pt x="0" y="901585"/>
                  </a:lnTo>
                  <a:lnTo>
                    <a:pt x="8312" y="942759"/>
                  </a:lnTo>
                  <a:lnTo>
                    <a:pt x="30980" y="976382"/>
                  </a:lnTo>
                  <a:lnTo>
                    <a:pt x="64599" y="999051"/>
                  </a:lnTo>
                  <a:lnTo>
                    <a:pt x="105765" y="1007364"/>
                  </a:lnTo>
                  <a:lnTo>
                    <a:pt x="5130698" y="1007364"/>
                  </a:lnTo>
                  <a:lnTo>
                    <a:pt x="5171864" y="999051"/>
                  </a:lnTo>
                  <a:lnTo>
                    <a:pt x="5205483" y="976382"/>
                  </a:lnTo>
                  <a:lnTo>
                    <a:pt x="5228151" y="942759"/>
                  </a:lnTo>
                  <a:lnTo>
                    <a:pt x="5236464" y="901585"/>
                  </a:lnTo>
                  <a:lnTo>
                    <a:pt x="5236464" y="105765"/>
                  </a:lnTo>
                  <a:lnTo>
                    <a:pt x="5228151" y="64593"/>
                  </a:lnTo>
                  <a:lnTo>
                    <a:pt x="5205483" y="30975"/>
                  </a:lnTo>
                  <a:lnTo>
                    <a:pt x="5171864" y="8310"/>
                  </a:lnTo>
                  <a:lnTo>
                    <a:pt x="5130698" y="0"/>
                  </a:lnTo>
                  <a:close/>
                </a:path>
              </a:pathLst>
            </a:custGeom>
            <a:solidFill>
              <a:srgbClr val="A8E3DF"/>
            </a:solidFill>
          </p:spPr>
          <p:txBody>
            <a:bodyPr wrap="square" lIns="0" tIns="0" rIns="0" bIns="0" rtlCol="0"/>
            <a:lstStyle/>
            <a:p>
              <a:endParaRPr/>
            </a:p>
          </p:txBody>
        </p:sp>
        <p:sp>
          <p:nvSpPr>
            <p:cNvPr id="16" name="object 16"/>
            <p:cNvSpPr/>
            <p:nvPr/>
          </p:nvSpPr>
          <p:spPr>
            <a:xfrm>
              <a:off x="4513326" y="5072640"/>
              <a:ext cx="5236845" cy="1007744"/>
            </a:xfrm>
            <a:custGeom>
              <a:avLst/>
              <a:gdLst/>
              <a:ahLst/>
              <a:cxnLst/>
              <a:rect l="l" t="t" r="r" b="b"/>
              <a:pathLst>
                <a:path w="5236845" h="1007745">
                  <a:moveTo>
                    <a:pt x="0" y="105765"/>
                  </a:moveTo>
                  <a:lnTo>
                    <a:pt x="8312" y="64593"/>
                  </a:lnTo>
                  <a:lnTo>
                    <a:pt x="30980" y="30975"/>
                  </a:lnTo>
                  <a:lnTo>
                    <a:pt x="64599" y="8310"/>
                  </a:lnTo>
                  <a:lnTo>
                    <a:pt x="105765" y="0"/>
                  </a:lnTo>
                  <a:lnTo>
                    <a:pt x="5130698" y="0"/>
                  </a:lnTo>
                  <a:lnTo>
                    <a:pt x="5171864" y="8310"/>
                  </a:lnTo>
                  <a:lnTo>
                    <a:pt x="5205483" y="30975"/>
                  </a:lnTo>
                  <a:lnTo>
                    <a:pt x="5228151" y="64593"/>
                  </a:lnTo>
                  <a:lnTo>
                    <a:pt x="5236464" y="105765"/>
                  </a:lnTo>
                  <a:lnTo>
                    <a:pt x="5236464" y="901585"/>
                  </a:lnTo>
                  <a:lnTo>
                    <a:pt x="5228151" y="942759"/>
                  </a:lnTo>
                  <a:lnTo>
                    <a:pt x="5205483" y="976382"/>
                  </a:lnTo>
                  <a:lnTo>
                    <a:pt x="5171864" y="999051"/>
                  </a:lnTo>
                  <a:lnTo>
                    <a:pt x="5130698" y="1007364"/>
                  </a:lnTo>
                  <a:lnTo>
                    <a:pt x="105765" y="1007364"/>
                  </a:lnTo>
                  <a:lnTo>
                    <a:pt x="64599" y="999051"/>
                  </a:lnTo>
                  <a:lnTo>
                    <a:pt x="30980" y="976382"/>
                  </a:lnTo>
                  <a:lnTo>
                    <a:pt x="8312" y="942759"/>
                  </a:lnTo>
                  <a:lnTo>
                    <a:pt x="0" y="901585"/>
                  </a:lnTo>
                  <a:lnTo>
                    <a:pt x="0" y="105765"/>
                  </a:lnTo>
                  <a:close/>
                </a:path>
              </a:pathLst>
            </a:custGeom>
            <a:ln w="25908">
              <a:solidFill>
                <a:srgbClr val="5A8128"/>
              </a:solidFill>
            </a:ln>
          </p:spPr>
          <p:txBody>
            <a:bodyPr wrap="square" lIns="0" tIns="0" rIns="0" bIns="0" rtlCol="0"/>
            <a:lstStyle/>
            <a:p>
              <a:endParaRPr/>
            </a:p>
          </p:txBody>
        </p:sp>
      </p:grpSp>
      <p:sp>
        <p:nvSpPr>
          <p:cNvPr id="17" name="object 17"/>
          <p:cNvSpPr txBox="1"/>
          <p:nvPr/>
        </p:nvSpPr>
        <p:spPr>
          <a:xfrm>
            <a:off x="4583831" y="5111276"/>
            <a:ext cx="2654935" cy="239395"/>
          </a:xfrm>
          <a:prstGeom prst="rect">
            <a:avLst/>
          </a:prstGeom>
        </p:spPr>
        <p:txBody>
          <a:bodyPr vert="horz" wrap="square" lIns="0" tIns="12700" rIns="0" bIns="0" rtlCol="0">
            <a:spAutoFit/>
          </a:bodyPr>
          <a:lstStyle/>
          <a:p>
            <a:pPr marL="12700">
              <a:lnSpc>
                <a:spcPct val="100000"/>
              </a:lnSpc>
              <a:spcBef>
                <a:spcPts val="100"/>
              </a:spcBef>
            </a:pPr>
            <a:r>
              <a:rPr sz="1400" spc="-5" dirty="0">
                <a:latin typeface="Arial"/>
                <a:cs typeface="Arial"/>
              </a:rPr>
              <a:t>Standing</a:t>
            </a:r>
            <a:r>
              <a:rPr sz="1400" spc="-25" dirty="0">
                <a:latin typeface="Arial"/>
                <a:cs typeface="Arial"/>
              </a:rPr>
              <a:t> </a:t>
            </a:r>
            <a:r>
              <a:rPr sz="1400" spc="-5" dirty="0">
                <a:latin typeface="Arial"/>
                <a:cs typeface="Arial"/>
              </a:rPr>
              <a:t>Committees</a:t>
            </a:r>
            <a:r>
              <a:rPr sz="1400" spc="-20" dirty="0">
                <a:latin typeface="Arial"/>
                <a:cs typeface="Arial"/>
              </a:rPr>
              <a:t> </a:t>
            </a:r>
            <a:r>
              <a:rPr sz="1400" spc="-5" dirty="0">
                <a:latin typeface="Arial"/>
                <a:cs typeface="Arial"/>
              </a:rPr>
              <a:t>devoted</a:t>
            </a:r>
            <a:r>
              <a:rPr sz="1400" spc="-10" dirty="0">
                <a:latin typeface="Arial"/>
                <a:cs typeface="Arial"/>
              </a:rPr>
              <a:t> </a:t>
            </a:r>
            <a:r>
              <a:rPr sz="1400" dirty="0">
                <a:latin typeface="Arial"/>
                <a:cs typeface="Arial"/>
              </a:rPr>
              <a:t>to:</a:t>
            </a:r>
            <a:endParaRPr sz="1400">
              <a:latin typeface="Arial"/>
              <a:cs typeface="Arial"/>
            </a:endParaRPr>
          </a:p>
        </p:txBody>
      </p:sp>
      <p:grpSp>
        <p:nvGrpSpPr>
          <p:cNvPr id="18" name="object 18"/>
          <p:cNvGrpSpPr/>
          <p:nvPr/>
        </p:nvGrpSpPr>
        <p:grpSpPr>
          <a:xfrm>
            <a:off x="4803584" y="5378137"/>
            <a:ext cx="1372235" cy="535305"/>
            <a:chOff x="4803584" y="5378137"/>
            <a:chExt cx="1372235" cy="535305"/>
          </a:xfrm>
        </p:grpSpPr>
        <p:sp>
          <p:nvSpPr>
            <p:cNvPr id="19" name="object 19"/>
            <p:cNvSpPr/>
            <p:nvPr/>
          </p:nvSpPr>
          <p:spPr>
            <a:xfrm>
              <a:off x="4816601" y="5391155"/>
              <a:ext cx="1346200" cy="509270"/>
            </a:xfrm>
            <a:custGeom>
              <a:avLst/>
              <a:gdLst/>
              <a:ahLst/>
              <a:cxnLst/>
              <a:rect l="l" t="t" r="r" b="b"/>
              <a:pathLst>
                <a:path w="1346200" h="509270">
                  <a:moveTo>
                    <a:pt x="1292250" y="0"/>
                  </a:moveTo>
                  <a:lnTo>
                    <a:pt x="53441" y="0"/>
                  </a:lnTo>
                  <a:lnTo>
                    <a:pt x="32639" y="4199"/>
                  </a:lnTo>
                  <a:lnTo>
                    <a:pt x="15652" y="15652"/>
                  </a:lnTo>
                  <a:lnTo>
                    <a:pt x="4199" y="32639"/>
                  </a:lnTo>
                  <a:lnTo>
                    <a:pt x="0" y="53441"/>
                  </a:lnTo>
                  <a:lnTo>
                    <a:pt x="0" y="455561"/>
                  </a:lnTo>
                  <a:lnTo>
                    <a:pt x="4199" y="476365"/>
                  </a:lnTo>
                  <a:lnTo>
                    <a:pt x="15652" y="493356"/>
                  </a:lnTo>
                  <a:lnTo>
                    <a:pt x="32639" y="504814"/>
                  </a:lnTo>
                  <a:lnTo>
                    <a:pt x="53441" y="509015"/>
                  </a:lnTo>
                  <a:lnTo>
                    <a:pt x="1292250" y="509015"/>
                  </a:lnTo>
                  <a:lnTo>
                    <a:pt x="1313052" y="504814"/>
                  </a:lnTo>
                  <a:lnTo>
                    <a:pt x="1330039" y="493356"/>
                  </a:lnTo>
                  <a:lnTo>
                    <a:pt x="1341492" y="476365"/>
                  </a:lnTo>
                  <a:lnTo>
                    <a:pt x="1345692" y="455561"/>
                  </a:lnTo>
                  <a:lnTo>
                    <a:pt x="1345692" y="53441"/>
                  </a:lnTo>
                  <a:lnTo>
                    <a:pt x="1341492" y="32639"/>
                  </a:lnTo>
                  <a:lnTo>
                    <a:pt x="1330039" y="15652"/>
                  </a:lnTo>
                  <a:lnTo>
                    <a:pt x="1313052" y="4199"/>
                  </a:lnTo>
                  <a:lnTo>
                    <a:pt x="1292250" y="0"/>
                  </a:lnTo>
                  <a:close/>
                </a:path>
              </a:pathLst>
            </a:custGeom>
            <a:solidFill>
              <a:srgbClr val="FFFFFF">
                <a:alpha val="90194"/>
              </a:srgbClr>
            </a:solidFill>
          </p:spPr>
          <p:txBody>
            <a:bodyPr wrap="square" lIns="0" tIns="0" rIns="0" bIns="0" rtlCol="0"/>
            <a:lstStyle/>
            <a:p>
              <a:endParaRPr/>
            </a:p>
          </p:txBody>
        </p:sp>
        <p:sp>
          <p:nvSpPr>
            <p:cNvPr id="20" name="object 20"/>
            <p:cNvSpPr/>
            <p:nvPr/>
          </p:nvSpPr>
          <p:spPr>
            <a:xfrm>
              <a:off x="4816601" y="5391155"/>
              <a:ext cx="1346200" cy="509270"/>
            </a:xfrm>
            <a:custGeom>
              <a:avLst/>
              <a:gdLst/>
              <a:ahLst/>
              <a:cxnLst/>
              <a:rect l="l" t="t" r="r" b="b"/>
              <a:pathLst>
                <a:path w="1346200" h="509270">
                  <a:moveTo>
                    <a:pt x="0" y="53441"/>
                  </a:moveTo>
                  <a:lnTo>
                    <a:pt x="4199" y="32639"/>
                  </a:lnTo>
                  <a:lnTo>
                    <a:pt x="15652" y="15652"/>
                  </a:lnTo>
                  <a:lnTo>
                    <a:pt x="32639" y="4199"/>
                  </a:lnTo>
                  <a:lnTo>
                    <a:pt x="53441" y="0"/>
                  </a:lnTo>
                  <a:lnTo>
                    <a:pt x="1292250" y="0"/>
                  </a:lnTo>
                  <a:lnTo>
                    <a:pt x="1313052" y="4199"/>
                  </a:lnTo>
                  <a:lnTo>
                    <a:pt x="1330039" y="15652"/>
                  </a:lnTo>
                  <a:lnTo>
                    <a:pt x="1341492" y="32639"/>
                  </a:lnTo>
                  <a:lnTo>
                    <a:pt x="1345692" y="53441"/>
                  </a:lnTo>
                  <a:lnTo>
                    <a:pt x="1345692" y="455561"/>
                  </a:lnTo>
                  <a:lnTo>
                    <a:pt x="1341492" y="476365"/>
                  </a:lnTo>
                  <a:lnTo>
                    <a:pt x="1330039" y="493356"/>
                  </a:lnTo>
                  <a:lnTo>
                    <a:pt x="1313052" y="504814"/>
                  </a:lnTo>
                  <a:lnTo>
                    <a:pt x="1292250" y="509015"/>
                  </a:lnTo>
                  <a:lnTo>
                    <a:pt x="53441" y="509015"/>
                  </a:lnTo>
                  <a:lnTo>
                    <a:pt x="32639" y="504814"/>
                  </a:lnTo>
                  <a:lnTo>
                    <a:pt x="15652" y="493356"/>
                  </a:lnTo>
                  <a:lnTo>
                    <a:pt x="4199" y="476365"/>
                  </a:lnTo>
                  <a:lnTo>
                    <a:pt x="0" y="455561"/>
                  </a:lnTo>
                  <a:lnTo>
                    <a:pt x="0" y="53441"/>
                  </a:lnTo>
                  <a:close/>
                </a:path>
              </a:pathLst>
            </a:custGeom>
            <a:ln w="25908">
              <a:solidFill>
                <a:srgbClr val="990000"/>
              </a:solidFill>
            </a:ln>
          </p:spPr>
          <p:txBody>
            <a:bodyPr wrap="square" lIns="0" tIns="0" rIns="0" bIns="0" rtlCol="0"/>
            <a:lstStyle/>
            <a:p>
              <a:endParaRPr/>
            </a:p>
          </p:txBody>
        </p:sp>
      </p:grpSp>
      <p:sp>
        <p:nvSpPr>
          <p:cNvPr id="21" name="object 21"/>
          <p:cNvSpPr txBox="1"/>
          <p:nvPr/>
        </p:nvSpPr>
        <p:spPr>
          <a:xfrm>
            <a:off x="4877005" y="5462196"/>
            <a:ext cx="1221740" cy="339090"/>
          </a:xfrm>
          <a:prstGeom prst="rect">
            <a:avLst/>
          </a:prstGeom>
        </p:spPr>
        <p:txBody>
          <a:bodyPr vert="horz" wrap="square" lIns="0" tIns="36830" rIns="0" bIns="0" rtlCol="0">
            <a:spAutoFit/>
          </a:bodyPr>
          <a:lstStyle/>
          <a:p>
            <a:pPr marL="200025" marR="5080" indent="-187960">
              <a:lnSpc>
                <a:spcPts val="1140"/>
              </a:lnSpc>
              <a:spcBef>
                <a:spcPts val="290"/>
              </a:spcBef>
            </a:pPr>
            <a:r>
              <a:rPr sz="1100" spc="-5" dirty="0">
                <a:latin typeface="Arial"/>
                <a:cs typeface="Arial"/>
              </a:rPr>
              <a:t>Career</a:t>
            </a:r>
            <a:r>
              <a:rPr sz="1100" spc="-30" dirty="0">
                <a:latin typeface="Arial"/>
                <a:cs typeface="Arial"/>
              </a:rPr>
              <a:t> </a:t>
            </a:r>
            <a:r>
              <a:rPr sz="1100" dirty="0">
                <a:latin typeface="Arial"/>
                <a:cs typeface="Arial"/>
              </a:rPr>
              <a:t>&amp;</a:t>
            </a:r>
            <a:r>
              <a:rPr sz="1100" spc="-35" dirty="0">
                <a:latin typeface="Arial"/>
                <a:cs typeface="Arial"/>
              </a:rPr>
              <a:t> </a:t>
            </a:r>
            <a:r>
              <a:rPr sz="1100" spc="-5" dirty="0">
                <a:latin typeface="Arial"/>
                <a:cs typeface="Arial"/>
              </a:rPr>
              <a:t>Research </a:t>
            </a:r>
            <a:r>
              <a:rPr sz="1100" spc="-290" dirty="0">
                <a:latin typeface="Arial"/>
                <a:cs typeface="Arial"/>
              </a:rPr>
              <a:t> </a:t>
            </a:r>
            <a:r>
              <a:rPr sz="1100" spc="-5" dirty="0">
                <a:latin typeface="Arial"/>
                <a:cs typeface="Arial"/>
              </a:rPr>
              <a:t>Development</a:t>
            </a:r>
            <a:endParaRPr sz="1100">
              <a:latin typeface="Arial"/>
              <a:cs typeface="Arial"/>
            </a:endParaRPr>
          </a:p>
        </p:txBody>
      </p:sp>
      <p:grpSp>
        <p:nvGrpSpPr>
          <p:cNvPr id="22" name="object 22"/>
          <p:cNvGrpSpPr/>
          <p:nvPr/>
        </p:nvGrpSpPr>
        <p:grpSpPr>
          <a:xfrm>
            <a:off x="6470840" y="5404040"/>
            <a:ext cx="1372235" cy="536575"/>
            <a:chOff x="6470840" y="5404040"/>
            <a:chExt cx="1372235" cy="536575"/>
          </a:xfrm>
        </p:grpSpPr>
        <p:sp>
          <p:nvSpPr>
            <p:cNvPr id="23" name="object 23"/>
            <p:cNvSpPr/>
            <p:nvPr/>
          </p:nvSpPr>
          <p:spPr>
            <a:xfrm>
              <a:off x="6483858" y="5417058"/>
              <a:ext cx="1346200" cy="510540"/>
            </a:xfrm>
            <a:custGeom>
              <a:avLst/>
              <a:gdLst/>
              <a:ahLst/>
              <a:cxnLst/>
              <a:rect l="l" t="t" r="r" b="b"/>
              <a:pathLst>
                <a:path w="1346200" h="510539">
                  <a:moveTo>
                    <a:pt x="1292085" y="0"/>
                  </a:moveTo>
                  <a:lnTo>
                    <a:pt x="53606" y="0"/>
                  </a:lnTo>
                  <a:lnTo>
                    <a:pt x="32741" y="4213"/>
                  </a:lnTo>
                  <a:lnTo>
                    <a:pt x="15701" y="15701"/>
                  </a:lnTo>
                  <a:lnTo>
                    <a:pt x="4213" y="32741"/>
                  </a:lnTo>
                  <a:lnTo>
                    <a:pt x="0" y="53606"/>
                  </a:lnTo>
                  <a:lnTo>
                    <a:pt x="0" y="456933"/>
                  </a:lnTo>
                  <a:lnTo>
                    <a:pt x="4213" y="477798"/>
                  </a:lnTo>
                  <a:lnTo>
                    <a:pt x="15701" y="494838"/>
                  </a:lnTo>
                  <a:lnTo>
                    <a:pt x="32741" y="506326"/>
                  </a:lnTo>
                  <a:lnTo>
                    <a:pt x="53606" y="510540"/>
                  </a:lnTo>
                  <a:lnTo>
                    <a:pt x="1292085" y="510540"/>
                  </a:lnTo>
                  <a:lnTo>
                    <a:pt x="1312950" y="506326"/>
                  </a:lnTo>
                  <a:lnTo>
                    <a:pt x="1329990" y="494838"/>
                  </a:lnTo>
                  <a:lnTo>
                    <a:pt x="1341478" y="477798"/>
                  </a:lnTo>
                  <a:lnTo>
                    <a:pt x="1345692" y="456933"/>
                  </a:lnTo>
                  <a:lnTo>
                    <a:pt x="1345692" y="53606"/>
                  </a:lnTo>
                  <a:lnTo>
                    <a:pt x="1341478" y="32741"/>
                  </a:lnTo>
                  <a:lnTo>
                    <a:pt x="1329990" y="15701"/>
                  </a:lnTo>
                  <a:lnTo>
                    <a:pt x="1312950" y="4213"/>
                  </a:lnTo>
                  <a:lnTo>
                    <a:pt x="1292085" y="0"/>
                  </a:lnTo>
                  <a:close/>
                </a:path>
              </a:pathLst>
            </a:custGeom>
            <a:solidFill>
              <a:srgbClr val="FFFFFF">
                <a:alpha val="90194"/>
              </a:srgbClr>
            </a:solidFill>
          </p:spPr>
          <p:txBody>
            <a:bodyPr wrap="square" lIns="0" tIns="0" rIns="0" bIns="0" rtlCol="0"/>
            <a:lstStyle/>
            <a:p>
              <a:endParaRPr/>
            </a:p>
          </p:txBody>
        </p:sp>
        <p:sp>
          <p:nvSpPr>
            <p:cNvPr id="24" name="object 24"/>
            <p:cNvSpPr/>
            <p:nvPr/>
          </p:nvSpPr>
          <p:spPr>
            <a:xfrm>
              <a:off x="6483858" y="5417058"/>
              <a:ext cx="1346200" cy="510540"/>
            </a:xfrm>
            <a:custGeom>
              <a:avLst/>
              <a:gdLst/>
              <a:ahLst/>
              <a:cxnLst/>
              <a:rect l="l" t="t" r="r" b="b"/>
              <a:pathLst>
                <a:path w="1346200" h="510539">
                  <a:moveTo>
                    <a:pt x="0" y="53606"/>
                  </a:moveTo>
                  <a:lnTo>
                    <a:pt x="4213" y="32741"/>
                  </a:lnTo>
                  <a:lnTo>
                    <a:pt x="15701" y="15701"/>
                  </a:lnTo>
                  <a:lnTo>
                    <a:pt x="32741" y="4213"/>
                  </a:lnTo>
                  <a:lnTo>
                    <a:pt x="53606" y="0"/>
                  </a:lnTo>
                  <a:lnTo>
                    <a:pt x="1292085" y="0"/>
                  </a:lnTo>
                  <a:lnTo>
                    <a:pt x="1312950" y="4213"/>
                  </a:lnTo>
                  <a:lnTo>
                    <a:pt x="1329990" y="15701"/>
                  </a:lnTo>
                  <a:lnTo>
                    <a:pt x="1341478" y="32741"/>
                  </a:lnTo>
                  <a:lnTo>
                    <a:pt x="1345692" y="53606"/>
                  </a:lnTo>
                  <a:lnTo>
                    <a:pt x="1345692" y="456933"/>
                  </a:lnTo>
                  <a:lnTo>
                    <a:pt x="1341478" y="477798"/>
                  </a:lnTo>
                  <a:lnTo>
                    <a:pt x="1329990" y="494838"/>
                  </a:lnTo>
                  <a:lnTo>
                    <a:pt x="1312950" y="506326"/>
                  </a:lnTo>
                  <a:lnTo>
                    <a:pt x="1292085" y="510540"/>
                  </a:lnTo>
                  <a:lnTo>
                    <a:pt x="53606" y="510540"/>
                  </a:lnTo>
                  <a:lnTo>
                    <a:pt x="32741" y="506326"/>
                  </a:lnTo>
                  <a:lnTo>
                    <a:pt x="15701" y="494838"/>
                  </a:lnTo>
                  <a:lnTo>
                    <a:pt x="4213" y="477798"/>
                  </a:lnTo>
                  <a:lnTo>
                    <a:pt x="0" y="456933"/>
                  </a:lnTo>
                  <a:lnTo>
                    <a:pt x="0" y="53606"/>
                  </a:lnTo>
                  <a:close/>
                </a:path>
              </a:pathLst>
            </a:custGeom>
            <a:ln w="25907">
              <a:solidFill>
                <a:srgbClr val="990000"/>
              </a:solidFill>
            </a:ln>
          </p:spPr>
          <p:txBody>
            <a:bodyPr wrap="square" lIns="0" tIns="0" rIns="0" bIns="0" rtlCol="0"/>
            <a:lstStyle/>
            <a:p>
              <a:endParaRPr/>
            </a:p>
          </p:txBody>
        </p:sp>
      </p:grpSp>
      <p:sp>
        <p:nvSpPr>
          <p:cNvPr id="25" name="object 25"/>
          <p:cNvSpPr txBox="1"/>
          <p:nvPr/>
        </p:nvSpPr>
        <p:spPr>
          <a:xfrm>
            <a:off x="6591669" y="5488433"/>
            <a:ext cx="1127760" cy="339090"/>
          </a:xfrm>
          <a:prstGeom prst="rect">
            <a:avLst/>
          </a:prstGeom>
        </p:spPr>
        <p:txBody>
          <a:bodyPr vert="horz" wrap="square" lIns="0" tIns="36830" rIns="0" bIns="0" rtlCol="0">
            <a:spAutoFit/>
          </a:bodyPr>
          <a:lstStyle/>
          <a:p>
            <a:pPr marL="262255" marR="5080" indent="-250190">
              <a:lnSpc>
                <a:spcPts val="1140"/>
              </a:lnSpc>
              <a:spcBef>
                <a:spcPts val="290"/>
              </a:spcBef>
            </a:pPr>
            <a:r>
              <a:rPr sz="1100" spc="-5" dirty="0">
                <a:latin typeface="Arial"/>
                <a:cs typeface="Arial"/>
              </a:rPr>
              <a:t>Communication</a:t>
            </a:r>
            <a:r>
              <a:rPr sz="1100" spc="-70" dirty="0">
                <a:latin typeface="Arial"/>
                <a:cs typeface="Arial"/>
              </a:rPr>
              <a:t> </a:t>
            </a:r>
            <a:r>
              <a:rPr sz="1100" dirty="0">
                <a:latin typeface="Arial"/>
                <a:cs typeface="Arial"/>
              </a:rPr>
              <a:t>&amp; </a:t>
            </a:r>
            <a:r>
              <a:rPr sz="1100" spc="-295" dirty="0">
                <a:latin typeface="Arial"/>
                <a:cs typeface="Arial"/>
              </a:rPr>
              <a:t> </a:t>
            </a:r>
            <a:r>
              <a:rPr sz="1100" spc="-5" dirty="0">
                <a:latin typeface="Arial"/>
                <a:cs typeface="Arial"/>
              </a:rPr>
              <a:t>Advocacy</a:t>
            </a:r>
            <a:endParaRPr sz="1100">
              <a:latin typeface="Arial"/>
              <a:cs typeface="Arial"/>
            </a:endParaRPr>
          </a:p>
        </p:txBody>
      </p:sp>
      <p:grpSp>
        <p:nvGrpSpPr>
          <p:cNvPr id="26" name="object 26"/>
          <p:cNvGrpSpPr/>
          <p:nvPr/>
        </p:nvGrpSpPr>
        <p:grpSpPr>
          <a:xfrm>
            <a:off x="8138096" y="5378137"/>
            <a:ext cx="1372235" cy="535305"/>
            <a:chOff x="8138096" y="5378137"/>
            <a:chExt cx="1372235" cy="535305"/>
          </a:xfrm>
        </p:grpSpPr>
        <p:sp>
          <p:nvSpPr>
            <p:cNvPr id="27" name="object 27"/>
            <p:cNvSpPr/>
            <p:nvPr/>
          </p:nvSpPr>
          <p:spPr>
            <a:xfrm>
              <a:off x="8151113" y="5391155"/>
              <a:ext cx="1346200" cy="509270"/>
            </a:xfrm>
            <a:custGeom>
              <a:avLst/>
              <a:gdLst/>
              <a:ahLst/>
              <a:cxnLst/>
              <a:rect l="l" t="t" r="r" b="b"/>
              <a:pathLst>
                <a:path w="1346200" h="509270">
                  <a:moveTo>
                    <a:pt x="1292250" y="0"/>
                  </a:moveTo>
                  <a:lnTo>
                    <a:pt x="53441" y="0"/>
                  </a:lnTo>
                  <a:lnTo>
                    <a:pt x="32639" y="4199"/>
                  </a:lnTo>
                  <a:lnTo>
                    <a:pt x="15652" y="15652"/>
                  </a:lnTo>
                  <a:lnTo>
                    <a:pt x="4199" y="32639"/>
                  </a:lnTo>
                  <a:lnTo>
                    <a:pt x="0" y="53441"/>
                  </a:lnTo>
                  <a:lnTo>
                    <a:pt x="0" y="455561"/>
                  </a:lnTo>
                  <a:lnTo>
                    <a:pt x="4199" y="476365"/>
                  </a:lnTo>
                  <a:lnTo>
                    <a:pt x="15652" y="493356"/>
                  </a:lnTo>
                  <a:lnTo>
                    <a:pt x="32639" y="504814"/>
                  </a:lnTo>
                  <a:lnTo>
                    <a:pt x="53441" y="509015"/>
                  </a:lnTo>
                  <a:lnTo>
                    <a:pt x="1292250" y="509015"/>
                  </a:lnTo>
                  <a:lnTo>
                    <a:pt x="1313052" y="504814"/>
                  </a:lnTo>
                  <a:lnTo>
                    <a:pt x="1330039" y="493356"/>
                  </a:lnTo>
                  <a:lnTo>
                    <a:pt x="1341492" y="476365"/>
                  </a:lnTo>
                  <a:lnTo>
                    <a:pt x="1345692" y="455561"/>
                  </a:lnTo>
                  <a:lnTo>
                    <a:pt x="1345692" y="53441"/>
                  </a:lnTo>
                  <a:lnTo>
                    <a:pt x="1341492" y="32639"/>
                  </a:lnTo>
                  <a:lnTo>
                    <a:pt x="1330039" y="15652"/>
                  </a:lnTo>
                  <a:lnTo>
                    <a:pt x="1313052" y="4199"/>
                  </a:lnTo>
                  <a:lnTo>
                    <a:pt x="1292250" y="0"/>
                  </a:lnTo>
                  <a:close/>
                </a:path>
              </a:pathLst>
            </a:custGeom>
            <a:solidFill>
              <a:srgbClr val="FFFFFF">
                <a:alpha val="90194"/>
              </a:srgbClr>
            </a:solidFill>
          </p:spPr>
          <p:txBody>
            <a:bodyPr wrap="square" lIns="0" tIns="0" rIns="0" bIns="0" rtlCol="0"/>
            <a:lstStyle/>
            <a:p>
              <a:endParaRPr/>
            </a:p>
          </p:txBody>
        </p:sp>
        <p:sp>
          <p:nvSpPr>
            <p:cNvPr id="28" name="object 28"/>
            <p:cNvSpPr/>
            <p:nvPr/>
          </p:nvSpPr>
          <p:spPr>
            <a:xfrm>
              <a:off x="8151113" y="5391155"/>
              <a:ext cx="1346200" cy="509270"/>
            </a:xfrm>
            <a:custGeom>
              <a:avLst/>
              <a:gdLst/>
              <a:ahLst/>
              <a:cxnLst/>
              <a:rect l="l" t="t" r="r" b="b"/>
              <a:pathLst>
                <a:path w="1346200" h="509270">
                  <a:moveTo>
                    <a:pt x="0" y="53441"/>
                  </a:moveTo>
                  <a:lnTo>
                    <a:pt x="4199" y="32639"/>
                  </a:lnTo>
                  <a:lnTo>
                    <a:pt x="15652" y="15652"/>
                  </a:lnTo>
                  <a:lnTo>
                    <a:pt x="32639" y="4199"/>
                  </a:lnTo>
                  <a:lnTo>
                    <a:pt x="53441" y="0"/>
                  </a:lnTo>
                  <a:lnTo>
                    <a:pt x="1292250" y="0"/>
                  </a:lnTo>
                  <a:lnTo>
                    <a:pt x="1313052" y="4199"/>
                  </a:lnTo>
                  <a:lnTo>
                    <a:pt x="1330039" y="15652"/>
                  </a:lnTo>
                  <a:lnTo>
                    <a:pt x="1341492" y="32639"/>
                  </a:lnTo>
                  <a:lnTo>
                    <a:pt x="1345692" y="53441"/>
                  </a:lnTo>
                  <a:lnTo>
                    <a:pt x="1345692" y="455561"/>
                  </a:lnTo>
                  <a:lnTo>
                    <a:pt x="1341492" y="476365"/>
                  </a:lnTo>
                  <a:lnTo>
                    <a:pt x="1330039" y="493356"/>
                  </a:lnTo>
                  <a:lnTo>
                    <a:pt x="1313052" y="504814"/>
                  </a:lnTo>
                  <a:lnTo>
                    <a:pt x="1292250" y="509015"/>
                  </a:lnTo>
                  <a:lnTo>
                    <a:pt x="53441" y="509015"/>
                  </a:lnTo>
                  <a:lnTo>
                    <a:pt x="32639" y="504814"/>
                  </a:lnTo>
                  <a:lnTo>
                    <a:pt x="15652" y="493356"/>
                  </a:lnTo>
                  <a:lnTo>
                    <a:pt x="4199" y="476365"/>
                  </a:lnTo>
                  <a:lnTo>
                    <a:pt x="0" y="455561"/>
                  </a:lnTo>
                  <a:lnTo>
                    <a:pt x="0" y="53441"/>
                  </a:lnTo>
                  <a:close/>
                </a:path>
              </a:pathLst>
            </a:custGeom>
            <a:ln w="25908">
              <a:solidFill>
                <a:srgbClr val="990000"/>
              </a:solidFill>
            </a:ln>
          </p:spPr>
          <p:txBody>
            <a:bodyPr wrap="square" lIns="0" tIns="0" rIns="0" bIns="0" rtlCol="0"/>
            <a:lstStyle/>
            <a:p>
              <a:endParaRPr/>
            </a:p>
          </p:txBody>
        </p:sp>
      </p:grpSp>
      <p:sp>
        <p:nvSpPr>
          <p:cNvPr id="29" name="object 29"/>
          <p:cNvSpPr txBox="1"/>
          <p:nvPr/>
        </p:nvSpPr>
        <p:spPr>
          <a:xfrm>
            <a:off x="8326155" y="5534491"/>
            <a:ext cx="99441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Arial"/>
                <a:cs typeface="Arial"/>
              </a:rPr>
              <a:t>Social</a:t>
            </a:r>
            <a:r>
              <a:rPr sz="1100" spc="-50" dirty="0">
                <a:latin typeface="Arial"/>
                <a:cs typeface="Arial"/>
              </a:rPr>
              <a:t> </a:t>
            </a:r>
            <a:r>
              <a:rPr sz="1100" spc="-5" dirty="0">
                <a:latin typeface="Arial"/>
                <a:cs typeface="Arial"/>
              </a:rPr>
              <a:t>Activities</a:t>
            </a:r>
            <a:endParaRPr sz="1100">
              <a:latin typeface="Arial"/>
              <a:cs typeface="Arial"/>
            </a:endParaRPr>
          </a:p>
        </p:txBody>
      </p:sp>
      <p:grpSp>
        <p:nvGrpSpPr>
          <p:cNvPr id="30" name="object 30"/>
          <p:cNvGrpSpPr/>
          <p:nvPr/>
        </p:nvGrpSpPr>
        <p:grpSpPr>
          <a:xfrm>
            <a:off x="2288920" y="4175633"/>
            <a:ext cx="1936114" cy="1937385"/>
            <a:chOff x="2288920" y="4175633"/>
            <a:chExt cx="1936114" cy="1937385"/>
          </a:xfrm>
        </p:grpSpPr>
        <p:sp>
          <p:nvSpPr>
            <p:cNvPr id="31" name="object 31"/>
            <p:cNvSpPr/>
            <p:nvPr/>
          </p:nvSpPr>
          <p:spPr>
            <a:xfrm>
              <a:off x="2303525" y="4190238"/>
              <a:ext cx="1906905" cy="1908175"/>
            </a:xfrm>
            <a:custGeom>
              <a:avLst/>
              <a:gdLst/>
              <a:ahLst/>
              <a:cxnLst/>
              <a:rect l="l" t="t" r="r" b="b"/>
              <a:pathLst>
                <a:path w="1906904" h="1908175">
                  <a:moveTo>
                    <a:pt x="953262" y="0"/>
                  </a:moveTo>
                  <a:lnTo>
                    <a:pt x="905685" y="1167"/>
                  </a:lnTo>
                  <a:lnTo>
                    <a:pt x="858712" y="4633"/>
                  </a:lnTo>
                  <a:lnTo>
                    <a:pt x="812397" y="10343"/>
                  </a:lnTo>
                  <a:lnTo>
                    <a:pt x="766795" y="18243"/>
                  </a:lnTo>
                  <a:lnTo>
                    <a:pt x="721961" y="28277"/>
                  </a:lnTo>
                  <a:lnTo>
                    <a:pt x="677949" y="40392"/>
                  </a:lnTo>
                  <a:lnTo>
                    <a:pt x="634814" y="54531"/>
                  </a:lnTo>
                  <a:lnTo>
                    <a:pt x="592611" y="70642"/>
                  </a:lnTo>
                  <a:lnTo>
                    <a:pt x="551393" y="88668"/>
                  </a:lnTo>
                  <a:lnTo>
                    <a:pt x="511216" y="108556"/>
                  </a:lnTo>
                  <a:lnTo>
                    <a:pt x="472135" y="130251"/>
                  </a:lnTo>
                  <a:lnTo>
                    <a:pt x="434203" y="153697"/>
                  </a:lnTo>
                  <a:lnTo>
                    <a:pt x="397476" y="178842"/>
                  </a:lnTo>
                  <a:lnTo>
                    <a:pt x="362008" y="205629"/>
                  </a:lnTo>
                  <a:lnTo>
                    <a:pt x="327854" y="234004"/>
                  </a:lnTo>
                  <a:lnTo>
                    <a:pt x="295068" y="263913"/>
                  </a:lnTo>
                  <a:lnTo>
                    <a:pt x="263706" y="295300"/>
                  </a:lnTo>
                  <a:lnTo>
                    <a:pt x="233821" y="328112"/>
                  </a:lnTo>
                  <a:lnTo>
                    <a:pt x="205468" y="362293"/>
                  </a:lnTo>
                  <a:lnTo>
                    <a:pt x="178702" y="397789"/>
                  </a:lnTo>
                  <a:lnTo>
                    <a:pt x="153577" y="434545"/>
                  </a:lnTo>
                  <a:lnTo>
                    <a:pt x="130149" y="472507"/>
                  </a:lnTo>
                  <a:lnTo>
                    <a:pt x="108471" y="511620"/>
                  </a:lnTo>
                  <a:lnTo>
                    <a:pt x="88599" y="551829"/>
                  </a:lnTo>
                  <a:lnTo>
                    <a:pt x="70587" y="593080"/>
                  </a:lnTo>
                  <a:lnTo>
                    <a:pt x="54489" y="635317"/>
                  </a:lnTo>
                  <a:lnTo>
                    <a:pt x="40360" y="678487"/>
                  </a:lnTo>
                  <a:lnTo>
                    <a:pt x="28255" y="722535"/>
                  </a:lnTo>
                  <a:lnTo>
                    <a:pt x="18229" y="767405"/>
                  </a:lnTo>
                  <a:lnTo>
                    <a:pt x="10335" y="813044"/>
                  </a:lnTo>
                  <a:lnTo>
                    <a:pt x="4630" y="859396"/>
                  </a:lnTo>
                  <a:lnTo>
                    <a:pt x="1166" y="906408"/>
                  </a:lnTo>
                  <a:lnTo>
                    <a:pt x="0" y="954024"/>
                  </a:lnTo>
                  <a:lnTo>
                    <a:pt x="1166" y="1001639"/>
                  </a:lnTo>
                  <a:lnTo>
                    <a:pt x="4630" y="1048651"/>
                  </a:lnTo>
                  <a:lnTo>
                    <a:pt x="10335" y="1095003"/>
                  </a:lnTo>
                  <a:lnTo>
                    <a:pt x="18229" y="1140642"/>
                  </a:lnTo>
                  <a:lnTo>
                    <a:pt x="28255" y="1185512"/>
                  </a:lnTo>
                  <a:lnTo>
                    <a:pt x="40360" y="1229560"/>
                  </a:lnTo>
                  <a:lnTo>
                    <a:pt x="54489" y="1272730"/>
                  </a:lnTo>
                  <a:lnTo>
                    <a:pt x="70587" y="1314967"/>
                  </a:lnTo>
                  <a:lnTo>
                    <a:pt x="88599" y="1356218"/>
                  </a:lnTo>
                  <a:lnTo>
                    <a:pt x="108471" y="1396427"/>
                  </a:lnTo>
                  <a:lnTo>
                    <a:pt x="130149" y="1435540"/>
                  </a:lnTo>
                  <a:lnTo>
                    <a:pt x="153577" y="1473502"/>
                  </a:lnTo>
                  <a:lnTo>
                    <a:pt x="178702" y="1510258"/>
                  </a:lnTo>
                  <a:lnTo>
                    <a:pt x="205468" y="1545754"/>
                  </a:lnTo>
                  <a:lnTo>
                    <a:pt x="233821" y="1579935"/>
                  </a:lnTo>
                  <a:lnTo>
                    <a:pt x="263706" y="1612747"/>
                  </a:lnTo>
                  <a:lnTo>
                    <a:pt x="295068" y="1644134"/>
                  </a:lnTo>
                  <a:lnTo>
                    <a:pt x="327854" y="1674043"/>
                  </a:lnTo>
                  <a:lnTo>
                    <a:pt x="362008" y="1702418"/>
                  </a:lnTo>
                  <a:lnTo>
                    <a:pt x="397476" y="1729205"/>
                  </a:lnTo>
                  <a:lnTo>
                    <a:pt x="434203" y="1754350"/>
                  </a:lnTo>
                  <a:lnTo>
                    <a:pt x="472135" y="1777796"/>
                  </a:lnTo>
                  <a:lnTo>
                    <a:pt x="511216" y="1799491"/>
                  </a:lnTo>
                  <a:lnTo>
                    <a:pt x="551393" y="1819379"/>
                  </a:lnTo>
                  <a:lnTo>
                    <a:pt x="592611" y="1837405"/>
                  </a:lnTo>
                  <a:lnTo>
                    <a:pt x="634814" y="1853516"/>
                  </a:lnTo>
                  <a:lnTo>
                    <a:pt x="677949" y="1867655"/>
                  </a:lnTo>
                  <a:lnTo>
                    <a:pt x="721961" y="1879770"/>
                  </a:lnTo>
                  <a:lnTo>
                    <a:pt x="766795" y="1889804"/>
                  </a:lnTo>
                  <a:lnTo>
                    <a:pt x="812397" y="1897704"/>
                  </a:lnTo>
                  <a:lnTo>
                    <a:pt x="858712" y="1903414"/>
                  </a:lnTo>
                  <a:lnTo>
                    <a:pt x="905685" y="1906880"/>
                  </a:lnTo>
                  <a:lnTo>
                    <a:pt x="953262" y="1908048"/>
                  </a:lnTo>
                  <a:lnTo>
                    <a:pt x="1000838" y="1906880"/>
                  </a:lnTo>
                  <a:lnTo>
                    <a:pt x="1047811" y="1903414"/>
                  </a:lnTo>
                  <a:lnTo>
                    <a:pt x="1094126" y="1897704"/>
                  </a:lnTo>
                  <a:lnTo>
                    <a:pt x="1139728" y="1889804"/>
                  </a:lnTo>
                  <a:lnTo>
                    <a:pt x="1184562" y="1879770"/>
                  </a:lnTo>
                  <a:lnTo>
                    <a:pt x="1228574" y="1867655"/>
                  </a:lnTo>
                  <a:lnTo>
                    <a:pt x="1271709" y="1853516"/>
                  </a:lnTo>
                  <a:lnTo>
                    <a:pt x="1313912" y="1837405"/>
                  </a:lnTo>
                  <a:lnTo>
                    <a:pt x="1355130" y="1819379"/>
                  </a:lnTo>
                  <a:lnTo>
                    <a:pt x="1395307" y="1799491"/>
                  </a:lnTo>
                  <a:lnTo>
                    <a:pt x="1434388" y="1777796"/>
                  </a:lnTo>
                  <a:lnTo>
                    <a:pt x="1472320" y="1754350"/>
                  </a:lnTo>
                  <a:lnTo>
                    <a:pt x="1509047" y="1729205"/>
                  </a:lnTo>
                  <a:lnTo>
                    <a:pt x="1544515" y="1702418"/>
                  </a:lnTo>
                  <a:lnTo>
                    <a:pt x="1578669" y="1674043"/>
                  </a:lnTo>
                  <a:lnTo>
                    <a:pt x="1611455" y="1644134"/>
                  </a:lnTo>
                  <a:lnTo>
                    <a:pt x="1642817" y="1612747"/>
                  </a:lnTo>
                  <a:lnTo>
                    <a:pt x="1672702" y="1579935"/>
                  </a:lnTo>
                  <a:lnTo>
                    <a:pt x="1701055" y="1545754"/>
                  </a:lnTo>
                  <a:lnTo>
                    <a:pt x="1727821" y="1510258"/>
                  </a:lnTo>
                  <a:lnTo>
                    <a:pt x="1752946" y="1473502"/>
                  </a:lnTo>
                  <a:lnTo>
                    <a:pt x="1776374" y="1435540"/>
                  </a:lnTo>
                  <a:lnTo>
                    <a:pt x="1798052" y="1396427"/>
                  </a:lnTo>
                  <a:lnTo>
                    <a:pt x="1817924" y="1356218"/>
                  </a:lnTo>
                  <a:lnTo>
                    <a:pt x="1835936" y="1314967"/>
                  </a:lnTo>
                  <a:lnTo>
                    <a:pt x="1852034" y="1272730"/>
                  </a:lnTo>
                  <a:lnTo>
                    <a:pt x="1866163" y="1229560"/>
                  </a:lnTo>
                  <a:lnTo>
                    <a:pt x="1878268" y="1185512"/>
                  </a:lnTo>
                  <a:lnTo>
                    <a:pt x="1888294" y="1140642"/>
                  </a:lnTo>
                  <a:lnTo>
                    <a:pt x="1896188" y="1095003"/>
                  </a:lnTo>
                  <a:lnTo>
                    <a:pt x="1901893" y="1048651"/>
                  </a:lnTo>
                  <a:lnTo>
                    <a:pt x="1905357" y="1001639"/>
                  </a:lnTo>
                  <a:lnTo>
                    <a:pt x="1906524" y="954024"/>
                  </a:lnTo>
                  <a:lnTo>
                    <a:pt x="1905357" y="906408"/>
                  </a:lnTo>
                  <a:lnTo>
                    <a:pt x="1901893" y="859396"/>
                  </a:lnTo>
                  <a:lnTo>
                    <a:pt x="1896188" y="813044"/>
                  </a:lnTo>
                  <a:lnTo>
                    <a:pt x="1888294" y="767405"/>
                  </a:lnTo>
                  <a:lnTo>
                    <a:pt x="1878268" y="722535"/>
                  </a:lnTo>
                  <a:lnTo>
                    <a:pt x="1866163" y="678487"/>
                  </a:lnTo>
                  <a:lnTo>
                    <a:pt x="1852034" y="635317"/>
                  </a:lnTo>
                  <a:lnTo>
                    <a:pt x="1835936" y="593080"/>
                  </a:lnTo>
                  <a:lnTo>
                    <a:pt x="1817924" y="551829"/>
                  </a:lnTo>
                  <a:lnTo>
                    <a:pt x="1798052" y="511620"/>
                  </a:lnTo>
                  <a:lnTo>
                    <a:pt x="1776374" y="472507"/>
                  </a:lnTo>
                  <a:lnTo>
                    <a:pt x="1752946" y="434545"/>
                  </a:lnTo>
                  <a:lnTo>
                    <a:pt x="1727821" y="397789"/>
                  </a:lnTo>
                  <a:lnTo>
                    <a:pt x="1701055" y="362293"/>
                  </a:lnTo>
                  <a:lnTo>
                    <a:pt x="1672702" y="328112"/>
                  </a:lnTo>
                  <a:lnTo>
                    <a:pt x="1642817" y="295300"/>
                  </a:lnTo>
                  <a:lnTo>
                    <a:pt x="1611455" y="263913"/>
                  </a:lnTo>
                  <a:lnTo>
                    <a:pt x="1578669" y="234004"/>
                  </a:lnTo>
                  <a:lnTo>
                    <a:pt x="1544515" y="205629"/>
                  </a:lnTo>
                  <a:lnTo>
                    <a:pt x="1509047" y="178842"/>
                  </a:lnTo>
                  <a:lnTo>
                    <a:pt x="1472320" y="153697"/>
                  </a:lnTo>
                  <a:lnTo>
                    <a:pt x="1434388" y="130251"/>
                  </a:lnTo>
                  <a:lnTo>
                    <a:pt x="1395307" y="108556"/>
                  </a:lnTo>
                  <a:lnTo>
                    <a:pt x="1355130" y="88668"/>
                  </a:lnTo>
                  <a:lnTo>
                    <a:pt x="1313912" y="70642"/>
                  </a:lnTo>
                  <a:lnTo>
                    <a:pt x="1271709" y="54531"/>
                  </a:lnTo>
                  <a:lnTo>
                    <a:pt x="1228574" y="40392"/>
                  </a:lnTo>
                  <a:lnTo>
                    <a:pt x="1184562" y="28277"/>
                  </a:lnTo>
                  <a:lnTo>
                    <a:pt x="1139728" y="18243"/>
                  </a:lnTo>
                  <a:lnTo>
                    <a:pt x="1094126" y="10343"/>
                  </a:lnTo>
                  <a:lnTo>
                    <a:pt x="1047811" y="4633"/>
                  </a:lnTo>
                  <a:lnTo>
                    <a:pt x="1000838" y="1167"/>
                  </a:lnTo>
                  <a:lnTo>
                    <a:pt x="953262" y="0"/>
                  </a:lnTo>
                  <a:close/>
                </a:path>
              </a:pathLst>
            </a:custGeom>
            <a:solidFill>
              <a:srgbClr val="6F2F9F"/>
            </a:solidFill>
          </p:spPr>
          <p:txBody>
            <a:bodyPr wrap="square" lIns="0" tIns="0" rIns="0" bIns="0" rtlCol="0"/>
            <a:lstStyle/>
            <a:p>
              <a:endParaRPr/>
            </a:p>
          </p:txBody>
        </p:sp>
        <p:sp>
          <p:nvSpPr>
            <p:cNvPr id="32" name="object 32"/>
            <p:cNvSpPr/>
            <p:nvPr/>
          </p:nvSpPr>
          <p:spPr>
            <a:xfrm>
              <a:off x="2303525" y="4190238"/>
              <a:ext cx="1906905" cy="1908175"/>
            </a:xfrm>
            <a:custGeom>
              <a:avLst/>
              <a:gdLst/>
              <a:ahLst/>
              <a:cxnLst/>
              <a:rect l="l" t="t" r="r" b="b"/>
              <a:pathLst>
                <a:path w="1906904" h="1908175">
                  <a:moveTo>
                    <a:pt x="0" y="954024"/>
                  </a:moveTo>
                  <a:lnTo>
                    <a:pt x="1166" y="906408"/>
                  </a:lnTo>
                  <a:lnTo>
                    <a:pt x="4630" y="859396"/>
                  </a:lnTo>
                  <a:lnTo>
                    <a:pt x="10335" y="813044"/>
                  </a:lnTo>
                  <a:lnTo>
                    <a:pt x="18229" y="767405"/>
                  </a:lnTo>
                  <a:lnTo>
                    <a:pt x="28255" y="722535"/>
                  </a:lnTo>
                  <a:lnTo>
                    <a:pt x="40360" y="678487"/>
                  </a:lnTo>
                  <a:lnTo>
                    <a:pt x="54489" y="635317"/>
                  </a:lnTo>
                  <a:lnTo>
                    <a:pt x="70587" y="593080"/>
                  </a:lnTo>
                  <a:lnTo>
                    <a:pt x="88599" y="551829"/>
                  </a:lnTo>
                  <a:lnTo>
                    <a:pt x="108471" y="511620"/>
                  </a:lnTo>
                  <a:lnTo>
                    <a:pt x="130149" y="472507"/>
                  </a:lnTo>
                  <a:lnTo>
                    <a:pt x="153577" y="434545"/>
                  </a:lnTo>
                  <a:lnTo>
                    <a:pt x="178702" y="397789"/>
                  </a:lnTo>
                  <a:lnTo>
                    <a:pt x="205468" y="362293"/>
                  </a:lnTo>
                  <a:lnTo>
                    <a:pt x="233821" y="328112"/>
                  </a:lnTo>
                  <a:lnTo>
                    <a:pt x="263706" y="295300"/>
                  </a:lnTo>
                  <a:lnTo>
                    <a:pt x="295068" y="263913"/>
                  </a:lnTo>
                  <a:lnTo>
                    <a:pt x="327854" y="234004"/>
                  </a:lnTo>
                  <a:lnTo>
                    <a:pt x="362008" y="205629"/>
                  </a:lnTo>
                  <a:lnTo>
                    <a:pt x="397476" y="178842"/>
                  </a:lnTo>
                  <a:lnTo>
                    <a:pt x="434203" y="153697"/>
                  </a:lnTo>
                  <a:lnTo>
                    <a:pt x="472135" y="130251"/>
                  </a:lnTo>
                  <a:lnTo>
                    <a:pt x="511216" y="108556"/>
                  </a:lnTo>
                  <a:lnTo>
                    <a:pt x="551393" y="88668"/>
                  </a:lnTo>
                  <a:lnTo>
                    <a:pt x="592611" y="70642"/>
                  </a:lnTo>
                  <a:lnTo>
                    <a:pt x="634814" y="54531"/>
                  </a:lnTo>
                  <a:lnTo>
                    <a:pt x="677949" y="40392"/>
                  </a:lnTo>
                  <a:lnTo>
                    <a:pt x="721961" y="28277"/>
                  </a:lnTo>
                  <a:lnTo>
                    <a:pt x="766795" y="18243"/>
                  </a:lnTo>
                  <a:lnTo>
                    <a:pt x="812397" y="10343"/>
                  </a:lnTo>
                  <a:lnTo>
                    <a:pt x="858712" y="4633"/>
                  </a:lnTo>
                  <a:lnTo>
                    <a:pt x="905685" y="1167"/>
                  </a:lnTo>
                  <a:lnTo>
                    <a:pt x="953262" y="0"/>
                  </a:lnTo>
                  <a:lnTo>
                    <a:pt x="1000838" y="1167"/>
                  </a:lnTo>
                  <a:lnTo>
                    <a:pt x="1047811" y="4633"/>
                  </a:lnTo>
                  <a:lnTo>
                    <a:pt x="1094126" y="10343"/>
                  </a:lnTo>
                  <a:lnTo>
                    <a:pt x="1139728" y="18243"/>
                  </a:lnTo>
                  <a:lnTo>
                    <a:pt x="1184562" y="28277"/>
                  </a:lnTo>
                  <a:lnTo>
                    <a:pt x="1228574" y="40392"/>
                  </a:lnTo>
                  <a:lnTo>
                    <a:pt x="1271709" y="54531"/>
                  </a:lnTo>
                  <a:lnTo>
                    <a:pt x="1313912" y="70642"/>
                  </a:lnTo>
                  <a:lnTo>
                    <a:pt x="1355130" y="88668"/>
                  </a:lnTo>
                  <a:lnTo>
                    <a:pt x="1395307" y="108556"/>
                  </a:lnTo>
                  <a:lnTo>
                    <a:pt x="1434388" y="130251"/>
                  </a:lnTo>
                  <a:lnTo>
                    <a:pt x="1472320" y="153697"/>
                  </a:lnTo>
                  <a:lnTo>
                    <a:pt x="1509047" y="178842"/>
                  </a:lnTo>
                  <a:lnTo>
                    <a:pt x="1544515" y="205629"/>
                  </a:lnTo>
                  <a:lnTo>
                    <a:pt x="1578669" y="234004"/>
                  </a:lnTo>
                  <a:lnTo>
                    <a:pt x="1611455" y="263913"/>
                  </a:lnTo>
                  <a:lnTo>
                    <a:pt x="1642817" y="295300"/>
                  </a:lnTo>
                  <a:lnTo>
                    <a:pt x="1672702" y="328112"/>
                  </a:lnTo>
                  <a:lnTo>
                    <a:pt x="1701055" y="362293"/>
                  </a:lnTo>
                  <a:lnTo>
                    <a:pt x="1727821" y="397789"/>
                  </a:lnTo>
                  <a:lnTo>
                    <a:pt x="1752946" y="434545"/>
                  </a:lnTo>
                  <a:lnTo>
                    <a:pt x="1776374" y="472507"/>
                  </a:lnTo>
                  <a:lnTo>
                    <a:pt x="1798052" y="511620"/>
                  </a:lnTo>
                  <a:lnTo>
                    <a:pt x="1817924" y="551829"/>
                  </a:lnTo>
                  <a:lnTo>
                    <a:pt x="1835936" y="593080"/>
                  </a:lnTo>
                  <a:lnTo>
                    <a:pt x="1852034" y="635317"/>
                  </a:lnTo>
                  <a:lnTo>
                    <a:pt x="1866163" y="678487"/>
                  </a:lnTo>
                  <a:lnTo>
                    <a:pt x="1878268" y="722535"/>
                  </a:lnTo>
                  <a:lnTo>
                    <a:pt x="1888294" y="767405"/>
                  </a:lnTo>
                  <a:lnTo>
                    <a:pt x="1896188" y="813044"/>
                  </a:lnTo>
                  <a:lnTo>
                    <a:pt x="1901893" y="859396"/>
                  </a:lnTo>
                  <a:lnTo>
                    <a:pt x="1905357" y="906408"/>
                  </a:lnTo>
                  <a:lnTo>
                    <a:pt x="1906524" y="954024"/>
                  </a:lnTo>
                  <a:lnTo>
                    <a:pt x="1905357" y="1001639"/>
                  </a:lnTo>
                  <a:lnTo>
                    <a:pt x="1901893" y="1048651"/>
                  </a:lnTo>
                  <a:lnTo>
                    <a:pt x="1896188" y="1095003"/>
                  </a:lnTo>
                  <a:lnTo>
                    <a:pt x="1888294" y="1140642"/>
                  </a:lnTo>
                  <a:lnTo>
                    <a:pt x="1878268" y="1185512"/>
                  </a:lnTo>
                  <a:lnTo>
                    <a:pt x="1866163" y="1229560"/>
                  </a:lnTo>
                  <a:lnTo>
                    <a:pt x="1852034" y="1272730"/>
                  </a:lnTo>
                  <a:lnTo>
                    <a:pt x="1835936" y="1314967"/>
                  </a:lnTo>
                  <a:lnTo>
                    <a:pt x="1817924" y="1356218"/>
                  </a:lnTo>
                  <a:lnTo>
                    <a:pt x="1798052" y="1396427"/>
                  </a:lnTo>
                  <a:lnTo>
                    <a:pt x="1776374" y="1435540"/>
                  </a:lnTo>
                  <a:lnTo>
                    <a:pt x="1752946" y="1473502"/>
                  </a:lnTo>
                  <a:lnTo>
                    <a:pt x="1727821" y="1510258"/>
                  </a:lnTo>
                  <a:lnTo>
                    <a:pt x="1701055" y="1545754"/>
                  </a:lnTo>
                  <a:lnTo>
                    <a:pt x="1672702" y="1579935"/>
                  </a:lnTo>
                  <a:lnTo>
                    <a:pt x="1642817" y="1612747"/>
                  </a:lnTo>
                  <a:lnTo>
                    <a:pt x="1611455" y="1644134"/>
                  </a:lnTo>
                  <a:lnTo>
                    <a:pt x="1578669" y="1674043"/>
                  </a:lnTo>
                  <a:lnTo>
                    <a:pt x="1544515" y="1702418"/>
                  </a:lnTo>
                  <a:lnTo>
                    <a:pt x="1509047" y="1729205"/>
                  </a:lnTo>
                  <a:lnTo>
                    <a:pt x="1472320" y="1754350"/>
                  </a:lnTo>
                  <a:lnTo>
                    <a:pt x="1434388" y="1777796"/>
                  </a:lnTo>
                  <a:lnTo>
                    <a:pt x="1395307" y="1799491"/>
                  </a:lnTo>
                  <a:lnTo>
                    <a:pt x="1355130" y="1819379"/>
                  </a:lnTo>
                  <a:lnTo>
                    <a:pt x="1313912" y="1837405"/>
                  </a:lnTo>
                  <a:lnTo>
                    <a:pt x="1271709" y="1853516"/>
                  </a:lnTo>
                  <a:lnTo>
                    <a:pt x="1228574" y="1867655"/>
                  </a:lnTo>
                  <a:lnTo>
                    <a:pt x="1184562" y="1879770"/>
                  </a:lnTo>
                  <a:lnTo>
                    <a:pt x="1139728" y="1889804"/>
                  </a:lnTo>
                  <a:lnTo>
                    <a:pt x="1094126" y="1897704"/>
                  </a:lnTo>
                  <a:lnTo>
                    <a:pt x="1047811" y="1903414"/>
                  </a:lnTo>
                  <a:lnTo>
                    <a:pt x="1000838" y="1906880"/>
                  </a:lnTo>
                  <a:lnTo>
                    <a:pt x="953262" y="1908048"/>
                  </a:lnTo>
                  <a:lnTo>
                    <a:pt x="905685" y="1906880"/>
                  </a:lnTo>
                  <a:lnTo>
                    <a:pt x="858712" y="1903414"/>
                  </a:lnTo>
                  <a:lnTo>
                    <a:pt x="812397" y="1897704"/>
                  </a:lnTo>
                  <a:lnTo>
                    <a:pt x="766795" y="1889804"/>
                  </a:lnTo>
                  <a:lnTo>
                    <a:pt x="721961" y="1879770"/>
                  </a:lnTo>
                  <a:lnTo>
                    <a:pt x="677949" y="1867655"/>
                  </a:lnTo>
                  <a:lnTo>
                    <a:pt x="634814" y="1853516"/>
                  </a:lnTo>
                  <a:lnTo>
                    <a:pt x="592611" y="1837405"/>
                  </a:lnTo>
                  <a:lnTo>
                    <a:pt x="551393" y="1819379"/>
                  </a:lnTo>
                  <a:lnTo>
                    <a:pt x="511216" y="1799491"/>
                  </a:lnTo>
                  <a:lnTo>
                    <a:pt x="472135" y="1777796"/>
                  </a:lnTo>
                  <a:lnTo>
                    <a:pt x="434203" y="1754350"/>
                  </a:lnTo>
                  <a:lnTo>
                    <a:pt x="397476" y="1729205"/>
                  </a:lnTo>
                  <a:lnTo>
                    <a:pt x="362008" y="1702418"/>
                  </a:lnTo>
                  <a:lnTo>
                    <a:pt x="327854" y="1674043"/>
                  </a:lnTo>
                  <a:lnTo>
                    <a:pt x="295068" y="1644134"/>
                  </a:lnTo>
                  <a:lnTo>
                    <a:pt x="263706" y="1612747"/>
                  </a:lnTo>
                  <a:lnTo>
                    <a:pt x="233821" y="1579935"/>
                  </a:lnTo>
                  <a:lnTo>
                    <a:pt x="205468" y="1545754"/>
                  </a:lnTo>
                  <a:lnTo>
                    <a:pt x="178702" y="1510258"/>
                  </a:lnTo>
                  <a:lnTo>
                    <a:pt x="153577" y="1473502"/>
                  </a:lnTo>
                  <a:lnTo>
                    <a:pt x="130149" y="1435540"/>
                  </a:lnTo>
                  <a:lnTo>
                    <a:pt x="108471" y="1396427"/>
                  </a:lnTo>
                  <a:lnTo>
                    <a:pt x="88599" y="1356218"/>
                  </a:lnTo>
                  <a:lnTo>
                    <a:pt x="70587" y="1314967"/>
                  </a:lnTo>
                  <a:lnTo>
                    <a:pt x="54489" y="1272730"/>
                  </a:lnTo>
                  <a:lnTo>
                    <a:pt x="40360" y="1229560"/>
                  </a:lnTo>
                  <a:lnTo>
                    <a:pt x="28255" y="1185512"/>
                  </a:lnTo>
                  <a:lnTo>
                    <a:pt x="18229" y="1140642"/>
                  </a:lnTo>
                  <a:lnTo>
                    <a:pt x="10335" y="1095003"/>
                  </a:lnTo>
                  <a:lnTo>
                    <a:pt x="4630" y="1048651"/>
                  </a:lnTo>
                  <a:lnTo>
                    <a:pt x="1166" y="1001639"/>
                  </a:lnTo>
                  <a:lnTo>
                    <a:pt x="0" y="954024"/>
                  </a:lnTo>
                  <a:close/>
                </a:path>
              </a:pathLst>
            </a:custGeom>
            <a:ln w="28956">
              <a:solidFill>
                <a:srgbClr val="EEEDEC"/>
              </a:solidFill>
            </a:ln>
          </p:spPr>
          <p:txBody>
            <a:bodyPr wrap="square" lIns="0" tIns="0" rIns="0" bIns="0" rtlCol="0"/>
            <a:lstStyle/>
            <a:p>
              <a:endParaRPr/>
            </a:p>
          </p:txBody>
        </p:sp>
      </p:grpSp>
      <p:sp>
        <p:nvSpPr>
          <p:cNvPr id="33" name="object 33"/>
          <p:cNvSpPr txBox="1"/>
          <p:nvPr/>
        </p:nvSpPr>
        <p:spPr>
          <a:xfrm>
            <a:off x="2662538" y="4703650"/>
            <a:ext cx="1187450" cy="848360"/>
          </a:xfrm>
          <a:prstGeom prst="rect">
            <a:avLst/>
          </a:prstGeom>
        </p:spPr>
        <p:txBody>
          <a:bodyPr vert="horz" wrap="square" lIns="0" tIns="12700" rIns="0" bIns="0" rtlCol="0">
            <a:spAutoFit/>
          </a:bodyPr>
          <a:lstStyle/>
          <a:p>
            <a:pPr marL="12700" marR="5080" indent="-2540" algn="ctr">
              <a:lnSpc>
                <a:spcPct val="100000"/>
              </a:lnSpc>
              <a:spcBef>
                <a:spcPts val="100"/>
              </a:spcBef>
            </a:pPr>
            <a:r>
              <a:rPr sz="1800" spc="-5" dirty="0">
                <a:solidFill>
                  <a:srgbClr val="FFFFFF"/>
                </a:solidFill>
                <a:latin typeface="Calibri"/>
                <a:cs typeface="Calibri"/>
              </a:rPr>
              <a:t>Office of </a:t>
            </a:r>
            <a:r>
              <a:rPr sz="1800" dirty="0">
                <a:solidFill>
                  <a:srgbClr val="FFFFFF"/>
                </a:solidFill>
                <a:latin typeface="Calibri"/>
                <a:cs typeface="Calibri"/>
              </a:rPr>
              <a:t> </a:t>
            </a:r>
            <a:r>
              <a:rPr sz="1800" spc="-45" dirty="0">
                <a:solidFill>
                  <a:srgbClr val="FFFFFF"/>
                </a:solidFill>
                <a:latin typeface="Calibri"/>
                <a:cs typeface="Calibri"/>
              </a:rPr>
              <a:t>P</a:t>
            </a:r>
            <a:r>
              <a:rPr sz="1800" spc="-5" dirty="0">
                <a:solidFill>
                  <a:srgbClr val="FFFFFF"/>
                </a:solidFill>
                <a:latin typeface="Calibri"/>
                <a:cs typeface="Calibri"/>
              </a:rPr>
              <a:t>o</a:t>
            </a:r>
            <a:r>
              <a:rPr sz="1800" spc="-20" dirty="0">
                <a:solidFill>
                  <a:srgbClr val="FFFFFF"/>
                </a:solidFill>
                <a:latin typeface="Calibri"/>
                <a:cs typeface="Calibri"/>
              </a:rPr>
              <a:t>s</a:t>
            </a:r>
            <a:r>
              <a:rPr sz="1800" spc="-30" dirty="0">
                <a:solidFill>
                  <a:srgbClr val="FFFFFF"/>
                </a:solidFill>
                <a:latin typeface="Calibri"/>
                <a:cs typeface="Calibri"/>
              </a:rPr>
              <a:t>t</a:t>
            </a:r>
            <a:r>
              <a:rPr sz="1800" dirty="0">
                <a:solidFill>
                  <a:srgbClr val="FFFFFF"/>
                </a:solidFill>
                <a:latin typeface="Calibri"/>
                <a:cs typeface="Calibri"/>
              </a:rPr>
              <a:t>d</a:t>
            </a:r>
            <a:r>
              <a:rPr sz="1800" spc="-5" dirty="0">
                <a:solidFill>
                  <a:srgbClr val="FFFFFF"/>
                </a:solidFill>
                <a:latin typeface="Calibri"/>
                <a:cs typeface="Calibri"/>
              </a:rPr>
              <a:t>o</a:t>
            </a:r>
            <a:r>
              <a:rPr sz="1800" spc="-10" dirty="0">
                <a:solidFill>
                  <a:srgbClr val="FFFFFF"/>
                </a:solidFill>
                <a:latin typeface="Calibri"/>
                <a:cs typeface="Calibri"/>
              </a:rPr>
              <a:t>c</a:t>
            </a:r>
            <a:r>
              <a:rPr sz="1800" spc="-15" dirty="0">
                <a:solidFill>
                  <a:srgbClr val="FFFFFF"/>
                </a:solidFill>
                <a:latin typeface="Calibri"/>
                <a:cs typeface="Calibri"/>
              </a:rPr>
              <a:t>t</a:t>
            </a:r>
            <a:r>
              <a:rPr sz="1800" spc="-5" dirty="0">
                <a:solidFill>
                  <a:srgbClr val="FFFFFF"/>
                </a:solidFill>
                <a:latin typeface="Calibri"/>
                <a:cs typeface="Calibri"/>
              </a:rPr>
              <a:t>o</a:t>
            </a:r>
            <a:r>
              <a:rPr sz="1800" spc="-40" dirty="0">
                <a:solidFill>
                  <a:srgbClr val="FFFFFF"/>
                </a:solidFill>
                <a:latin typeface="Calibri"/>
                <a:cs typeface="Calibri"/>
              </a:rPr>
              <a:t>r</a:t>
            </a:r>
            <a:r>
              <a:rPr sz="1800" dirty="0">
                <a:solidFill>
                  <a:srgbClr val="FFFFFF"/>
                </a:solidFill>
                <a:latin typeface="Calibri"/>
                <a:cs typeface="Calibri"/>
              </a:rPr>
              <a:t>al  </a:t>
            </a:r>
            <a:r>
              <a:rPr sz="1800" spc="-15" dirty="0">
                <a:solidFill>
                  <a:srgbClr val="FFFFFF"/>
                </a:solidFill>
                <a:latin typeface="Calibri"/>
                <a:cs typeface="Calibri"/>
              </a:rPr>
              <a:t>Affairs</a:t>
            </a:r>
            <a:endParaRPr sz="1800">
              <a:latin typeface="Calibri"/>
              <a:cs typeface="Calibri"/>
            </a:endParaRPr>
          </a:p>
        </p:txBody>
      </p:sp>
      <p:grpSp>
        <p:nvGrpSpPr>
          <p:cNvPr id="34" name="object 34"/>
          <p:cNvGrpSpPr/>
          <p:nvPr/>
        </p:nvGrpSpPr>
        <p:grpSpPr>
          <a:xfrm>
            <a:off x="3753611" y="4951476"/>
            <a:ext cx="8295640" cy="1742439"/>
            <a:chOff x="3753611" y="4951476"/>
            <a:chExt cx="8295640" cy="1742439"/>
          </a:xfrm>
        </p:grpSpPr>
        <p:pic>
          <p:nvPicPr>
            <p:cNvPr id="35" name="object 35"/>
            <p:cNvPicPr/>
            <p:nvPr/>
          </p:nvPicPr>
          <p:blipFill>
            <a:blip r:embed="rId4" cstate="print"/>
            <a:stretch>
              <a:fillRect/>
            </a:stretch>
          </p:blipFill>
          <p:spPr>
            <a:xfrm>
              <a:off x="3753611" y="4951476"/>
              <a:ext cx="911351" cy="425195"/>
            </a:xfrm>
            <a:prstGeom prst="rect">
              <a:avLst/>
            </a:prstGeom>
          </p:spPr>
        </p:pic>
        <p:sp>
          <p:nvSpPr>
            <p:cNvPr id="36" name="object 36"/>
            <p:cNvSpPr/>
            <p:nvPr/>
          </p:nvSpPr>
          <p:spPr>
            <a:xfrm>
              <a:off x="4003928" y="5141213"/>
              <a:ext cx="410845" cy="0"/>
            </a:xfrm>
            <a:custGeom>
              <a:avLst/>
              <a:gdLst/>
              <a:ahLst/>
              <a:cxnLst/>
              <a:rect l="l" t="t" r="r" b="b"/>
              <a:pathLst>
                <a:path w="410845">
                  <a:moveTo>
                    <a:pt x="0" y="0"/>
                  </a:moveTo>
                  <a:lnTo>
                    <a:pt x="410337" y="0"/>
                  </a:lnTo>
                </a:path>
              </a:pathLst>
            </a:custGeom>
            <a:ln w="38100">
              <a:solidFill>
                <a:srgbClr val="000000"/>
              </a:solidFill>
            </a:ln>
          </p:spPr>
          <p:txBody>
            <a:bodyPr wrap="square" lIns="0" tIns="0" rIns="0" bIns="0" rtlCol="0"/>
            <a:lstStyle/>
            <a:p>
              <a:endParaRPr/>
            </a:p>
          </p:txBody>
        </p:sp>
        <p:sp>
          <p:nvSpPr>
            <p:cNvPr id="37" name="object 37"/>
            <p:cNvSpPr/>
            <p:nvPr/>
          </p:nvSpPr>
          <p:spPr>
            <a:xfrm>
              <a:off x="4299968" y="5074532"/>
              <a:ext cx="114300" cy="133350"/>
            </a:xfrm>
            <a:custGeom>
              <a:avLst/>
              <a:gdLst/>
              <a:ahLst/>
              <a:cxnLst/>
              <a:rect l="l" t="t" r="r" b="b"/>
              <a:pathLst>
                <a:path w="114300" h="133350">
                  <a:moveTo>
                    <a:pt x="0" y="0"/>
                  </a:moveTo>
                  <a:lnTo>
                    <a:pt x="114300" y="66675"/>
                  </a:lnTo>
                  <a:lnTo>
                    <a:pt x="0" y="133350"/>
                  </a:lnTo>
                </a:path>
              </a:pathLst>
            </a:custGeom>
            <a:ln w="38100">
              <a:solidFill>
                <a:srgbClr val="000000"/>
              </a:solidFill>
            </a:ln>
          </p:spPr>
          <p:txBody>
            <a:bodyPr wrap="square" lIns="0" tIns="0" rIns="0" bIns="0" rtlCol="0"/>
            <a:lstStyle/>
            <a:p>
              <a:endParaRPr/>
            </a:p>
          </p:txBody>
        </p:sp>
        <p:sp>
          <p:nvSpPr>
            <p:cNvPr id="38" name="object 38"/>
            <p:cNvSpPr/>
            <p:nvPr/>
          </p:nvSpPr>
          <p:spPr>
            <a:xfrm>
              <a:off x="4003931" y="5074531"/>
              <a:ext cx="114300" cy="133350"/>
            </a:xfrm>
            <a:custGeom>
              <a:avLst/>
              <a:gdLst/>
              <a:ahLst/>
              <a:cxnLst/>
              <a:rect l="l" t="t" r="r" b="b"/>
              <a:pathLst>
                <a:path w="114300" h="133350">
                  <a:moveTo>
                    <a:pt x="114300" y="133350"/>
                  </a:moveTo>
                  <a:lnTo>
                    <a:pt x="0" y="66675"/>
                  </a:lnTo>
                  <a:lnTo>
                    <a:pt x="114300" y="0"/>
                  </a:lnTo>
                </a:path>
              </a:pathLst>
            </a:custGeom>
            <a:ln w="38100">
              <a:solidFill>
                <a:srgbClr val="000000"/>
              </a:solidFill>
            </a:ln>
          </p:spPr>
          <p:txBody>
            <a:bodyPr wrap="square" lIns="0" tIns="0" rIns="0" bIns="0" rtlCol="0"/>
            <a:lstStyle/>
            <a:p>
              <a:endParaRPr/>
            </a:p>
          </p:txBody>
        </p:sp>
        <p:pic>
          <p:nvPicPr>
            <p:cNvPr id="39" name="object 39"/>
            <p:cNvPicPr/>
            <p:nvPr/>
          </p:nvPicPr>
          <p:blipFill>
            <a:blip r:embed="rId5" cstate="print"/>
            <a:stretch>
              <a:fillRect/>
            </a:stretch>
          </p:blipFill>
          <p:spPr>
            <a:xfrm>
              <a:off x="9982200" y="6269736"/>
              <a:ext cx="2066543" cy="423671"/>
            </a:xfrm>
            <a:prstGeom prst="rect">
              <a:avLst/>
            </a:prstGeom>
          </p:spPr>
        </p:pic>
      </p:grpSp>
      <p:sp>
        <p:nvSpPr>
          <p:cNvPr id="40" name="object 40"/>
          <p:cNvSpPr txBox="1">
            <a:spLocks noGrp="1"/>
          </p:cNvSpPr>
          <p:nvPr>
            <p:ph type="title"/>
          </p:nvPr>
        </p:nvSpPr>
        <p:spPr>
          <a:xfrm>
            <a:off x="2453767" y="89665"/>
            <a:ext cx="7284720" cy="513715"/>
          </a:xfrm>
          <a:prstGeom prst="rect">
            <a:avLst/>
          </a:prstGeom>
        </p:spPr>
        <p:txBody>
          <a:bodyPr vert="horz" wrap="square" lIns="0" tIns="12700" rIns="0" bIns="0" rtlCol="0">
            <a:spAutoFit/>
          </a:bodyPr>
          <a:lstStyle/>
          <a:p>
            <a:pPr marL="12700">
              <a:lnSpc>
                <a:spcPct val="100000"/>
              </a:lnSpc>
              <a:spcBef>
                <a:spcPts val="100"/>
              </a:spcBef>
            </a:pPr>
            <a:r>
              <a:rPr sz="3200" spc="-15" dirty="0">
                <a:latin typeface="Calibri"/>
                <a:cs typeface="Calibri"/>
              </a:rPr>
              <a:t>Participate</a:t>
            </a:r>
            <a:r>
              <a:rPr sz="3200" spc="-40" dirty="0">
                <a:latin typeface="Calibri"/>
                <a:cs typeface="Calibri"/>
              </a:rPr>
              <a:t> </a:t>
            </a:r>
            <a:r>
              <a:rPr sz="3200" dirty="0">
                <a:latin typeface="Calibri"/>
                <a:cs typeface="Calibri"/>
              </a:rPr>
              <a:t>in</a:t>
            </a:r>
            <a:r>
              <a:rPr sz="3200" spc="-20" dirty="0">
                <a:latin typeface="Calibri"/>
                <a:cs typeface="Calibri"/>
              </a:rPr>
              <a:t> </a:t>
            </a:r>
            <a:r>
              <a:rPr sz="3200" dirty="0">
                <a:latin typeface="Calibri"/>
                <a:cs typeface="Calibri"/>
              </a:rPr>
              <a:t>the </a:t>
            </a:r>
            <a:r>
              <a:rPr sz="3200" spc="-20" dirty="0">
                <a:latin typeface="Calibri"/>
                <a:cs typeface="Calibri"/>
              </a:rPr>
              <a:t>Postdoctoral</a:t>
            </a:r>
            <a:r>
              <a:rPr sz="3200" spc="-15" dirty="0">
                <a:latin typeface="Calibri"/>
                <a:cs typeface="Calibri"/>
              </a:rPr>
              <a:t> </a:t>
            </a:r>
            <a:r>
              <a:rPr sz="3200" spc="-5" dirty="0">
                <a:latin typeface="Calibri"/>
                <a:cs typeface="Calibri"/>
              </a:rPr>
              <a:t>Association!</a:t>
            </a:r>
            <a:endParaRPr sz="3200">
              <a:latin typeface="Calibri"/>
              <a:cs typeface="Calibri"/>
            </a:endParaRPr>
          </a:p>
        </p:txBody>
      </p:sp>
      <p:sp>
        <p:nvSpPr>
          <p:cNvPr id="41" name="object 41"/>
          <p:cNvSpPr txBox="1"/>
          <p:nvPr/>
        </p:nvSpPr>
        <p:spPr>
          <a:xfrm>
            <a:off x="1813364" y="544969"/>
            <a:ext cx="9057005" cy="4024629"/>
          </a:xfrm>
          <a:prstGeom prst="rect">
            <a:avLst/>
          </a:prstGeom>
        </p:spPr>
        <p:txBody>
          <a:bodyPr vert="horz" wrap="square" lIns="0" tIns="111760" rIns="0" bIns="0" rtlCol="0">
            <a:spAutoFit/>
          </a:bodyPr>
          <a:lstStyle/>
          <a:p>
            <a:pPr marL="241300" indent="-228600">
              <a:lnSpc>
                <a:spcPct val="100000"/>
              </a:lnSpc>
              <a:spcBef>
                <a:spcPts val="880"/>
              </a:spcBef>
              <a:buChar char="•"/>
              <a:tabLst>
                <a:tab pos="240665" algn="l"/>
                <a:tab pos="241300" algn="l"/>
              </a:tabLst>
            </a:pPr>
            <a:r>
              <a:rPr sz="1800" spc="80" dirty="0">
                <a:latin typeface="Arial"/>
                <a:cs typeface="Arial"/>
              </a:rPr>
              <a:t>Independent</a:t>
            </a:r>
            <a:r>
              <a:rPr sz="1800" spc="60" dirty="0">
                <a:latin typeface="Arial"/>
                <a:cs typeface="Arial"/>
              </a:rPr>
              <a:t> </a:t>
            </a:r>
            <a:r>
              <a:rPr sz="1800" spc="90" dirty="0">
                <a:latin typeface="Arial"/>
                <a:cs typeface="Arial"/>
              </a:rPr>
              <a:t>organization</a:t>
            </a:r>
            <a:r>
              <a:rPr sz="1800" spc="10" dirty="0">
                <a:latin typeface="Arial"/>
                <a:cs typeface="Arial"/>
              </a:rPr>
              <a:t> </a:t>
            </a:r>
            <a:r>
              <a:rPr sz="1800" spc="90" dirty="0">
                <a:latin typeface="Arial"/>
                <a:cs typeface="Arial"/>
              </a:rPr>
              <a:t>run</a:t>
            </a:r>
            <a:r>
              <a:rPr sz="1800" spc="35" dirty="0">
                <a:latin typeface="Arial"/>
                <a:cs typeface="Arial"/>
              </a:rPr>
              <a:t> </a:t>
            </a:r>
            <a:r>
              <a:rPr sz="1800" spc="130" dirty="0">
                <a:latin typeface="Arial"/>
                <a:cs typeface="Arial"/>
              </a:rPr>
              <a:t>by</a:t>
            </a:r>
            <a:r>
              <a:rPr sz="1800" spc="20" dirty="0">
                <a:latin typeface="Arial"/>
                <a:cs typeface="Arial"/>
              </a:rPr>
              <a:t> </a:t>
            </a:r>
            <a:r>
              <a:rPr sz="1800" spc="95" dirty="0">
                <a:latin typeface="Arial"/>
                <a:cs typeface="Arial"/>
              </a:rPr>
              <a:t>and</a:t>
            </a:r>
            <a:r>
              <a:rPr sz="1800" spc="10" dirty="0">
                <a:latin typeface="Arial"/>
                <a:cs typeface="Arial"/>
              </a:rPr>
              <a:t> </a:t>
            </a:r>
            <a:r>
              <a:rPr sz="1800" spc="150" dirty="0">
                <a:latin typeface="Arial"/>
                <a:cs typeface="Arial"/>
              </a:rPr>
              <a:t>for</a:t>
            </a:r>
            <a:r>
              <a:rPr sz="1800" spc="20" dirty="0">
                <a:latin typeface="Arial"/>
                <a:cs typeface="Arial"/>
              </a:rPr>
              <a:t> </a:t>
            </a:r>
            <a:r>
              <a:rPr sz="1800" spc="30" dirty="0">
                <a:latin typeface="Arial"/>
                <a:cs typeface="Arial"/>
              </a:rPr>
              <a:t>WCM</a:t>
            </a:r>
            <a:r>
              <a:rPr sz="1800" spc="30" dirty="0">
                <a:latin typeface="Yu Gothic"/>
                <a:cs typeface="Yu Gothic"/>
              </a:rPr>
              <a:t>’</a:t>
            </a:r>
            <a:r>
              <a:rPr sz="1800" spc="30" dirty="0">
                <a:latin typeface="Arial"/>
                <a:cs typeface="Arial"/>
              </a:rPr>
              <a:t>s</a:t>
            </a:r>
            <a:r>
              <a:rPr sz="1800" spc="25" dirty="0">
                <a:latin typeface="Arial"/>
                <a:cs typeface="Arial"/>
              </a:rPr>
              <a:t> </a:t>
            </a:r>
            <a:r>
              <a:rPr sz="1800" spc="114" dirty="0">
                <a:latin typeface="Arial"/>
                <a:cs typeface="Arial"/>
              </a:rPr>
              <a:t>300+</a:t>
            </a:r>
            <a:r>
              <a:rPr sz="1800" spc="-15" dirty="0">
                <a:latin typeface="Arial"/>
                <a:cs typeface="Arial"/>
              </a:rPr>
              <a:t> </a:t>
            </a:r>
            <a:r>
              <a:rPr sz="1800" spc="114" dirty="0">
                <a:latin typeface="Arial"/>
                <a:cs typeface="Arial"/>
              </a:rPr>
              <a:t>postdocs</a:t>
            </a:r>
            <a:endParaRPr sz="1800">
              <a:latin typeface="Arial"/>
              <a:cs typeface="Arial"/>
            </a:endParaRPr>
          </a:p>
          <a:p>
            <a:pPr marL="241300" indent="-228600">
              <a:lnSpc>
                <a:spcPct val="100000"/>
              </a:lnSpc>
              <a:spcBef>
                <a:spcPts val="775"/>
              </a:spcBef>
              <a:buChar char="•"/>
              <a:tabLst>
                <a:tab pos="240665" algn="l"/>
                <a:tab pos="241300" algn="l"/>
              </a:tabLst>
            </a:pPr>
            <a:r>
              <a:rPr sz="1800" spc="25" dirty="0">
                <a:latin typeface="Arial"/>
                <a:cs typeface="Arial"/>
              </a:rPr>
              <a:t>All</a:t>
            </a:r>
            <a:r>
              <a:rPr sz="1800" dirty="0">
                <a:latin typeface="Arial"/>
                <a:cs typeface="Arial"/>
              </a:rPr>
              <a:t> </a:t>
            </a:r>
            <a:r>
              <a:rPr sz="1800" spc="120" dirty="0">
                <a:latin typeface="Arial"/>
                <a:cs typeface="Arial"/>
              </a:rPr>
              <a:t>postdoctoral</a:t>
            </a:r>
            <a:r>
              <a:rPr sz="1800" spc="30" dirty="0">
                <a:latin typeface="Arial"/>
                <a:cs typeface="Arial"/>
              </a:rPr>
              <a:t> </a:t>
            </a:r>
            <a:r>
              <a:rPr sz="1800" spc="90" dirty="0">
                <a:latin typeface="Arial"/>
                <a:cs typeface="Arial"/>
              </a:rPr>
              <a:t>associates</a:t>
            </a:r>
            <a:r>
              <a:rPr sz="1800" spc="15" dirty="0">
                <a:latin typeface="Arial"/>
                <a:cs typeface="Arial"/>
              </a:rPr>
              <a:t> </a:t>
            </a:r>
            <a:r>
              <a:rPr sz="1800" spc="175" dirty="0">
                <a:latin typeface="Arial"/>
                <a:cs typeface="Arial"/>
              </a:rPr>
              <a:t>&amp;</a:t>
            </a:r>
            <a:r>
              <a:rPr sz="1800" spc="15" dirty="0">
                <a:latin typeface="Arial"/>
                <a:cs typeface="Arial"/>
              </a:rPr>
              <a:t> </a:t>
            </a:r>
            <a:r>
              <a:rPr sz="1800" spc="75" dirty="0">
                <a:latin typeface="Arial"/>
                <a:cs typeface="Arial"/>
              </a:rPr>
              <a:t>fellows</a:t>
            </a:r>
            <a:r>
              <a:rPr sz="1800" spc="-10" dirty="0">
                <a:latin typeface="Arial"/>
                <a:cs typeface="Arial"/>
              </a:rPr>
              <a:t> </a:t>
            </a:r>
            <a:r>
              <a:rPr sz="1800" spc="100" dirty="0">
                <a:latin typeface="Arial"/>
                <a:cs typeface="Arial"/>
              </a:rPr>
              <a:t>are</a:t>
            </a:r>
            <a:r>
              <a:rPr sz="1800" spc="20" dirty="0">
                <a:latin typeface="Arial"/>
                <a:cs typeface="Arial"/>
              </a:rPr>
              <a:t> </a:t>
            </a:r>
            <a:r>
              <a:rPr sz="1800" spc="85" dirty="0">
                <a:latin typeface="Arial"/>
                <a:cs typeface="Arial"/>
              </a:rPr>
              <a:t>invited</a:t>
            </a:r>
            <a:r>
              <a:rPr sz="1800" spc="20" dirty="0">
                <a:latin typeface="Arial"/>
                <a:cs typeface="Arial"/>
              </a:rPr>
              <a:t> </a:t>
            </a:r>
            <a:r>
              <a:rPr sz="1800" spc="125" dirty="0">
                <a:latin typeface="Arial"/>
                <a:cs typeface="Arial"/>
              </a:rPr>
              <a:t>members</a:t>
            </a:r>
            <a:endParaRPr sz="1800">
              <a:latin typeface="Arial"/>
              <a:cs typeface="Arial"/>
            </a:endParaRPr>
          </a:p>
          <a:p>
            <a:pPr marL="241300" indent="-228600">
              <a:lnSpc>
                <a:spcPct val="100000"/>
              </a:lnSpc>
              <a:spcBef>
                <a:spcPts val="780"/>
              </a:spcBef>
              <a:buChar char="•"/>
              <a:tabLst>
                <a:tab pos="240665" algn="l"/>
                <a:tab pos="241300" algn="l"/>
              </a:tabLst>
            </a:pPr>
            <a:r>
              <a:rPr sz="1800" spc="100" dirty="0">
                <a:latin typeface="Arial"/>
                <a:cs typeface="Arial"/>
              </a:rPr>
              <a:t>Works</a:t>
            </a:r>
            <a:r>
              <a:rPr sz="1800" dirty="0">
                <a:latin typeface="Arial"/>
                <a:cs typeface="Arial"/>
              </a:rPr>
              <a:t> </a:t>
            </a:r>
            <a:r>
              <a:rPr sz="1800" spc="65" dirty="0">
                <a:latin typeface="Arial"/>
                <a:cs typeface="Arial"/>
              </a:rPr>
              <a:t>closely</a:t>
            </a:r>
            <a:r>
              <a:rPr sz="1800" spc="10" dirty="0">
                <a:latin typeface="Arial"/>
                <a:cs typeface="Arial"/>
              </a:rPr>
              <a:t> </a:t>
            </a:r>
            <a:r>
              <a:rPr sz="1800" spc="100" dirty="0">
                <a:latin typeface="Arial"/>
                <a:cs typeface="Arial"/>
              </a:rPr>
              <a:t>with</a:t>
            </a:r>
            <a:r>
              <a:rPr sz="1800" spc="10" dirty="0">
                <a:latin typeface="Arial"/>
                <a:cs typeface="Arial"/>
              </a:rPr>
              <a:t> </a:t>
            </a:r>
            <a:r>
              <a:rPr sz="1800" spc="114" dirty="0">
                <a:latin typeface="Arial"/>
                <a:cs typeface="Arial"/>
              </a:rPr>
              <a:t>the</a:t>
            </a:r>
            <a:r>
              <a:rPr sz="1800" spc="15" dirty="0">
                <a:latin typeface="Arial"/>
                <a:cs typeface="Arial"/>
              </a:rPr>
              <a:t> </a:t>
            </a:r>
            <a:r>
              <a:rPr sz="1800" spc="90" dirty="0">
                <a:latin typeface="Arial"/>
                <a:cs typeface="Arial"/>
              </a:rPr>
              <a:t>Office</a:t>
            </a:r>
            <a:r>
              <a:rPr sz="1800" spc="25" dirty="0">
                <a:latin typeface="Arial"/>
                <a:cs typeface="Arial"/>
              </a:rPr>
              <a:t> </a:t>
            </a:r>
            <a:r>
              <a:rPr sz="1800" spc="155" dirty="0">
                <a:latin typeface="Arial"/>
                <a:cs typeface="Arial"/>
              </a:rPr>
              <a:t>of</a:t>
            </a:r>
            <a:r>
              <a:rPr sz="1800" spc="20" dirty="0">
                <a:latin typeface="Arial"/>
                <a:cs typeface="Arial"/>
              </a:rPr>
              <a:t> </a:t>
            </a:r>
            <a:r>
              <a:rPr sz="1800" spc="110" dirty="0">
                <a:latin typeface="Arial"/>
                <a:cs typeface="Arial"/>
              </a:rPr>
              <a:t>Postdoctoral</a:t>
            </a:r>
            <a:r>
              <a:rPr sz="1800" spc="25" dirty="0">
                <a:latin typeface="Arial"/>
                <a:cs typeface="Arial"/>
              </a:rPr>
              <a:t> </a:t>
            </a:r>
            <a:r>
              <a:rPr sz="1800" spc="110" dirty="0">
                <a:latin typeface="Arial"/>
                <a:cs typeface="Arial"/>
              </a:rPr>
              <a:t>Affairs</a:t>
            </a:r>
            <a:endParaRPr sz="1800">
              <a:latin typeface="Arial"/>
              <a:cs typeface="Arial"/>
            </a:endParaRPr>
          </a:p>
          <a:p>
            <a:pPr marL="241300" indent="-228600">
              <a:lnSpc>
                <a:spcPct val="100000"/>
              </a:lnSpc>
              <a:spcBef>
                <a:spcPts val="795"/>
              </a:spcBef>
              <a:buChar char="•"/>
              <a:tabLst>
                <a:tab pos="240665" algn="l"/>
                <a:tab pos="241300" algn="l"/>
              </a:tabLst>
            </a:pPr>
            <a:r>
              <a:rPr sz="1800" spc="20" dirty="0">
                <a:latin typeface="Arial"/>
                <a:cs typeface="Arial"/>
              </a:rPr>
              <a:t>Mission:</a:t>
            </a:r>
            <a:endParaRPr sz="1800">
              <a:latin typeface="Arial"/>
              <a:cs typeface="Arial"/>
            </a:endParaRPr>
          </a:p>
          <a:p>
            <a:pPr marL="698500" lvl="1" indent="-228600">
              <a:lnSpc>
                <a:spcPct val="100000"/>
              </a:lnSpc>
              <a:spcBef>
                <a:spcPts val="275"/>
              </a:spcBef>
              <a:buChar char="•"/>
              <a:tabLst>
                <a:tab pos="697865" algn="l"/>
                <a:tab pos="698500" algn="l"/>
              </a:tabLst>
            </a:pPr>
            <a:r>
              <a:rPr sz="1800" spc="70" dirty="0">
                <a:latin typeface="Arial"/>
                <a:cs typeface="Arial"/>
              </a:rPr>
              <a:t>Facilitate</a:t>
            </a:r>
            <a:r>
              <a:rPr sz="1800" spc="-10" dirty="0">
                <a:latin typeface="Arial"/>
                <a:cs typeface="Arial"/>
              </a:rPr>
              <a:t> </a:t>
            </a:r>
            <a:r>
              <a:rPr sz="1800" spc="75" dirty="0">
                <a:latin typeface="Arial"/>
                <a:cs typeface="Arial"/>
              </a:rPr>
              <a:t>dispersal</a:t>
            </a:r>
            <a:r>
              <a:rPr sz="1800" spc="30" dirty="0">
                <a:latin typeface="Arial"/>
                <a:cs typeface="Arial"/>
              </a:rPr>
              <a:t> </a:t>
            </a:r>
            <a:r>
              <a:rPr sz="1800" spc="175" dirty="0">
                <a:latin typeface="Arial"/>
                <a:cs typeface="Arial"/>
              </a:rPr>
              <a:t>&amp;</a:t>
            </a:r>
            <a:r>
              <a:rPr sz="1800" spc="15" dirty="0">
                <a:latin typeface="Arial"/>
                <a:cs typeface="Arial"/>
              </a:rPr>
              <a:t> </a:t>
            </a:r>
            <a:r>
              <a:rPr sz="1800" spc="90" dirty="0">
                <a:latin typeface="Arial"/>
                <a:cs typeface="Arial"/>
              </a:rPr>
              <a:t>exchange</a:t>
            </a:r>
            <a:r>
              <a:rPr sz="1800" spc="20" dirty="0">
                <a:latin typeface="Arial"/>
                <a:cs typeface="Arial"/>
              </a:rPr>
              <a:t> </a:t>
            </a:r>
            <a:r>
              <a:rPr sz="1800" spc="155" dirty="0">
                <a:latin typeface="Arial"/>
                <a:cs typeface="Arial"/>
              </a:rPr>
              <a:t>of</a:t>
            </a:r>
            <a:r>
              <a:rPr sz="1800" spc="15" dirty="0">
                <a:latin typeface="Arial"/>
                <a:cs typeface="Arial"/>
              </a:rPr>
              <a:t> </a:t>
            </a:r>
            <a:r>
              <a:rPr sz="1800" spc="110" dirty="0">
                <a:latin typeface="Arial"/>
                <a:cs typeface="Arial"/>
              </a:rPr>
              <a:t>information</a:t>
            </a:r>
            <a:endParaRPr sz="1800">
              <a:latin typeface="Arial"/>
              <a:cs typeface="Arial"/>
            </a:endParaRPr>
          </a:p>
          <a:p>
            <a:pPr marL="698500" lvl="1" indent="-228600">
              <a:lnSpc>
                <a:spcPct val="100000"/>
              </a:lnSpc>
              <a:spcBef>
                <a:spcPts val="285"/>
              </a:spcBef>
              <a:buChar char="•"/>
              <a:tabLst>
                <a:tab pos="697865" algn="l"/>
                <a:tab pos="698500" algn="l"/>
              </a:tabLst>
            </a:pPr>
            <a:r>
              <a:rPr sz="1800" spc="65" dirty="0">
                <a:latin typeface="Arial"/>
                <a:cs typeface="Arial"/>
              </a:rPr>
              <a:t>Organize</a:t>
            </a:r>
            <a:r>
              <a:rPr sz="1800" spc="30" dirty="0">
                <a:latin typeface="Arial"/>
                <a:cs typeface="Arial"/>
              </a:rPr>
              <a:t> </a:t>
            </a:r>
            <a:r>
              <a:rPr sz="1800" spc="80" dirty="0">
                <a:latin typeface="Arial"/>
                <a:cs typeface="Arial"/>
              </a:rPr>
              <a:t>scientific</a:t>
            </a:r>
            <a:r>
              <a:rPr sz="1800" dirty="0">
                <a:latin typeface="Arial"/>
                <a:cs typeface="Arial"/>
              </a:rPr>
              <a:t> </a:t>
            </a:r>
            <a:r>
              <a:rPr sz="1800" spc="95" dirty="0">
                <a:latin typeface="Arial"/>
                <a:cs typeface="Arial"/>
              </a:rPr>
              <a:t>and</a:t>
            </a:r>
            <a:r>
              <a:rPr sz="1800" spc="20" dirty="0">
                <a:latin typeface="Arial"/>
                <a:cs typeface="Arial"/>
              </a:rPr>
              <a:t> </a:t>
            </a:r>
            <a:r>
              <a:rPr sz="1800" spc="60" dirty="0">
                <a:latin typeface="Arial"/>
                <a:cs typeface="Arial"/>
              </a:rPr>
              <a:t>social</a:t>
            </a:r>
            <a:r>
              <a:rPr sz="1800" dirty="0">
                <a:latin typeface="Arial"/>
                <a:cs typeface="Arial"/>
              </a:rPr>
              <a:t> </a:t>
            </a:r>
            <a:r>
              <a:rPr sz="1800" spc="100" dirty="0">
                <a:latin typeface="Arial"/>
                <a:cs typeface="Arial"/>
              </a:rPr>
              <a:t>events</a:t>
            </a:r>
            <a:endParaRPr sz="1800">
              <a:latin typeface="Arial"/>
              <a:cs typeface="Arial"/>
            </a:endParaRPr>
          </a:p>
          <a:p>
            <a:pPr marL="698500" lvl="1" indent="-228600">
              <a:lnSpc>
                <a:spcPct val="100000"/>
              </a:lnSpc>
              <a:spcBef>
                <a:spcPts val="290"/>
              </a:spcBef>
              <a:buChar char="•"/>
              <a:tabLst>
                <a:tab pos="697865" algn="l"/>
                <a:tab pos="698500" algn="l"/>
              </a:tabLst>
            </a:pPr>
            <a:r>
              <a:rPr sz="1800" spc="90" dirty="0">
                <a:latin typeface="Arial"/>
                <a:cs typeface="Arial"/>
              </a:rPr>
              <a:t>Stimulate</a:t>
            </a:r>
            <a:r>
              <a:rPr sz="1800" spc="-20" dirty="0">
                <a:latin typeface="Arial"/>
                <a:cs typeface="Arial"/>
              </a:rPr>
              <a:t> </a:t>
            </a:r>
            <a:r>
              <a:rPr sz="1800" spc="85" dirty="0">
                <a:latin typeface="Arial"/>
                <a:cs typeface="Arial"/>
              </a:rPr>
              <a:t>professional</a:t>
            </a:r>
            <a:r>
              <a:rPr sz="1800" spc="15" dirty="0">
                <a:latin typeface="Arial"/>
                <a:cs typeface="Arial"/>
              </a:rPr>
              <a:t> </a:t>
            </a:r>
            <a:r>
              <a:rPr sz="1800" spc="114" dirty="0">
                <a:latin typeface="Arial"/>
                <a:cs typeface="Arial"/>
              </a:rPr>
              <a:t>advancement</a:t>
            </a:r>
            <a:endParaRPr sz="1800">
              <a:latin typeface="Arial"/>
              <a:cs typeface="Arial"/>
            </a:endParaRPr>
          </a:p>
          <a:p>
            <a:pPr marL="698500" lvl="1" indent="-228600">
              <a:lnSpc>
                <a:spcPct val="100000"/>
              </a:lnSpc>
              <a:spcBef>
                <a:spcPts val="180"/>
              </a:spcBef>
              <a:buChar char="•"/>
              <a:tabLst>
                <a:tab pos="697865" algn="l"/>
                <a:tab pos="698500" algn="l"/>
              </a:tabLst>
            </a:pPr>
            <a:r>
              <a:rPr sz="1800" spc="120" dirty="0">
                <a:latin typeface="Arial"/>
                <a:cs typeface="Arial"/>
              </a:rPr>
              <a:t>Advocate</a:t>
            </a:r>
            <a:r>
              <a:rPr sz="1800" spc="40" dirty="0">
                <a:latin typeface="Arial"/>
                <a:cs typeface="Arial"/>
              </a:rPr>
              <a:t> </a:t>
            </a:r>
            <a:r>
              <a:rPr sz="1800" spc="150" dirty="0">
                <a:latin typeface="Arial"/>
                <a:cs typeface="Arial"/>
              </a:rPr>
              <a:t>for</a:t>
            </a:r>
            <a:r>
              <a:rPr sz="1800" spc="15" dirty="0">
                <a:latin typeface="Arial"/>
                <a:cs typeface="Arial"/>
              </a:rPr>
              <a:t> </a:t>
            </a:r>
            <a:r>
              <a:rPr sz="1800" spc="135" dirty="0">
                <a:latin typeface="Arial"/>
                <a:cs typeface="Arial"/>
              </a:rPr>
              <a:t>member</a:t>
            </a:r>
            <a:r>
              <a:rPr sz="1800" spc="45" dirty="0">
                <a:latin typeface="Arial"/>
                <a:cs typeface="Arial"/>
              </a:rPr>
              <a:t> </a:t>
            </a:r>
            <a:r>
              <a:rPr sz="1800" spc="90" dirty="0">
                <a:latin typeface="Arial"/>
                <a:cs typeface="Arial"/>
              </a:rPr>
              <a:t>concerns</a:t>
            </a:r>
            <a:r>
              <a:rPr sz="1800" spc="55" dirty="0">
                <a:latin typeface="Arial"/>
                <a:cs typeface="Arial"/>
              </a:rPr>
              <a:t> </a:t>
            </a:r>
            <a:r>
              <a:rPr sz="1800" spc="100" dirty="0">
                <a:latin typeface="Arial"/>
                <a:cs typeface="Arial"/>
              </a:rPr>
              <a:t>with</a:t>
            </a:r>
            <a:r>
              <a:rPr sz="1800" dirty="0">
                <a:latin typeface="Arial"/>
                <a:cs typeface="Arial"/>
              </a:rPr>
              <a:t> </a:t>
            </a:r>
            <a:r>
              <a:rPr sz="1800" spc="114" dirty="0">
                <a:latin typeface="Arial"/>
                <a:cs typeface="Arial"/>
              </a:rPr>
              <a:t>the</a:t>
            </a:r>
            <a:r>
              <a:rPr sz="1800" spc="30" dirty="0">
                <a:latin typeface="Arial"/>
                <a:cs typeface="Arial"/>
              </a:rPr>
              <a:t> </a:t>
            </a:r>
            <a:r>
              <a:rPr sz="1800" spc="90" dirty="0">
                <a:latin typeface="Arial"/>
                <a:cs typeface="Arial"/>
              </a:rPr>
              <a:t>institution</a:t>
            </a:r>
            <a:r>
              <a:rPr sz="1800" spc="15" dirty="0">
                <a:latin typeface="Arial"/>
                <a:cs typeface="Arial"/>
              </a:rPr>
              <a:t> </a:t>
            </a:r>
            <a:r>
              <a:rPr sz="1800" spc="50" dirty="0">
                <a:latin typeface="Arial"/>
                <a:cs typeface="Arial"/>
              </a:rPr>
              <a:t>(housing,</a:t>
            </a:r>
            <a:r>
              <a:rPr sz="1800" spc="30" dirty="0">
                <a:latin typeface="Arial"/>
                <a:cs typeface="Arial"/>
              </a:rPr>
              <a:t> </a:t>
            </a:r>
            <a:r>
              <a:rPr sz="1800" spc="90" dirty="0">
                <a:latin typeface="Arial"/>
                <a:cs typeface="Arial"/>
              </a:rPr>
              <a:t>daycare,</a:t>
            </a:r>
            <a:r>
              <a:rPr sz="1800" spc="30" dirty="0">
                <a:latin typeface="Arial"/>
                <a:cs typeface="Arial"/>
              </a:rPr>
              <a:t> </a:t>
            </a:r>
            <a:r>
              <a:rPr sz="1900" i="1" spc="-5" dirty="0">
                <a:latin typeface="Trebuchet MS"/>
                <a:cs typeface="Trebuchet MS"/>
              </a:rPr>
              <a:t>etc</a:t>
            </a:r>
            <a:r>
              <a:rPr sz="1800" spc="-5" dirty="0">
                <a:latin typeface="Arial"/>
                <a:cs typeface="Arial"/>
              </a:rPr>
              <a:t>.)</a:t>
            </a:r>
            <a:endParaRPr sz="1800">
              <a:latin typeface="Arial"/>
              <a:cs typeface="Arial"/>
            </a:endParaRPr>
          </a:p>
          <a:p>
            <a:pPr>
              <a:lnSpc>
                <a:spcPct val="100000"/>
              </a:lnSpc>
              <a:spcBef>
                <a:spcPts val="25"/>
              </a:spcBef>
            </a:pPr>
            <a:endParaRPr sz="2100">
              <a:latin typeface="Arial"/>
              <a:cs typeface="Arial"/>
            </a:endParaRPr>
          </a:p>
          <a:p>
            <a:pPr marL="643890">
              <a:lnSpc>
                <a:spcPct val="100000"/>
              </a:lnSpc>
            </a:pPr>
            <a:r>
              <a:rPr sz="2800" i="1" dirty="0">
                <a:solidFill>
                  <a:srgbClr val="FFFFFF"/>
                </a:solidFill>
                <a:latin typeface="Arial"/>
                <a:cs typeface="Arial"/>
              </a:rPr>
              <a:t>General</a:t>
            </a:r>
            <a:r>
              <a:rPr sz="2800" i="1" spc="-30" dirty="0">
                <a:solidFill>
                  <a:srgbClr val="FFFFFF"/>
                </a:solidFill>
                <a:latin typeface="Arial"/>
                <a:cs typeface="Arial"/>
              </a:rPr>
              <a:t> </a:t>
            </a:r>
            <a:r>
              <a:rPr sz="2800" i="1" dirty="0">
                <a:solidFill>
                  <a:srgbClr val="FFFFFF"/>
                </a:solidFill>
                <a:latin typeface="Arial"/>
                <a:cs typeface="Arial"/>
              </a:rPr>
              <a:t>Postdoctoral</a:t>
            </a:r>
            <a:r>
              <a:rPr sz="2800" i="1" spc="-40" dirty="0">
                <a:solidFill>
                  <a:srgbClr val="FFFFFF"/>
                </a:solidFill>
                <a:latin typeface="Arial"/>
                <a:cs typeface="Arial"/>
              </a:rPr>
              <a:t> </a:t>
            </a:r>
            <a:r>
              <a:rPr sz="2800" i="1" spc="-5" dirty="0">
                <a:solidFill>
                  <a:srgbClr val="FFFFFF"/>
                </a:solidFill>
                <a:latin typeface="Arial"/>
                <a:cs typeface="Arial"/>
              </a:rPr>
              <a:t>Community</a:t>
            </a:r>
            <a:endParaRPr sz="2800">
              <a:latin typeface="Arial"/>
              <a:cs typeface="Arial"/>
            </a:endParaRPr>
          </a:p>
          <a:p>
            <a:pPr marL="2599690">
              <a:lnSpc>
                <a:spcPct val="100000"/>
              </a:lnSpc>
              <a:spcBef>
                <a:spcPts val="1725"/>
              </a:spcBef>
            </a:pPr>
            <a:r>
              <a:rPr sz="2000" spc="-5" dirty="0">
                <a:solidFill>
                  <a:srgbClr val="FFFFFF"/>
                </a:solidFill>
                <a:latin typeface="Arial"/>
                <a:cs typeface="Arial"/>
              </a:rPr>
              <a:t>P</a:t>
            </a:r>
            <a:r>
              <a:rPr sz="2000" dirty="0">
                <a:solidFill>
                  <a:srgbClr val="FFFFFF"/>
                </a:solidFill>
                <a:latin typeface="Arial"/>
                <a:cs typeface="Arial"/>
              </a:rPr>
              <a:t>o</a:t>
            </a:r>
            <a:r>
              <a:rPr sz="2000" spc="5" dirty="0">
                <a:solidFill>
                  <a:srgbClr val="FFFFFF"/>
                </a:solidFill>
                <a:latin typeface="Arial"/>
                <a:cs typeface="Arial"/>
              </a:rPr>
              <a:t>s</a:t>
            </a:r>
            <a:r>
              <a:rPr sz="2000" spc="-5" dirty="0">
                <a:solidFill>
                  <a:srgbClr val="FFFFFF"/>
                </a:solidFill>
                <a:latin typeface="Arial"/>
                <a:cs typeface="Arial"/>
              </a:rPr>
              <a:t>t</a:t>
            </a:r>
            <a:r>
              <a:rPr sz="2000" dirty="0">
                <a:solidFill>
                  <a:srgbClr val="FFFFFF"/>
                </a:solidFill>
                <a:latin typeface="Arial"/>
                <a:cs typeface="Arial"/>
              </a:rPr>
              <a:t>do</a:t>
            </a:r>
            <a:r>
              <a:rPr sz="2000" spc="5" dirty="0">
                <a:solidFill>
                  <a:srgbClr val="FFFFFF"/>
                </a:solidFill>
                <a:latin typeface="Arial"/>
                <a:cs typeface="Arial"/>
              </a:rPr>
              <a:t>c</a:t>
            </a:r>
            <a:r>
              <a:rPr sz="2000" spc="-5" dirty="0">
                <a:solidFill>
                  <a:srgbClr val="FFFFFF"/>
                </a:solidFill>
                <a:latin typeface="Arial"/>
                <a:cs typeface="Arial"/>
              </a:rPr>
              <a:t>t</a:t>
            </a:r>
            <a:r>
              <a:rPr sz="2000" dirty="0">
                <a:solidFill>
                  <a:srgbClr val="FFFFFF"/>
                </a:solidFill>
                <a:latin typeface="Arial"/>
                <a:cs typeface="Arial"/>
              </a:rPr>
              <a:t>oral</a:t>
            </a:r>
            <a:r>
              <a:rPr sz="2000" spc="-140" dirty="0">
                <a:solidFill>
                  <a:srgbClr val="FFFFFF"/>
                </a:solidFill>
                <a:latin typeface="Arial"/>
                <a:cs typeface="Arial"/>
              </a:rPr>
              <a:t> </a:t>
            </a:r>
            <a:r>
              <a:rPr sz="2000" spc="-5" dirty="0">
                <a:solidFill>
                  <a:srgbClr val="FFFFFF"/>
                </a:solidFill>
                <a:latin typeface="Arial"/>
                <a:cs typeface="Arial"/>
              </a:rPr>
              <a:t>A</a:t>
            </a:r>
            <a:r>
              <a:rPr sz="2000" spc="5" dirty="0">
                <a:solidFill>
                  <a:srgbClr val="FFFFFF"/>
                </a:solidFill>
                <a:latin typeface="Arial"/>
                <a:cs typeface="Arial"/>
              </a:rPr>
              <a:t>ss</a:t>
            </a:r>
            <a:r>
              <a:rPr sz="2000" dirty="0">
                <a:solidFill>
                  <a:srgbClr val="FFFFFF"/>
                </a:solidFill>
                <a:latin typeface="Arial"/>
                <a:cs typeface="Arial"/>
              </a:rPr>
              <a:t>o</a:t>
            </a:r>
            <a:r>
              <a:rPr sz="2000" spc="5" dirty="0">
                <a:solidFill>
                  <a:srgbClr val="FFFFFF"/>
                </a:solidFill>
                <a:latin typeface="Arial"/>
                <a:cs typeface="Arial"/>
              </a:rPr>
              <a:t>c</a:t>
            </a:r>
            <a:r>
              <a:rPr sz="2000" spc="-5" dirty="0">
                <a:solidFill>
                  <a:srgbClr val="FFFFFF"/>
                </a:solidFill>
                <a:latin typeface="Arial"/>
                <a:cs typeface="Arial"/>
              </a:rPr>
              <a:t>i</a:t>
            </a:r>
            <a:r>
              <a:rPr sz="2000" dirty="0">
                <a:solidFill>
                  <a:srgbClr val="FFFFFF"/>
                </a:solidFill>
                <a:latin typeface="Arial"/>
                <a:cs typeface="Arial"/>
              </a:rPr>
              <a:t>a</a:t>
            </a:r>
            <a:r>
              <a:rPr sz="2000" spc="-10" dirty="0">
                <a:solidFill>
                  <a:srgbClr val="FFFFFF"/>
                </a:solidFill>
                <a:latin typeface="Arial"/>
                <a:cs typeface="Arial"/>
              </a:rPr>
              <a:t>t</a:t>
            </a:r>
            <a:r>
              <a:rPr sz="2000" spc="-5" dirty="0">
                <a:solidFill>
                  <a:srgbClr val="FFFFFF"/>
                </a:solidFill>
                <a:latin typeface="Arial"/>
                <a:cs typeface="Arial"/>
              </a:rPr>
              <a:t>i</a:t>
            </a:r>
            <a:r>
              <a:rPr sz="2000" dirty="0">
                <a:solidFill>
                  <a:srgbClr val="FFFFFF"/>
                </a:solidFill>
                <a:latin typeface="Arial"/>
                <a:cs typeface="Arial"/>
              </a:rPr>
              <a:t>on</a:t>
            </a:r>
            <a:endParaRPr sz="2000">
              <a:latin typeface="Arial"/>
              <a:cs typeface="Arial"/>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08431" y="947927"/>
            <a:ext cx="2525267" cy="1219199"/>
          </a:xfrm>
          <a:prstGeom prst="rect">
            <a:avLst/>
          </a:prstGeom>
        </p:spPr>
      </p:pic>
      <p:pic>
        <p:nvPicPr>
          <p:cNvPr id="3" name="object 3"/>
          <p:cNvPicPr/>
          <p:nvPr/>
        </p:nvPicPr>
        <p:blipFill>
          <a:blip r:embed="rId3" cstate="print"/>
          <a:stretch>
            <a:fillRect/>
          </a:stretch>
        </p:blipFill>
        <p:spPr>
          <a:xfrm>
            <a:off x="9502140" y="947928"/>
            <a:ext cx="2285999" cy="1522475"/>
          </a:xfrm>
          <a:prstGeom prst="rect">
            <a:avLst/>
          </a:prstGeom>
        </p:spPr>
      </p:pic>
      <p:sp>
        <p:nvSpPr>
          <p:cNvPr id="4" name="object 4"/>
          <p:cNvSpPr txBox="1">
            <a:spLocks noGrp="1"/>
          </p:cNvSpPr>
          <p:nvPr>
            <p:ph type="title"/>
          </p:nvPr>
        </p:nvSpPr>
        <p:spPr>
          <a:xfrm>
            <a:off x="1769913" y="209009"/>
            <a:ext cx="8651875" cy="2159635"/>
          </a:xfrm>
          <a:prstGeom prst="rect">
            <a:avLst/>
          </a:prstGeom>
        </p:spPr>
        <p:txBody>
          <a:bodyPr vert="horz" wrap="square" lIns="0" tIns="12700" rIns="0" bIns="0" rtlCol="0">
            <a:spAutoFit/>
          </a:bodyPr>
          <a:lstStyle/>
          <a:p>
            <a:pPr marL="1661160" marR="5080" indent="-1649095">
              <a:lnSpc>
                <a:spcPct val="150000"/>
              </a:lnSpc>
              <a:spcBef>
                <a:spcPts val="100"/>
              </a:spcBef>
            </a:pPr>
            <a:r>
              <a:rPr spc="50" dirty="0"/>
              <a:t>Career</a:t>
            </a:r>
            <a:r>
              <a:rPr spc="65" dirty="0"/>
              <a:t> </a:t>
            </a:r>
            <a:r>
              <a:rPr spc="-5" dirty="0"/>
              <a:t>development</a:t>
            </a:r>
            <a:r>
              <a:rPr spc="75" dirty="0"/>
              <a:t> </a:t>
            </a:r>
            <a:r>
              <a:rPr dirty="0"/>
              <a:t>activities</a:t>
            </a:r>
            <a:r>
              <a:rPr spc="60" dirty="0"/>
              <a:t> </a:t>
            </a:r>
            <a:r>
              <a:rPr spc="25" dirty="0"/>
              <a:t>sponsored</a:t>
            </a:r>
            <a:r>
              <a:rPr spc="45" dirty="0"/>
              <a:t> </a:t>
            </a:r>
            <a:r>
              <a:rPr spc="35" dirty="0"/>
              <a:t>by</a:t>
            </a:r>
            <a:r>
              <a:rPr spc="25" dirty="0"/>
              <a:t> </a:t>
            </a:r>
            <a:r>
              <a:rPr spc="-25" dirty="0"/>
              <a:t>the </a:t>
            </a:r>
            <a:r>
              <a:rPr spc="-805" dirty="0"/>
              <a:t> </a:t>
            </a:r>
            <a:r>
              <a:rPr spc="35" dirty="0"/>
              <a:t>Office</a:t>
            </a:r>
            <a:r>
              <a:rPr spc="45" dirty="0"/>
              <a:t> </a:t>
            </a:r>
            <a:r>
              <a:rPr spc="65" dirty="0"/>
              <a:t>of</a:t>
            </a:r>
            <a:r>
              <a:rPr spc="40" dirty="0"/>
              <a:t> </a:t>
            </a:r>
            <a:r>
              <a:rPr spc="30" dirty="0"/>
              <a:t>Postdoctoral</a:t>
            </a:r>
            <a:r>
              <a:rPr spc="25" dirty="0"/>
              <a:t> </a:t>
            </a:r>
            <a:r>
              <a:rPr spc="65" dirty="0"/>
              <a:t>Affairs</a:t>
            </a:r>
          </a:p>
          <a:p>
            <a:pPr marL="2073275" marR="2063750" indent="2112010">
              <a:lnSpc>
                <a:spcPct val="100000"/>
              </a:lnSpc>
            </a:pPr>
            <a:r>
              <a:rPr spc="30" dirty="0"/>
              <a:t>&amp; </a:t>
            </a:r>
            <a:r>
              <a:rPr spc="35" dirty="0"/>
              <a:t> </a:t>
            </a:r>
            <a:r>
              <a:rPr spc="30" dirty="0"/>
              <a:t>Postdoctoral</a:t>
            </a:r>
            <a:r>
              <a:rPr spc="15" dirty="0"/>
              <a:t> </a:t>
            </a:r>
            <a:r>
              <a:rPr spc="30" dirty="0"/>
              <a:t>Association</a:t>
            </a:r>
          </a:p>
        </p:txBody>
      </p:sp>
      <p:sp>
        <p:nvSpPr>
          <p:cNvPr id="5" name="object 5"/>
          <p:cNvSpPr txBox="1"/>
          <p:nvPr/>
        </p:nvSpPr>
        <p:spPr>
          <a:xfrm>
            <a:off x="1025673" y="2986816"/>
            <a:ext cx="8314690" cy="2769235"/>
          </a:xfrm>
          <a:prstGeom prst="rect">
            <a:avLst/>
          </a:prstGeom>
        </p:spPr>
        <p:txBody>
          <a:bodyPr vert="horz" wrap="square" lIns="0" tIns="13335" rIns="0" bIns="0" rtlCol="0">
            <a:spAutoFit/>
          </a:bodyPr>
          <a:lstStyle/>
          <a:p>
            <a:pPr marL="299085" indent="-287020">
              <a:lnSpc>
                <a:spcPct val="100000"/>
              </a:lnSpc>
              <a:spcBef>
                <a:spcPts val="105"/>
              </a:spcBef>
              <a:buFont typeface="Arial"/>
              <a:buChar char="•"/>
              <a:tabLst>
                <a:tab pos="299085" algn="l"/>
                <a:tab pos="299720" algn="l"/>
              </a:tabLst>
            </a:pPr>
            <a:r>
              <a:rPr sz="2000" b="1" spc="25" dirty="0">
                <a:latin typeface="Tahoma"/>
                <a:cs typeface="Tahoma"/>
              </a:rPr>
              <a:t>Postdoctoral</a:t>
            </a:r>
            <a:r>
              <a:rPr sz="2000" b="1" spc="-45" dirty="0">
                <a:latin typeface="Tahoma"/>
                <a:cs typeface="Tahoma"/>
              </a:rPr>
              <a:t> </a:t>
            </a:r>
            <a:r>
              <a:rPr sz="2000" b="1" spc="10" dirty="0">
                <a:latin typeface="Tahoma"/>
                <a:cs typeface="Tahoma"/>
              </a:rPr>
              <a:t>Research</a:t>
            </a:r>
            <a:r>
              <a:rPr sz="2000" b="1" spc="-5" dirty="0">
                <a:latin typeface="Tahoma"/>
                <a:cs typeface="Tahoma"/>
              </a:rPr>
              <a:t> </a:t>
            </a:r>
            <a:r>
              <a:rPr sz="2000" b="1" spc="10" dirty="0">
                <a:latin typeface="Tahoma"/>
                <a:cs typeface="Tahoma"/>
              </a:rPr>
              <a:t>Day</a:t>
            </a:r>
            <a:endParaRPr sz="2000">
              <a:latin typeface="Tahoma"/>
              <a:cs typeface="Tahoma"/>
            </a:endParaRPr>
          </a:p>
          <a:p>
            <a:pPr marL="756285" lvl="1" indent="-287020">
              <a:lnSpc>
                <a:spcPct val="100000"/>
              </a:lnSpc>
              <a:spcBef>
                <a:spcPts val="2395"/>
              </a:spcBef>
              <a:buChar char="•"/>
              <a:tabLst>
                <a:tab pos="756285" algn="l"/>
                <a:tab pos="756920" algn="l"/>
              </a:tabLst>
            </a:pPr>
            <a:r>
              <a:rPr sz="2000" spc="60" dirty="0">
                <a:latin typeface="Arial"/>
                <a:cs typeface="Arial"/>
              </a:rPr>
              <a:t>Discuss</a:t>
            </a:r>
            <a:r>
              <a:rPr sz="2000" spc="-25" dirty="0">
                <a:latin typeface="Arial"/>
                <a:cs typeface="Arial"/>
              </a:rPr>
              <a:t> </a:t>
            </a:r>
            <a:r>
              <a:rPr sz="2000" spc="130" dirty="0">
                <a:latin typeface="Arial"/>
                <a:cs typeface="Arial"/>
              </a:rPr>
              <a:t>your</a:t>
            </a:r>
            <a:r>
              <a:rPr sz="2000" spc="-20" dirty="0">
                <a:latin typeface="Arial"/>
                <a:cs typeface="Arial"/>
              </a:rPr>
              <a:t> </a:t>
            </a:r>
            <a:r>
              <a:rPr sz="2000" spc="130" dirty="0">
                <a:latin typeface="Arial"/>
                <a:cs typeface="Arial"/>
              </a:rPr>
              <a:t>work</a:t>
            </a:r>
            <a:r>
              <a:rPr sz="2000" spc="-10" dirty="0">
                <a:latin typeface="Arial"/>
                <a:cs typeface="Arial"/>
              </a:rPr>
              <a:t> </a:t>
            </a:r>
            <a:r>
              <a:rPr sz="2000" spc="114" dirty="0">
                <a:latin typeface="Arial"/>
                <a:cs typeface="Arial"/>
              </a:rPr>
              <a:t>with</a:t>
            </a:r>
            <a:r>
              <a:rPr sz="2000" spc="-10" dirty="0">
                <a:latin typeface="Arial"/>
                <a:cs typeface="Arial"/>
              </a:rPr>
              <a:t> </a:t>
            </a:r>
            <a:r>
              <a:rPr sz="2000" spc="130" dirty="0">
                <a:latin typeface="Arial"/>
                <a:cs typeface="Arial"/>
              </a:rPr>
              <a:t>your</a:t>
            </a:r>
            <a:r>
              <a:rPr sz="2000" spc="-10" dirty="0">
                <a:latin typeface="Arial"/>
                <a:cs typeface="Arial"/>
              </a:rPr>
              <a:t> </a:t>
            </a:r>
            <a:r>
              <a:rPr sz="2000" spc="75" dirty="0">
                <a:latin typeface="Arial"/>
                <a:cs typeface="Arial"/>
              </a:rPr>
              <a:t>colleagues</a:t>
            </a:r>
            <a:r>
              <a:rPr sz="2000" spc="-10" dirty="0">
                <a:latin typeface="Arial"/>
                <a:cs typeface="Arial"/>
              </a:rPr>
              <a:t> </a:t>
            </a:r>
            <a:r>
              <a:rPr sz="2000" spc="30" dirty="0">
                <a:latin typeface="Arial"/>
                <a:cs typeface="Arial"/>
              </a:rPr>
              <a:t>in</a:t>
            </a:r>
            <a:r>
              <a:rPr sz="2000" dirty="0">
                <a:latin typeface="Arial"/>
                <a:cs typeface="Arial"/>
              </a:rPr>
              <a:t> </a:t>
            </a:r>
            <a:r>
              <a:rPr sz="2000" spc="135" dirty="0">
                <a:latin typeface="Arial"/>
                <a:cs typeface="Arial"/>
              </a:rPr>
              <a:t>other</a:t>
            </a:r>
            <a:r>
              <a:rPr sz="2000" spc="-5" dirty="0">
                <a:latin typeface="Arial"/>
                <a:cs typeface="Arial"/>
              </a:rPr>
              <a:t> </a:t>
            </a:r>
            <a:r>
              <a:rPr sz="2000" spc="140" dirty="0">
                <a:latin typeface="Arial"/>
                <a:cs typeface="Arial"/>
              </a:rPr>
              <a:t>departments</a:t>
            </a:r>
            <a:endParaRPr sz="2000">
              <a:latin typeface="Arial"/>
              <a:cs typeface="Arial"/>
            </a:endParaRPr>
          </a:p>
          <a:p>
            <a:pPr marL="756285" lvl="1" indent="-287020">
              <a:lnSpc>
                <a:spcPct val="100000"/>
              </a:lnSpc>
              <a:spcBef>
                <a:spcPts val="2400"/>
              </a:spcBef>
              <a:buChar char="•"/>
              <a:tabLst>
                <a:tab pos="756285" algn="l"/>
                <a:tab pos="756920" algn="l"/>
              </a:tabLst>
            </a:pPr>
            <a:r>
              <a:rPr sz="2000" spc="110" dirty="0">
                <a:latin typeface="Arial"/>
                <a:cs typeface="Arial"/>
              </a:rPr>
              <a:t>Poster</a:t>
            </a:r>
            <a:r>
              <a:rPr sz="2000" spc="-40" dirty="0">
                <a:latin typeface="Arial"/>
                <a:cs typeface="Arial"/>
              </a:rPr>
              <a:t> </a:t>
            </a:r>
            <a:r>
              <a:rPr sz="2000" spc="110" dirty="0">
                <a:latin typeface="Arial"/>
                <a:cs typeface="Arial"/>
              </a:rPr>
              <a:t>presentations</a:t>
            </a:r>
            <a:endParaRPr sz="2000">
              <a:latin typeface="Arial"/>
              <a:cs typeface="Arial"/>
            </a:endParaRPr>
          </a:p>
          <a:p>
            <a:pPr marL="756285" lvl="1" indent="-287020">
              <a:lnSpc>
                <a:spcPct val="100000"/>
              </a:lnSpc>
              <a:spcBef>
                <a:spcPts val="2400"/>
              </a:spcBef>
              <a:buChar char="•"/>
              <a:tabLst>
                <a:tab pos="756285" algn="l"/>
                <a:tab pos="756920" algn="l"/>
              </a:tabLst>
            </a:pPr>
            <a:r>
              <a:rPr sz="2000" spc="114" dirty="0">
                <a:latin typeface="Arial"/>
                <a:cs typeface="Arial"/>
              </a:rPr>
              <a:t>Interact</a:t>
            </a:r>
            <a:r>
              <a:rPr sz="2000" spc="-30" dirty="0">
                <a:latin typeface="Arial"/>
                <a:cs typeface="Arial"/>
              </a:rPr>
              <a:t> </a:t>
            </a:r>
            <a:r>
              <a:rPr sz="2000" spc="114" dirty="0">
                <a:latin typeface="Arial"/>
                <a:cs typeface="Arial"/>
              </a:rPr>
              <a:t>with</a:t>
            </a:r>
            <a:r>
              <a:rPr sz="2000" spc="15" dirty="0">
                <a:latin typeface="Arial"/>
                <a:cs typeface="Arial"/>
              </a:rPr>
              <a:t> </a:t>
            </a:r>
            <a:r>
              <a:rPr sz="2000" spc="114" dirty="0">
                <a:latin typeface="Arial"/>
                <a:cs typeface="Arial"/>
              </a:rPr>
              <a:t>keynote</a:t>
            </a:r>
            <a:r>
              <a:rPr sz="2000" spc="-30" dirty="0">
                <a:latin typeface="Arial"/>
                <a:cs typeface="Arial"/>
              </a:rPr>
              <a:t> </a:t>
            </a:r>
            <a:r>
              <a:rPr sz="2000" spc="95" dirty="0">
                <a:latin typeface="Arial"/>
                <a:cs typeface="Arial"/>
              </a:rPr>
              <a:t>speakers</a:t>
            </a:r>
            <a:r>
              <a:rPr sz="2000" spc="-5" dirty="0">
                <a:latin typeface="Arial"/>
                <a:cs typeface="Arial"/>
              </a:rPr>
              <a:t> </a:t>
            </a:r>
            <a:r>
              <a:rPr sz="2000" spc="95" dirty="0">
                <a:latin typeface="Arial"/>
                <a:cs typeface="Arial"/>
              </a:rPr>
              <a:t>invited</a:t>
            </a:r>
            <a:r>
              <a:rPr sz="2000" dirty="0">
                <a:latin typeface="Arial"/>
                <a:cs typeface="Arial"/>
              </a:rPr>
              <a:t> </a:t>
            </a:r>
            <a:r>
              <a:rPr sz="2000" spc="145" dirty="0">
                <a:latin typeface="Arial"/>
                <a:cs typeface="Arial"/>
              </a:rPr>
              <a:t>by</a:t>
            </a:r>
            <a:r>
              <a:rPr sz="2000" spc="5" dirty="0">
                <a:latin typeface="Arial"/>
                <a:cs typeface="Arial"/>
              </a:rPr>
              <a:t> </a:t>
            </a:r>
            <a:r>
              <a:rPr sz="2000" spc="130" dirty="0">
                <a:latin typeface="Arial"/>
                <a:cs typeface="Arial"/>
              </a:rPr>
              <a:t>the</a:t>
            </a:r>
            <a:r>
              <a:rPr sz="2000" spc="5" dirty="0">
                <a:latin typeface="Arial"/>
                <a:cs typeface="Arial"/>
              </a:rPr>
              <a:t> </a:t>
            </a:r>
            <a:r>
              <a:rPr sz="2000" spc="35" dirty="0">
                <a:latin typeface="Arial"/>
                <a:cs typeface="Arial"/>
              </a:rPr>
              <a:t>PDA</a:t>
            </a:r>
            <a:endParaRPr sz="2000">
              <a:latin typeface="Arial"/>
              <a:cs typeface="Arial"/>
            </a:endParaRPr>
          </a:p>
          <a:p>
            <a:pPr marL="756285" lvl="1" indent="-287020">
              <a:lnSpc>
                <a:spcPct val="100000"/>
              </a:lnSpc>
              <a:spcBef>
                <a:spcPts val="2400"/>
              </a:spcBef>
              <a:buChar char="•"/>
              <a:tabLst>
                <a:tab pos="756285" algn="l"/>
                <a:tab pos="756920" algn="l"/>
              </a:tabLst>
            </a:pPr>
            <a:r>
              <a:rPr sz="2000" spc="114" dirty="0">
                <a:latin typeface="Arial"/>
                <a:cs typeface="Arial"/>
              </a:rPr>
              <a:t>Network</a:t>
            </a:r>
            <a:r>
              <a:rPr sz="2000" spc="-35" dirty="0">
                <a:latin typeface="Arial"/>
                <a:cs typeface="Arial"/>
              </a:rPr>
              <a:t> </a:t>
            </a:r>
            <a:r>
              <a:rPr sz="2000" spc="125" dirty="0">
                <a:latin typeface="Arial"/>
                <a:cs typeface="Arial"/>
              </a:rPr>
              <a:t>over</a:t>
            </a:r>
            <a:r>
              <a:rPr sz="2000" spc="-15" dirty="0">
                <a:latin typeface="Arial"/>
                <a:cs typeface="Arial"/>
              </a:rPr>
              <a:t> </a:t>
            </a:r>
            <a:r>
              <a:rPr sz="2000" spc="95" dirty="0">
                <a:latin typeface="Arial"/>
                <a:cs typeface="Arial"/>
              </a:rPr>
              <a:t>cocktails</a:t>
            </a:r>
            <a:endParaRPr sz="2000">
              <a:latin typeface="Arial"/>
              <a:cs typeface="Arial"/>
            </a:endParaRPr>
          </a:p>
        </p:txBody>
      </p:sp>
      <p:pic>
        <p:nvPicPr>
          <p:cNvPr id="6" name="object 6"/>
          <p:cNvPicPr/>
          <p:nvPr/>
        </p:nvPicPr>
        <p:blipFill>
          <a:blip r:embed="rId4" cstate="print"/>
          <a:stretch>
            <a:fillRect/>
          </a:stretch>
        </p:blipFill>
        <p:spPr>
          <a:xfrm>
            <a:off x="9982200" y="6269735"/>
            <a:ext cx="2066543" cy="42367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9122</TotalTime>
  <Words>9215</Words>
  <Application>Microsoft Office PowerPoint</Application>
  <PresentationFormat>Widescreen</PresentationFormat>
  <Paragraphs>1134</Paragraphs>
  <Slides>123</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123</vt:i4>
      </vt:variant>
    </vt:vector>
  </HeadingPairs>
  <TitlesOfParts>
    <vt:vector size="136" baseType="lpstr">
      <vt:lpstr>Malgun Gothic</vt:lpstr>
      <vt:lpstr>Microsoft JhengHei</vt:lpstr>
      <vt:lpstr>Yu Gothic</vt:lpstr>
      <vt:lpstr>1898Sans-Bold</vt:lpstr>
      <vt:lpstr>1898Sans-Regular</vt:lpstr>
      <vt:lpstr>Arial</vt:lpstr>
      <vt:lpstr>Calibri</vt:lpstr>
      <vt:lpstr>HCo Gotham SSm</vt:lpstr>
      <vt:lpstr>Segoe UI</vt:lpstr>
      <vt:lpstr>Symbol</vt:lpstr>
      <vt:lpstr>Tahoma</vt:lpstr>
      <vt:lpstr>Trebuchet MS</vt:lpstr>
      <vt:lpstr>Office Theme</vt:lpstr>
      <vt:lpstr>Welcome Guide from the  Office of Postdoctoral Affairs</vt:lpstr>
      <vt:lpstr>Planning your transition to Weill Cornell Medicine  as a Postdoctoral Scholar</vt:lpstr>
      <vt:lpstr>PowerPoint Presentation</vt:lpstr>
      <vt:lpstr>Office of Postdoctoral Affairs (OPA)</vt:lpstr>
      <vt:lpstr>Office of Postdoctoral Affairs (OPA)</vt:lpstr>
      <vt:lpstr>Office of Postdoctoral Affairs</vt:lpstr>
      <vt:lpstr>Office of Postdoctoral Affairs</vt:lpstr>
      <vt:lpstr>Weill Cornell  Medicine</vt:lpstr>
      <vt:lpstr>Housing</vt:lpstr>
      <vt:lpstr>Housing</vt:lpstr>
      <vt:lpstr>Postdoctoral Housing </vt:lpstr>
      <vt:lpstr>Postdoctoral Housing </vt:lpstr>
      <vt:lpstr>Housing Application</vt:lpstr>
      <vt:lpstr>Weill Cornell Housing</vt:lpstr>
      <vt:lpstr>Weill Cornell Housing</vt:lpstr>
      <vt:lpstr>Non-Weill Cornell Housing</vt:lpstr>
      <vt:lpstr>Non-Weill Cornell Housing</vt:lpstr>
      <vt:lpstr>Short-Term Housing</vt:lpstr>
      <vt:lpstr>Temporary Housing</vt:lpstr>
      <vt:lpstr>Housing Notes</vt:lpstr>
      <vt:lpstr>Weill Cornell  Medicine</vt:lpstr>
      <vt:lpstr>Have burgeoning young scientists?</vt:lpstr>
      <vt:lpstr>Have burgeoning young scientists?</vt:lpstr>
      <vt:lpstr>Have burgeoning young scientists?</vt:lpstr>
      <vt:lpstr>Have burgeoning young scientists?</vt:lpstr>
      <vt:lpstr>Have burgeoning young scientists?</vt:lpstr>
      <vt:lpstr>Have burgeoning young scientists?</vt:lpstr>
      <vt:lpstr>Have burgeoning young scientists?</vt:lpstr>
      <vt:lpstr>Have burgeoning young scientists?</vt:lpstr>
      <vt:lpstr>Have burgeoning young scientists?</vt:lpstr>
      <vt:lpstr>Weill Cornell  Medicine</vt:lpstr>
      <vt:lpstr>Public transportation in New York City</vt:lpstr>
      <vt:lpstr>Help, I’ve landed at the airport! How do I get there from here?</vt:lpstr>
      <vt:lpstr>Help, I’ve landed at the airport! How do I get there from here?</vt:lpstr>
      <vt:lpstr>I’ve landed at LaGuardia Airport</vt:lpstr>
      <vt:lpstr>I’ve landed at LaGuardia Airport</vt:lpstr>
      <vt:lpstr>I’ve landed at LaGuardia Airport</vt:lpstr>
      <vt:lpstr>I’ve landed at John F Kennedy (JFK) Airport</vt:lpstr>
      <vt:lpstr>I’ve landed at John F Kennedy (JFK) Airport</vt:lpstr>
      <vt:lpstr>I’ve landed at Newark Liberty International Airport  Newark, New Jersey</vt:lpstr>
      <vt:lpstr>I’ve landed at Newark Liberty International Airport  Newark, New Jersey</vt:lpstr>
      <vt:lpstr>I’ve landed at Newark Liberty International Airport  Newark, New Jersey</vt:lpstr>
      <vt:lpstr>I’ve landed at Newark Liberty International Airport  Newark, New Jersey</vt:lpstr>
      <vt:lpstr>What to do the first few days</vt:lpstr>
      <vt:lpstr>What to do the first few days</vt:lpstr>
      <vt:lpstr>PowerPoint Presentation</vt:lpstr>
      <vt:lpstr>Weill Cornell  Medicine</vt:lpstr>
      <vt:lpstr>Weill Cornell  Medicine</vt:lpstr>
      <vt:lpstr>Orientation</vt:lpstr>
      <vt:lpstr>Orientation</vt:lpstr>
      <vt:lpstr>Orientation</vt:lpstr>
      <vt:lpstr>Orientation</vt:lpstr>
      <vt:lpstr>Orientation</vt:lpstr>
      <vt:lpstr>Orientation</vt:lpstr>
      <vt:lpstr>Orientation</vt:lpstr>
      <vt:lpstr>Orientation</vt:lpstr>
      <vt:lpstr>Orientation</vt:lpstr>
      <vt:lpstr>PowerPoint Presentation</vt:lpstr>
      <vt:lpstr>Orientation</vt:lpstr>
      <vt:lpstr>Orientation</vt:lpstr>
      <vt:lpstr>Orientation</vt:lpstr>
      <vt:lpstr>Orientation</vt:lpstr>
      <vt:lpstr>Orientation</vt:lpstr>
      <vt:lpstr>Orientation</vt:lpstr>
      <vt:lpstr>MyApps &amp; Weill Business Gateway</vt:lpstr>
      <vt:lpstr>MyApps &amp; Weill Business Gateway</vt:lpstr>
      <vt:lpstr>PowerPoint Presentation</vt:lpstr>
      <vt:lpstr>Orientation</vt:lpstr>
      <vt:lpstr>Orientation</vt:lpstr>
      <vt:lpstr>Orientation</vt:lpstr>
      <vt:lpstr>Orientation</vt:lpstr>
      <vt:lpstr>Orientation</vt:lpstr>
      <vt:lpstr>Orientation</vt:lpstr>
      <vt:lpstr>Orientation</vt:lpstr>
      <vt:lpstr>Weill Cornell  Medicine</vt:lpstr>
      <vt:lpstr>Department Orientation &amp; Compliance Checklist</vt:lpstr>
      <vt:lpstr>Department Orientation &amp; Compliance Checklist</vt:lpstr>
      <vt:lpstr>Department Orientation &amp; Compliance Checklist</vt:lpstr>
      <vt:lpstr>Department Orientation &amp; Compliance Checklist</vt:lpstr>
      <vt:lpstr>Department Orientation &amp; Compliance Checklist</vt:lpstr>
      <vt:lpstr>Department Orientation &amp; Compliance Checklist</vt:lpstr>
      <vt:lpstr>Department Orientation &amp; Compliance Checklist</vt:lpstr>
      <vt:lpstr>Department Orientation &amp; Compliance Checklist</vt:lpstr>
      <vt:lpstr>Department Orientation &amp; Compliance Checklist</vt:lpstr>
      <vt:lpstr>Department Orientation &amp; Compliance Checklist</vt:lpstr>
      <vt:lpstr>Department Orientation &amp; Compliance Checklist</vt:lpstr>
      <vt:lpstr>PowerPoint Presentation</vt:lpstr>
      <vt:lpstr>Working Well at Weill Cornell Medicine</vt:lpstr>
      <vt:lpstr>Working Well at Weill Cornell Medicine</vt:lpstr>
      <vt:lpstr>Working Well at Weill Cornell Medicine</vt:lpstr>
      <vt:lpstr>Working Well at Weill Cornell Medicine</vt:lpstr>
      <vt:lpstr>Working Well at Weill Cornell Medicine</vt:lpstr>
      <vt:lpstr>Working Well at Weill Cornell Medicine</vt:lpstr>
      <vt:lpstr>Working Well at Weill Cornell Medicine</vt:lpstr>
      <vt:lpstr>Working Well at Weill Cornell Medicine</vt:lpstr>
      <vt:lpstr>Weill Cornell  Medicine</vt:lpstr>
      <vt:lpstr>PowerPoint Presentation</vt:lpstr>
      <vt:lpstr>Participate in the Postdoctoral Association!</vt:lpstr>
      <vt:lpstr>Career development activities sponsored by the  Office of Postdoctoral Affairs &amp;  Postdoctoral Association</vt:lpstr>
      <vt:lpstr>Career development activities sponsored by the  Office of Postdoctoral Affairs &amp;  Postdoctoral Association</vt:lpstr>
      <vt:lpstr>Additional workshops sponsored by the  Office of Postdoctoral Affairs &amp;  Postdoctoral Association</vt:lpstr>
      <vt:lpstr>Career development activities sponsored by the  Office of Postdoctoral Affairs</vt:lpstr>
      <vt:lpstr>Career development activities in collaboration with  Rockefeller U. &amp; Memorial Sloan Kettering (Tri-Institute)</vt:lpstr>
      <vt:lpstr>Have fun with your compatriots in arms</vt:lpstr>
      <vt:lpstr>Work-life issues?</vt:lpstr>
      <vt:lpstr>Don’t be shy!</vt:lpstr>
      <vt:lpstr>Communication</vt:lpstr>
      <vt:lpstr>We are here for you</vt:lpstr>
      <vt:lpstr>We are here for you</vt:lpstr>
      <vt:lpstr>Find us on the web http://weill.cornell.edu/postdocs/</vt:lpstr>
      <vt:lpstr>PowerPoint Presentation</vt:lpstr>
      <vt:lpstr>What to do the first few days</vt:lpstr>
      <vt:lpstr>What to do the first few days</vt:lpstr>
      <vt:lpstr>What to do the first few days</vt:lpstr>
      <vt:lpstr>What to do the first few days  if you are a foreign national</vt:lpstr>
      <vt:lpstr>What to do the first few days  if you are a foreign national</vt:lpstr>
      <vt:lpstr>Weill Cornell  Medicine</vt:lpstr>
      <vt:lpstr>What to do the first year</vt:lpstr>
      <vt:lpstr>What to do the first year</vt:lpstr>
      <vt:lpstr>What to do the first year</vt:lpstr>
      <vt:lpstr>Welcome &amp; Good Luck!</vt:lpstr>
      <vt:lpstr>PowerPoint Presentation</vt:lpstr>
      <vt:lpstr>Weill Cornell Medicine 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Les Krushel</dc:creator>
  <cp:lastModifiedBy>Les Krushel</cp:lastModifiedBy>
  <cp:revision>31</cp:revision>
  <dcterms:created xsi:type="dcterms:W3CDTF">2021-12-14T18:12:26Z</dcterms:created>
  <dcterms:modified xsi:type="dcterms:W3CDTF">2024-03-04T18:31:45Z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2020-04-22T00:00:00Z</vt:filetime>
  </property>
  <property fmtid="{D5CDD505-2E9C-101B-9397-08002B2CF9AE}" pid="3" name="Creator">
    <vt:lpwstr>Acrobat PDFMaker 20 for PowerPoint</vt:lpwstr>
  </property>
  <property fmtid="{D5CDD505-2E9C-101B-9397-08002B2CF9AE}" pid="4" name="LastSaved">
    <vt:filetime>2021-12-14T00:00:00Z</vt:filetime>
  </property>
</Properties>
</file>